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61" r:id="rId2"/>
    <p:sldId id="262" r:id="rId3"/>
    <p:sldId id="265" r:id="rId4"/>
    <p:sldId id="266" r:id="rId5"/>
    <p:sldId id="267" r:id="rId6"/>
    <p:sldId id="268" r:id="rId7"/>
    <p:sldId id="269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8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3BB42-3093-4F17-9D87-34180D5253A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BF244-3B8C-4EC2-B07C-DF9746238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1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8A4E-169B-4E98-9272-382712D9AA7D}" type="datetime1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6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904F-9A46-4046-8A03-489D82F85960}" type="datetime1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27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B3AC-05DF-4426-A172-047C99D7B5D5}" type="datetime1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2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569535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2AD1-1F8C-48DE-89FC-D7EB351068E9}" type="datetime1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284" y="47464"/>
            <a:ext cx="2653100" cy="123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28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EF03-99C9-42C8-89A1-4CB73A1F3312}" type="datetime1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5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82FA-ADC3-49B7-BE82-9FE8D1F3D4E4}" type="datetime1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1BF4-17AF-4848-BC1D-C2796CF5D8B8}" type="datetime1">
              <a:rPr lang="en-US" smtClean="0"/>
              <a:t>3/19/2019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4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E65D0-EEC0-4218-BBBE-78B62A75AE2B}" type="datetime1">
              <a:rPr lang="en-US" smtClean="0"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0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30D5-1B94-4F37-8168-408352D52706}" type="datetime1">
              <a:rPr lang="en-US" smtClean="0"/>
              <a:t>3/19/2019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3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D998-D1DF-409D-B69C-9DAC01BD0ECA}" type="datetime1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9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8FA2-16FE-4856-BAE8-89CC314255C1}" type="datetime1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2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B73BE-ECD2-4D03-A214-29623C82A2C8}" type="datetime1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02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>
            <a:off x="0" y="1413807"/>
            <a:ext cx="9144000" cy="5560059"/>
          </a:xfrm>
          <a:prstGeom prst="rect">
            <a:avLst/>
          </a:prstGeom>
          <a:solidFill>
            <a:srgbClr val="0B5784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3075" name="AutoShape 2"/>
          <p:cNvSpPr>
            <a:spLocks/>
          </p:cNvSpPr>
          <p:nvPr/>
        </p:nvSpPr>
        <p:spPr bwMode="auto">
          <a:xfrm>
            <a:off x="3394075" y="5859463"/>
            <a:ext cx="5458980" cy="7381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72" y="0"/>
                </a:moveTo>
                <a:lnTo>
                  <a:pt x="2028" y="0"/>
                </a:lnTo>
                <a:lnTo>
                  <a:pt x="1664" y="172"/>
                </a:lnTo>
                <a:lnTo>
                  <a:pt x="1321" y="669"/>
                </a:lnTo>
                <a:lnTo>
                  <a:pt x="1005" y="1460"/>
                </a:lnTo>
                <a:lnTo>
                  <a:pt x="722" y="2514"/>
                </a:lnTo>
                <a:lnTo>
                  <a:pt x="477" y="3803"/>
                </a:lnTo>
                <a:lnTo>
                  <a:pt x="277" y="5295"/>
                </a:lnTo>
                <a:lnTo>
                  <a:pt x="127" y="6961"/>
                </a:lnTo>
                <a:lnTo>
                  <a:pt x="33" y="8770"/>
                </a:lnTo>
                <a:lnTo>
                  <a:pt x="0" y="10692"/>
                </a:lnTo>
                <a:lnTo>
                  <a:pt x="0" y="10908"/>
                </a:lnTo>
                <a:lnTo>
                  <a:pt x="33" y="12830"/>
                </a:lnTo>
                <a:lnTo>
                  <a:pt x="127" y="14639"/>
                </a:lnTo>
                <a:lnTo>
                  <a:pt x="277" y="16304"/>
                </a:lnTo>
                <a:lnTo>
                  <a:pt x="477" y="17797"/>
                </a:lnTo>
                <a:lnTo>
                  <a:pt x="722" y="19085"/>
                </a:lnTo>
                <a:lnTo>
                  <a:pt x="1005" y="20140"/>
                </a:lnTo>
                <a:lnTo>
                  <a:pt x="1321" y="20931"/>
                </a:lnTo>
                <a:lnTo>
                  <a:pt x="1664" y="21428"/>
                </a:lnTo>
                <a:lnTo>
                  <a:pt x="2028" y="21600"/>
                </a:lnTo>
                <a:lnTo>
                  <a:pt x="19572" y="21600"/>
                </a:lnTo>
                <a:lnTo>
                  <a:pt x="19936" y="21428"/>
                </a:lnTo>
                <a:lnTo>
                  <a:pt x="20279" y="20931"/>
                </a:lnTo>
                <a:lnTo>
                  <a:pt x="20595" y="20140"/>
                </a:lnTo>
                <a:lnTo>
                  <a:pt x="20878" y="19085"/>
                </a:lnTo>
                <a:lnTo>
                  <a:pt x="21123" y="17797"/>
                </a:lnTo>
                <a:lnTo>
                  <a:pt x="21323" y="16304"/>
                </a:lnTo>
                <a:lnTo>
                  <a:pt x="21473" y="14639"/>
                </a:lnTo>
                <a:lnTo>
                  <a:pt x="2156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7" y="8770"/>
                </a:lnTo>
                <a:lnTo>
                  <a:pt x="21473" y="6961"/>
                </a:lnTo>
                <a:lnTo>
                  <a:pt x="21323" y="5295"/>
                </a:lnTo>
                <a:lnTo>
                  <a:pt x="21123" y="3803"/>
                </a:lnTo>
                <a:lnTo>
                  <a:pt x="20878" y="2514"/>
                </a:lnTo>
                <a:lnTo>
                  <a:pt x="20595" y="1460"/>
                </a:lnTo>
                <a:lnTo>
                  <a:pt x="20279" y="669"/>
                </a:lnTo>
                <a:lnTo>
                  <a:pt x="19936" y="172"/>
                </a:lnTo>
                <a:lnTo>
                  <a:pt x="1957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>
          <a:xfrm>
            <a:off x="4525963" y="1311161"/>
            <a:ext cx="4401343" cy="1808596"/>
          </a:xfrm>
        </p:spPr>
        <p:txBody>
          <a:bodyPr>
            <a:normAutofit/>
          </a:bodyPr>
          <a:lstStyle/>
          <a:p>
            <a:pPr indent="12700">
              <a:lnSpc>
                <a:spcPct val="104000"/>
              </a:lnSpc>
            </a:pPr>
            <a:r>
              <a:rPr lang="en-US" sz="3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on the follow-up to the resolutions of the 51</a:t>
            </a:r>
            <a:r>
              <a:rPr lang="en-US" sz="31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3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session </a:t>
            </a:r>
            <a:endParaRPr lang="en-US" altLang="en-US" sz="3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3078" name="Rectangle 7"/>
          <p:cNvSpPr>
            <a:spLocks/>
          </p:cNvSpPr>
          <p:nvPr/>
        </p:nvSpPr>
        <p:spPr bwMode="auto">
          <a:xfrm>
            <a:off x="5700712" y="4984611"/>
            <a:ext cx="28813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7325" indent="3619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r" eaLnBrk="1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20 - 26 March 2019</a:t>
            </a:r>
          </a:p>
          <a:p>
            <a:pPr algn="r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Marrakech, Morocco</a:t>
            </a:r>
            <a:endParaRPr lang="en-US" altLang="en-US" sz="19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3079" name="AutoShape 8"/>
          <p:cNvSpPr>
            <a:spLocks/>
          </p:cNvSpPr>
          <p:nvPr/>
        </p:nvSpPr>
        <p:spPr bwMode="auto">
          <a:xfrm>
            <a:off x="663575" y="3265490"/>
            <a:ext cx="3730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155" y="0"/>
                </a:moveTo>
                <a:lnTo>
                  <a:pt x="1445" y="0"/>
                </a:lnTo>
                <a:lnTo>
                  <a:pt x="1185" y="172"/>
                </a:lnTo>
                <a:lnTo>
                  <a:pt x="941" y="669"/>
                </a:lnTo>
                <a:lnTo>
                  <a:pt x="716" y="1460"/>
                </a:lnTo>
                <a:lnTo>
                  <a:pt x="514" y="2514"/>
                </a:lnTo>
                <a:lnTo>
                  <a:pt x="340" y="3803"/>
                </a:lnTo>
                <a:lnTo>
                  <a:pt x="197" y="5295"/>
                </a:lnTo>
                <a:lnTo>
                  <a:pt x="90" y="6961"/>
                </a:lnTo>
                <a:lnTo>
                  <a:pt x="23" y="8770"/>
                </a:lnTo>
                <a:lnTo>
                  <a:pt x="0" y="10692"/>
                </a:lnTo>
                <a:lnTo>
                  <a:pt x="0" y="10908"/>
                </a:lnTo>
                <a:lnTo>
                  <a:pt x="23" y="12830"/>
                </a:lnTo>
                <a:lnTo>
                  <a:pt x="90" y="14639"/>
                </a:lnTo>
                <a:lnTo>
                  <a:pt x="197" y="16304"/>
                </a:lnTo>
                <a:lnTo>
                  <a:pt x="340" y="17797"/>
                </a:lnTo>
                <a:lnTo>
                  <a:pt x="514" y="19085"/>
                </a:lnTo>
                <a:lnTo>
                  <a:pt x="716" y="20140"/>
                </a:lnTo>
                <a:lnTo>
                  <a:pt x="941" y="20931"/>
                </a:lnTo>
                <a:lnTo>
                  <a:pt x="1185" y="21428"/>
                </a:lnTo>
                <a:lnTo>
                  <a:pt x="1445" y="21600"/>
                </a:lnTo>
                <a:lnTo>
                  <a:pt x="20155" y="21600"/>
                </a:lnTo>
                <a:lnTo>
                  <a:pt x="20415" y="21428"/>
                </a:lnTo>
                <a:lnTo>
                  <a:pt x="20659" y="20931"/>
                </a:lnTo>
                <a:lnTo>
                  <a:pt x="20884" y="20140"/>
                </a:lnTo>
                <a:lnTo>
                  <a:pt x="21086" y="19085"/>
                </a:lnTo>
                <a:lnTo>
                  <a:pt x="21260" y="17797"/>
                </a:lnTo>
                <a:lnTo>
                  <a:pt x="21403" y="16304"/>
                </a:lnTo>
                <a:lnTo>
                  <a:pt x="21510" y="14639"/>
                </a:lnTo>
                <a:lnTo>
                  <a:pt x="2157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7" y="8770"/>
                </a:lnTo>
                <a:lnTo>
                  <a:pt x="21510" y="6961"/>
                </a:lnTo>
                <a:lnTo>
                  <a:pt x="21403" y="5295"/>
                </a:lnTo>
                <a:lnTo>
                  <a:pt x="21260" y="3803"/>
                </a:lnTo>
                <a:lnTo>
                  <a:pt x="21086" y="2514"/>
                </a:lnTo>
                <a:lnTo>
                  <a:pt x="20884" y="1460"/>
                </a:lnTo>
                <a:lnTo>
                  <a:pt x="20659" y="669"/>
                </a:lnTo>
                <a:lnTo>
                  <a:pt x="20415" y="172"/>
                </a:lnTo>
                <a:lnTo>
                  <a:pt x="20155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0" name="AutoShape 9"/>
          <p:cNvSpPr>
            <a:spLocks/>
          </p:cNvSpPr>
          <p:nvPr/>
        </p:nvSpPr>
        <p:spPr bwMode="auto">
          <a:xfrm>
            <a:off x="1004888" y="3922398"/>
            <a:ext cx="2692400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97" y="0"/>
                </a:moveTo>
                <a:lnTo>
                  <a:pt x="2003" y="0"/>
                </a:lnTo>
                <a:lnTo>
                  <a:pt x="1643" y="172"/>
                </a:lnTo>
                <a:lnTo>
                  <a:pt x="1304" y="669"/>
                </a:lnTo>
                <a:lnTo>
                  <a:pt x="992" y="1460"/>
                </a:lnTo>
                <a:lnTo>
                  <a:pt x="713" y="2514"/>
                </a:lnTo>
                <a:lnTo>
                  <a:pt x="471" y="3803"/>
                </a:lnTo>
                <a:lnTo>
                  <a:pt x="274" y="5295"/>
                </a:lnTo>
                <a:lnTo>
                  <a:pt x="125" y="6961"/>
                </a:lnTo>
                <a:lnTo>
                  <a:pt x="32" y="8770"/>
                </a:lnTo>
                <a:lnTo>
                  <a:pt x="0" y="10692"/>
                </a:lnTo>
                <a:lnTo>
                  <a:pt x="0" y="10908"/>
                </a:lnTo>
                <a:lnTo>
                  <a:pt x="32" y="12830"/>
                </a:lnTo>
                <a:lnTo>
                  <a:pt x="125" y="14639"/>
                </a:lnTo>
                <a:lnTo>
                  <a:pt x="274" y="16304"/>
                </a:lnTo>
                <a:lnTo>
                  <a:pt x="471" y="17797"/>
                </a:lnTo>
                <a:lnTo>
                  <a:pt x="713" y="19085"/>
                </a:lnTo>
                <a:lnTo>
                  <a:pt x="992" y="20140"/>
                </a:lnTo>
                <a:lnTo>
                  <a:pt x="1304" y="20931"/>
                </a:lnTo>
                <a:lnTo>
                  <a:pt x="1643" y="21428"/>
                </a:lnTo>
                <a:lnTo>
                  <a:pt x="2003" y="21600"/>
                </a:lnTo>
                <a:lnTo>
                  <a:pt x="19597" y="21600"/>
                </a:lnTo>
                <a:lnTo>
                  <a:pt x="19957" y="21428"/>
                </a:lnTo>
                <a:lnTo>
                  <a:pt x="20296" y="20931"/>
                </a:lnTo>
                <a:lnTo>
                  <a:pt x="20608" y="20140"/>
                </a:lnTo>
                <a:lnTo>
                  <a:pt x="20887" y="19085"/>
                </a:lnTo>
                <a:lnTo>
                  <a:pt x="21129" y="17797"/>
                </a:lnTo>
                <a:lnTo>
                  <a:pt x="21327" y="16304"/>
                </a:lnTo>
                <a:lnTo>
                  <a:pt x="21475" y="14639"/>
                </a:lnTo>
                <a:lnTo>
                  <a:pt x="21568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8" y="8770"/>
                </a:lnTo>
                <a:lnTo>
                  <a:pt x="21475" y="6961"/>
                </a:lnTo>
                <a:lnTo>
                  <a:pt x="21327" y="5295"/>
                </a:lnTo>
                <a:lnTo>
                  <a:pt x="21129" y="3803"/>
                </a:lnTo>
                <a:lnTo>
                  <a:pt x="20887" y="2514"/>
                </a:lnTo>
                <a:lnTo>
                  <a:pt x="20608" y="1460"/>
                </a:lnTo>
                <a:lnTo>
                  <a:pt x="20296" y="669"/>
                </a:lnTo>
                <a:lnTo>
                  <a:pt x="19957" y="172"/>
                </a:lnTo>
                <a:lnTo>
                  <a:pt x="19597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1" name="AutoShape 10"/>
          <p:cNvSpPr>
            <a:spLocks/>
          </p:cNvSpPr>
          <p:nvPr/>
        </p:nvSpPr>
        <p:spPr bwMode="auto">
          <a:xfrm>
            <a:off x="1166813" y="4579306"/>
            <a:ext cx="280828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681" y="0"/>
                </a:moveTo>
                <a:lnTo>
                  <a:pt x="1919" y="0"/>
                </a:lnTo>
                <a:lnTo>
                  <a:pt x="1574" y="172"/>
                </a:lnTo>
                <a:lnTo>
                  <a:pt x="1250" y="669"/>
                </a:lnTo>
                <a:lnTo>
                  <a:pt x="951" y="1460"/>
                </a:lnTo>
                <a:lnTo>
                  <a:pt x="683" y="2514"/>
                </a:lnTo>
                <a:lnTo>
                  <a:pt x="451" y="3803"/>
                </a:lnTo>
                <a:lnTo>
                  <a:pt x="262" y="5295"/>
                </a:lnTo>
                <a:lnTo>
                  <a:pt x="120" y="6961"/>
                </a:lnTo>
                <a:lnTo>
                  <a:pt x="31" y="8770"/>
                </a:lnTo>
                <a:lnTo>
                  <a:pt x="0" y="10692"/>
                </a:lnTo>
                <a:lnTo>
                  <a:pt x="0" y="10908"/>
                </a:lnTo>
                <a:lnTo>
                  <a:pt x="31" y="12830"/>
                </a:lnTo>
                <a:lnTo>
                  <a:pt x="120" y="14639"/>
                </a:lnTo>
                <a:lnTo>
                  <a:pt x="262" y="16304"/>
                </a:lnTo>
                <a:lnTo>
                  <a:pt x="451" y="17797"/>
                </a:lnTo>
                <a:lnTo>
                  <a:pt x="683" y="19085"/>
                </a:lnTo>
                <a:lnTo>
                  <a:pt x="951" y="20140"/>
                </a:lnTo>
                <a:lnTo>
                  <a:pt x="1250" y="20931"/>
                </a:lnTo>
                <a:lnTo>
                  <a:pt x="1574" y="21428"/>
                </a:lnTo>
                <a:lnTo>
                  <a:pt x="1919" y="21600"/>
                </a:lnTo>
                <a:lnTo>
                  <a:pt x="19681" y="21600"/>
                </a:lnTo>
                <a:lnTo>
                  <a:pt x="20026" y="21420"/>
                </a:lnTo>
                <a:lnTo>
                  <a:pt x="20350" y="20904"/>
                </a:lnTo>
                <a:lnTo>
                  <a:pt x="20649" y="20084"/>
                </a:lnTo>
                <a:lnTo>
                  <a:pt x="20917" y="18995"/>
                </a:lnTo>
                <a:lnTo>
                  <a:pt x="21149" y="17671"/>
                </a:lnTo>
                <a:lnTo>
                  <a:pt x="21338" y="16144"/>
                </a:lnTo>
                <a:lnTo>
                  <a:pt x="21480" y="14450"/>
                </a:lnTo>
                <a:lnTo>
                  <a:pt x="21569" y="12621"/>
                </a:lnTo>
                <a:lnTo>
                  <a:pt x="21600" y="10692"/>
                </a:lnTo>
                <a:lnTo>
                  <a:pt x="21569" y="8770"/>
                </a:lnTo>
                <a:lnTo>
                  <a:pt x="21480" y="6961"/>
                </a:lnTo>
                <a:lnTo>
                  <a:pt x="21338" y="5295"/>
                </a:lnTo>
                <a:lnTo>
                  <a:pt x="21149" y="3803"/>
                </a:lnTo>
                <a:lnTo>
                  <a:pt x="20917" y="2514"/>
                </a:lnTo>
                <a:lnTo>
                  <a:pt x="20649" y="1460"/>
                </a:lnTo>
                <a:lnTo>
                  <a:pt x="20350" y="669"/>
                </a:lnTo>
                <a:lnTo>
                  <a:pt x="20026" y="172"/>
                </a:lnTo>
                <a:lnTo>
                  <a:pt x="19681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2" name="AutoShape 11"/>
          <p:cNvSpPr>
            <a:spLocks/>
          </p:cNvSpPr>
          <p:nvPr/>
        </p:nvSpPr>
        <p:spPr bwMode="auto">
          <a:xfrm>
            <a:off x="1166813" y="5234626"/>
            <a:ext cx="214153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083" y="0"/>
                </a:moveTo>
                <a:lnTo>
                  <a:pt x="2517" y="0"/>
                </a:lnTo>
                <a:lnTo>
                  <a:pt x="2065" y="172"/>
                </a:lnTo>
                <a:lnTo>
                  <a:pt x="1639" y="669"/>
                </a:lnTo>
                <a:lnTo>
                  <a:pt x="1247" y="1460"/>
                </a:lnTo>
                <a:lnTo>
                  <a:pt x="895" y="2514"/>
                </a:lnTo>
                <a:lnTo>
                  <a:pt x="592" y="3803"/>
                </a:lnTo>
                <a:lnTo>
                  <a:pt x="344" y="5295"/>
                </a:lnTo>
                <a:lnTo>
                  <a:pt x="157" y="6961"/>
                </a:lnTo>
                <a:lnTo>
                  <a:pt x="41" y="8770"/>
                </a:lnTo>
                <a:lnTo>
                  <a:pt x="0" y="10692"/>
                </a:lnTo>
                <a:lnTo>
                  <a:pt x="0" y="10908"/>
                </a:lnTo>
                <a:lnTo>
                  <a:pt x="41" y="12830"/>
                </a:lnTo>
                <a:lnTo>
                  <a:pt x="157" y="14639"/>
                </a:lnTo>
                <a:lnTo>
                  <a:pt x="344" y="16304"/>
                </a:lnTo>
                <a:lnTo>
                  <a:pt x="592" y="17797"/>
                </a:lnTo>
                <a:lnTo>
                  <a:pt x="895" y="19085"/>
                </a:lnTo>
                <a:lnTo>
                  <a:pt x="1247" y="20140"/>
                </a:lnTo>
                <a:lnTo>
                  <a:pt x="1639" y="20931"/>
                </a:lnTo>
                <a:lnTo>
                  <a:pt x="2065" y="21428"/>
                </a:lnTo>
                <a:lnTo>
                  <a:pt x="2517" y="21600"/>
                </a:lnTo>
                <a:lnTo>
                  <a:pt x="19083" y="21600"/>
                </a:lnTo>
                <a:lnTo>
                  <a:pt x="19535" y="21428"/>
                </a:lnTo>
                <a:lnTo>
                  <a:pt x="19961" y="20931"/>
                </a:lnTo>
                <a:lnTo>
                  <a:pt x="20353" y="20140"/>
                </a:lnTo>
                <a:lnTo>
                  <a:pt x="20705" y="19085"/>
                </a:lnTo>
                <a:lnTo>
                  <a:pt x="21008" y="17797"/>
                </a:lnTo>
                <a:lnTo>
                  <a:pt x="21256" y="16304"/>
                </a:lnTo>
                <a:lnTo>
                  <a:pt x="21443" y="14639"/>
                </a:lnTo>
                <a:lnTo>
                  <a:pt x="21559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59" y="8770"/>
                </a:lnTo>
                <a:lnTo>
                  <a:pt x="21443" y="6961"/>
                </a:lnTo>
                <a:lnTo>
                  <a:pt x="21256" y="5295"/>
                </a:lnTo>
                <a:lnTo>
                  <a:pt x="21008" y="3803"/>
                </a:lnTo>
                <a:lnTo>
                  <a:pt x="20705" y="2514"/>
                </a:lnTo>
                <a:lnTo>
                  <a:pt x="20353" y="1460"/>
                </a:lnTo>
                <a:lnTo>
                  <a:pt x="19961" y="669"/>
                </a:lnTo>
                <a:lnTo>
                  <a:pt x="19535" y="172"/>
                </a:lnTo>
                <a:lnTo>
                  <a:pt x="1908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3" name="AutoShape 12"/>
          <p:cNvSpPr>
            <a:spLocks/>
          </p:cNvSpPr>
          <p:nvPr/>
        </p:nvSpPr>
        <p:spPr bwMode="auto">
          <a:xfrm>
            <a:off x="1411288" y="5889946"/>
            <a:ext cx="147637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948" y="0"/>
                </a:moveTo>
                <a:lnTo>
                  <a:pt x="3652" y="0"/>
                </a:lnTo>
                <a:lnTo>
                  <a:pt x="2996" y="172"/>
                </a:lnTo>
                <a:lnTo>
                  <a:pt x="2378" y="669"/>
                </a:lnTo>
                <a:lnTo>
                  <a:pt x="1809" y="1460"/>
                </a:lnTo>
                <a:lnTo>
                  <a:pt x="1299" y="2514"/>
                </a:lnTo>
                <a:lnTo>
                  <a:pt x="859" y="3803"/>
                </a:lnTo>
                <a:lnTo>
                  <a:pt x="499" y="5295"/>
                </a:lnTo>
                <a:lnTo>
                  <a:pt x="228" y="6961"/>
                </a:lnTo>
                <a:lnTo>
                  <a:pt x="59" y="8770"/>
                </a:lnTo>
                <a:lnTo>
                  <a:pt x="0" y="10692"/>
                </a:lnTo>
                <a:lnTo>
                  <a:pt x="0" y="10908"/>
                </a:lnTo>
                <a:lnTo>
                  <a:pt x="59" y="12830"/>
                </a:lnTo>
                <a:lnTo>
                  <a:pt x="228" y="14639"/>
                </a:lnTo>
                <a:lnTo>
                  <a:pt x="499" y="16304"/>
                </a:lnTo>
                <a:lnTo>
                  <a:pt x="859" y="17797"/>
                </a:lnTo>
                <a:lnTo>
                  <a:pt x="1299" y="19085"/>
                </a:lnTo>
                <a:lnTo>
                  <a:pt x="1809" y="20140"/>
                </a:lnTo>
                <a:lnTo>
                  <a:pt x="2378" y="20931"/>
                </a:lnTo>
                <a:lnTo>
                  <a:pt x="2996" y="21428"/>
                </a:lnTo>
                <a:lnTo>
                  <a:pt x="3652" y="21600"/>
                </a:lnTo>
                <a:lnTo>
                  <a:pt x="17948" y="21600"/>
                </a:lnTo>
                <a:lnTo>
                  <a:pt x="18605" y="21428"/>
                </a:lnTo>
                <a:lnTo>
                  <a:pt x="19222" y="20931"/>
                </a:lnTo>
                <a:lnTo>
                  <a:pt x="19791" y="20140"/>
                </a:lnTo>
                <a:lnTo>
                  <a:pt x="20301" y="19085"/>
                </a:lnTo>
                <a:lnTo>
                  <a:pt x="20741" y="17797"/>
                </a:lnTo>
                <a:lnTo>
                  <a:pt x="21101" y="16304"/>
                </a:lnTo>
                <a:lnTo>
                  <a:pt x="21372" y="14639"/>
                </a:lnTo>
                <a:lnTo>
                  <a:pt x="21541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1" y="8770"/>
                </a:lnTo>
                <a:lnTo>
                  <a:pt x="21372" y="6961"/>
                </a:lnTo>
                <a:lnTo>
                  <a:pt x="21101" y="5295"/>
                </a:lnTo>
                <a:lnTo>
                  <a:pt x="20741" y="3803"/>
                </a:lnTo>
                <a:lnTo>
                  <a:pt x="20301" y="2514"/>
                </a:lnTo>
                <a:lnTo>
                  <a:pt x="19791" y="1460"/>
                </a:lnTo>
                <a:lnTo>
                  <a:pt x="19222" y="669"/>
                </a:lnTo>
                <a:lnTo>
                  <a:pt x="18605" y="172"/>
                </a:lnTo>
                <a:lnTo>
                  <a:pt x="1794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4" name="AutoShape 13"/>
          <p:cNvSpPr>
            <a:spLocks/>
          </p:cNvSpPr>
          <p:nvPr/>
        </p:nvSpPr>
        <p:spPr bwMode="auto">
          <a:xfrm>
            <a:off x="0" y="0"/>
            <a:ext cx="1004888" cy="4968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873" y="0"/>
                </a:moveTo>
                <a:lnTo>
                  <a:pt x="0" y="0"/>
                </a:lnTo>
                <a:lnTo>
                  <a:pt x="0" y="21600"/>
                </a:lnTo>
                <a:lnTo>
                  <a:pt x="16243" y="21600"/>
                </a:lnTo>
                <a:lnTo>
                  <a:pt x="17206" y="21423"/>
                </a:lnTo>
                <a:lnTo>
                  <a:pt x="18112" y="20914"/>
                </a:lnTo>
                <a:lnTo>
                  <a:pt x="18947" y="20103"/>
                </a:lnTo>
                <a:lnTo>
                  <a:pt x="19694" y="19021"/>
                </a:lnTo>
                <a:lnTo>
                  <a:pt x="20340" y="17700"/>
                </a:lnTo>
                <a:lnTo>
                  <a:pt x="20869" y="16169"/>
                </a:lnTo>
                <a:lnTo>
                  <a:pt x="21265" y="14461"/>
                </a:lnTo>
                <a:lnTo>
                  <a:pt x="21514" y="12606"/>
                </a:lnTo>
                <a:lnTo>
                  <a:pt x="21600" y="10635"/>
                </a:lnTo>
                <a:lnTo>
                  <a:pt x="21600" y="10413"/>
                </a:lnTo>
                <a:lnTo>
                  <a:pt x="21514" y="8442"/>
                </a:lnTo>
                <a:lnTo>
                  <a:pt x="21265" y="6587"/>
                </a:lnTo>
                <a:lnTo>
                  <a:pt x="20869" y="4879"/>
                </a:lnTo>
                <a:lnTo>
                  <a:pt x="20340" y="3349"/>
                </a:lnTo>
                <a:lnTo>
                  <a:pt x="19694" y="2027"/>
                </a:lnTo>
                <a:lnTo>
                  <a:pt x="18947" y="945"/>
                </a:lnTo>
                <a:lnTo>
                  <a:pt x="18112" y="134"/>
                </a:lnTo>
                <a:lnTo>
                  <a:pt x="1787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5" name="AutoShape 14"/>
          <p:cNvSpPr>
            <a:spLocks/>
          </p:cNvSpPr>
          <p:nvPr/>
        </p:nvSpPr>
        <p:spPr bwMode="auto">
          <a:xfrm>
            <a:off x="1519238" y="6546850"/>
            <a:ext cx="790575" cy="30956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782" y="0"/>
                </a:moveTo>
                <a:lnTo>
                  <a:pt x="6817" y="0"/>
                </a:lnTo>
                <a:lnTo>
                  <a:pt x="5592" y="283"/>
                </a:lnTo>
                <a:lnTo>
                  <a:pt x="4439" y="1100"/>
                </a:lnTo>
                <a:lnTo>
                  <a:pt x="3377" y="2401"/>
                </a:lnTo>
                <a:lnTo>
                  <a:pt x="2425" y="4137"/>
                </a:lnTo>
                <a:lnTo>
                  <a:pt x="1603" y="6257"/>
                </a:lnTo>
                <a:lnTo>
                  <a:pt x="931" y="8712"/>
                </a:lnTo>
                <a:lnTo>
                  <a:pt x="426" y="11452"/>
                </a:lnTo>
                <a:lnTo>
                  <a:pt x="110" y="14428"/>
                </a:lnTo>
                <a:lnTo>
                  <a:pt x="0" y="17590"/>
                </a:lnTo>
                <a:lnTo>
                  <a:pt x="0" y="17946"/>
                </a:lnTo>
                <a:lnTo>
                  <a:pt x="110" y="21108"/>
                </a:lnTo>
                <a:lnTo>
                  <a:pt x="162" y="21600"/>
                </a:lnTo>
                <a:lnTo>
                  <a:pt x="21438" y="21600"/>
                </a:lnTo>
                <a:lnTo>
                  <a:pt x="21490" y="21108"/>
                </a:lnTo>
                <a:lnTo>
                  <a:pt x="21600" y="17946"/>
                </a:lnTo>
                <a:lnTo>
                  <a:pt x="21600" y="17590"/>
                </a:lnTo>
                <a:lnTo>
                  <a:pt x="21490" y="14428"/>
                </a:lnTo>
                <a:lnTo>
                  <a:pt x="21173" y="11452"/>
                </a:lnTo>
                <a:lnTo>
                  <a:pt x="20669" y="8712"/>
                </a:lnTo>
                <a:lnTo>
                  <a:pt x="19997" y="6257"/>
                </a:lnTo>
                <a:lnTo>
                  <a:pt x="19175" y="4137"/>
                </a:lnTo>
                <a:lnTo>
                  <a:pt x="18223" y="2401"/>
                </a:lnTo>
                <a:lnTo>
                  <a:pt x="17161" y="1100"/>
                </a:lnTo>
                <a:lnTo>
                  <a:pt x="16008" y="283"/>
                </a:lnTo>
                <a:lnTo>
                  <a:pt x="1478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6" name="AutoShape 15"/>
          <p:cNvSpPr>
            <a:spLocks/>
          </p:cNvSpPr>
          <p:nvPr/>
        </p:nvSpPr>
        <p:spPr bwMode="auto">
          <a:xfrm>
            <a:off x="0" y="642621"/>
            <a:ext cx="1536700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093" y="0"/>
                </a:moveTo>
                <a:lnTo>
                  <a:pt x="0" y="0"/>
                </a:lnTo>
                <a:lnTo>
                  <a:pt x="0" y="21600"/>
                </a:lnTo>
                <a:lnTo>
                  <a:pt x="18093" y="21600"/>
                </a:lnTo>
                <a:lnTo>
                  <a:pt x="18724" y="21428"/>
                </a:lnTo>
                <a:lnTo>
                  <a:pt x="19317" y="20931"/>
                </a:lnTo>
                <a:lnTo>
                  <a:pt x="19863" y="20140"/>
                </a:lnTo>
                <a:lnTo>
                  <a:pt x="20353" y="19085"/>
                </a:lnTo>
                <a:lnTo>
                  <a:pt x="20775" y="17797"/>
                </a:lnTo>
                <a:lnTo>
                  <a:pt x="21121" y="16304"/>
                </a:lnTo>
                <a:lnTo>
                  <a:pt x="21381" y="14639"/>
                </a:lnTo>
                <a:lnTo>
                  <a:pt x="21544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4" y="8770"/>
                </a:lnTo>
                <a:lnTo>
                  <a:pt x="21381" y="6961"/>
                </a:lnTo>
                <a:lnTo>
                  <a:pt x="21121" y="5295"/>
                </a:lnTo>
                <a:lnTo>
                  <a:pt x="20775" y="3803"/>
                </a:lnTo>
                <a:lnTo>
                  <a:pt x="20353" y="2514"/>
                </a:lnTo>
                <a:lnTo>
                  <a:pt x="19863" y="1460"/>
                </a:lnTo>
                <a:lnTo>
                  <a:pt x="19317" y="669"/>
                </a:lnTo>
                <a:lnTo>
                  <a:pt x="18724" y="172"/>
                </a:lnTo>
                <a:lnTo>
                  <a:pt x="1809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7" name="AutoShape 16"/>
          <p:cNvSpPr>
            <a:spLocks/>
          </p:cNvSpPr>
          <p:nvPr/>
        </p:nvSpPr>
        <p:spPr bwMode="auto">
          <a:xfrm>
            <a:off x="0" y="1297941"/>
            <a:ext cx="3067050" cy="5095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842" y="0"/>
                </a:moveTo>
                <a:lnTo>
                  <a:pt x="0" y="0"/>
                </a:lnTo>
                <a:lnTo>
                  <a:pt x="0" y="21600"/>
                </a:lnTo>
                <a:lnTo>
                  <a:pt x="19842" y="21600"/>
                </a:lnTo>
                <a:lnTo>
                  <a:pt x="20158" y="21428"/>
                </a:lnTo>
                <a:lnTo>
                  <a:pt x="20456" y="20931"/>
                </a:lnTo>
                <a:lnTo>
                  <a:pt x="20729" y="20140"/>
                </a:lnTo>
                <a:lnTo>
                  <a:pt x="20975" y="19085"/>
                </a:lnTo>
                <a:lnTo>
                  <a:pt x="21187" y="17797"/>
                </a:lnTo>
                <a:lnTo>
                  <a:pt x="21360" y="16304"/>
                </a:lnTo>
                <a:lnTo>
                  <a:pt x="21490" y="14639"/>
                </a:lnTo>
                <a:lnTo>
                  <a:pt x="21572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2" y="8770"/>
                </a:lnTo>
                <a:lnTo>
                  <a:pt x="21490" y="6961"/>
                </a:lnTo>
                <a:lnTo>
                  <a:pt x="21360" y="5295"/>
                </a:lnTo>
                <a:lnTo>
                  <a:pt x="21187" y="3803"/>
                </a:lnTo>
                <a:lnTo>
                  <a:pt x="20975" y="2514"/>
                </a:lnTo>
                <a:lnTo>
                  <a:pt x="20729" y="1460"/>
                </a:lnTo>
                <a:lnTo>
                  <a:pt x="20456" y="669"/>
                </a:lnTo>
                <a:lnTo>
                  <a:pt x="20158" y="172"/>
                </a:lnTo>
                <a:lnTo>
                  <a:pt x="1984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8" name="AutoShape 17"/>
          <p:cNvSpPr>
            <a:spLocks/>
          </p:cNvSpPr>
          <p:nvPr/>
        </p:nvSpPr>
        <p:spPr bwMode="auto">
          <a:xfrm>
            <a:off x="0" y="1953262"/>
            <a:ext cx="3432175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030" y="0"/>
                </a:moveTo>
                <a:lnTo>
                  <a:pt x="0" y="0"/>
                </a:lnTo>
                <a:lnTo>
                  <a:pt x="0" y="21600"/>
                </a:lnTo>
                <a:lnTo>
                  <a:pt x="20030" y="21600"/>
                </a:lnTo>
                <a:lnTo>
                  <a:pt x="20312" y="21428"/>
                </a:lnTo>
                <a:lnTo>
                  <a:pt x="20578" y="20931"/>
                </a:lnTo>
                <a:lnTo>
                  <a:pt x="20822" y="20140"/>
                </a:lnTo>
                <a:lnTo>
                  <a:pt x="21041" y="19085"/>
                </a:lnTo>
                <a:lnTo>
                  <a:pt x="21231" y="17797"/>
                </a:lnTo>
                <a:lnTo>
                  <a:pt x="21386" y="16304"/>
                </a:lnTo>
                <a:lnTo>
                  <a:pt x="21502" y="14639"/>
                </a:lnTo>
                <a:lnTo>
                  <a:pt x="21575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5" y="8770"/>
                </a:lnTo>
                <a:lnTo>
                  <a:pt x="21502" y="6961"/>
                </a:lnTo>
                <a:lnTo>
                  <a:pt x="21386" y="5295"/>
                </a:lnTo>
                <a:lnTo>
                  <a:pt x="21231" y="3803"/>
                </a:lnTo>
                <a:lnTo>
                  <a:pt x="21041" y="2514"/>
                </a:lnTo>
                <a:lnTo>
                  <a:pt x="20822" y="1460"/>
                </a:lnTo>
                <a:lnTo>
                  <a:pt x="20578" y="669"/>
                </a:lnTo>
                <a:lnTo>
                  <a:pt x="20312" y="172"/>
                </a:lnTo>
                <a:lnTo>
                  <a:pt x="20030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9" name="AutoShape 18"/>
          <p:cNvSpPr>
            <a:spLocks/>
          </p:cNvSpPr>
          <p:nvPr/>
        </p:nvSpPr>
        <p:spPr bwMode="auto">
          <a:xfrm>
            <a:off x="0" y="2608582"/>
            <a:ext cx="4619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598" y="0"/>
                </a:moveTo>
                <a:lnTo>
                  <a:pt x="0" y="0"/>
                </a:lnTo>
                <a:lnTo>
                  <a:pt x="0" y="21600"/>
                </a:lnTo>
                <a:lnTo>
                  <a:pt x="20433" y="21600"/>
                </a:lnTo>
                <a:lnTo>
                  <a:pt x="20643" y="21428"/>
                </a:lnTo>
                <a:lnTo>
                  <a:pt x="20840" y="20931"/>
                </a:lnTo>
                <a:lnTo>
                  <a:pt x="21022" y="20140"/>
                </a:lnTo>
                <a:lnTo>
                  <a:pt x="21185" y="19085"/>
                </a:lnTo>
                <a:lnTo>
                  <a:pt x="21326" y="17797"/>
                </a:lnTo>
                <a:lnTo>
                  <a:pt x="21441" y="16304"/>
                </a:lnTo>
                <a:lnTo>
                  <a:pt x="21527" y="14639"/>
                </a:lnTo>
                <a:lnTo>
                  <a:pt x="21581" y="12830"/>
                </a:lnTo>
                <a:lnTo>
                  <a:pt x="21600" y="10908"/>
                </a:lnTo>
                <a:lnTo>
                  <a:pt x="21600" y="9184"/>
                </a:lnTo>
                <a:lnTo>
                  <a:pt x="21574" y="7078"/>
                </a:lnTo>
                <a:lnTo>
                  <a:pt x="21498" y="5145"/>
                </a:lnTo>
                <a:lnTo>
                  <a:pt x="21380" y="3440"/>
                </a:lnTo>
                <a:lnTo>
                  <a:pt x="21225" y="2018"/>
                </a:lnTo>
                <a:lnTo>
                  <a:pt x="21039" y="933"/>
                </a:lnTo>
                <a:lnTo>
                  <a:pt x="20828" y="243"/>
                </a:lnTo>
                <a:lnTo>
                  <a:pt x="2059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90" name="Rectangle 19"/>
          <p:cNvSpPr>
            <a:spLocks/>
          </p:cNvSpPr>
          <p:nvPr/>
        </p:nvSpPr>
        <p:spPr bwMode="auto">
          <a:xfrm>
            <a:off x="3595688" y="5997723"/>
            <a:ext cx="50180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indent="3873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2400" b="1" dirty="0">
                <a:solidFill>
                  <a:schemeClr val="bg1"/>
                </a:solidFill>
              </a:rPr>
              <a:t>2019 Conference of Ministers</a:t>
            </a:r>
          </a:p>
        </p:txBody>
      </p:sp>
      <p:sp>
        <p:nvSpPr>
          <p:cNvPr id="3091" name="Marcador de Posição do Número do Diapositivo 20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fld id="{4CADC98F-A857-4054-BF48-E3D019D9A863}" type="slidenum">
              <a:rPr lang="en-US" altLang="en-US" smtClean="0">
                <a:solidFill>
                  <a:srgbClr val="888888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pPr/>
              <a:t>1</a:t>
            </a:fld>
            <a:endParaRPr lang="en-US" altLang="en-US">
              <a:solidFill>
                <a:srgbClr val="888888"/>
              </a:solidFill>
              <a:latin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  <p:sp>
        <p:nvSpPr>
          <p:cNvPr id="20" name="Rectangle 6"/>
          <p:cNvSpPr>
            <a:spLocks/>
          </p:cNvSpPr>
          <p:nvPr/>
        </p:nvSpPr>
        <p:spPr bwMode="auto">
          <a:xfrm>
            <a:off x="4762067" y="3634637"/>
            <a:ext cx="40909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Josephine </a:t>
            </a:r>
            <a:r>
              <a:rPr lang="en-US" altLang="en-US" sz="17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Marealle-Ulimwengu</a:t>
            </a:r>
            <a:endParaRPr lang="en-US" altLang="en-US" sz="17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eaLnBrk="1"/>
            <a:endParaRPr lang="en-US" altLang="en-US" sz="105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eaLnBrk="1"/>
            <a:r>
              <a:rPr lang="en-US" altLang="en-US" sz="17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Strategic Planning, Oversight and Reporting Division (SPORD)</a:t>
            </a:r>
          </a:p>
        </p:txBody>
      </p:sp>
    </p:spTree>
    <p:extLst>
      <p:ext uri="{BB962C8B-B14F-4D97-AF65-F5344CB8AC3E}">
        <p14:creationId xmlns:p14="http://schemas.microsoft.com/office/powerpoint/2010/main" val="19196407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40873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113146" y="6494463"/>
            <a:ext cx="67307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on the follow-up to the resolutions of the 51</a:t>
            </a:r>
            <a:r>
              <a:rPr lang="en-US" sz="16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session</a:t>
            </a:r>
            <a:endParaRPr lang="en-US" alt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53397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2863" y="643534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52462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5" y="128682"/>
            <a:ext cx="454616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TOPIC   |    </a:t>
            </a:r>
            <a:r>
              <a:rPr lang="en-US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Introduction</a:t>
            </a:r>
            <a:endParaRPr lang="en-US" altLang="en-US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98684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2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214741" y="1275736"/>
            <a:ext cx="8661862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39688" indent="0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Resolutions adopted by the COM at its fifty-first session </a:t>
            </a:r>
          </a:p>
          <a:p>
            <a:pPr marL="496888" indent="-457200">
              <a:buFont typeface="+mj-lt"/>
              <a:buAutoNum type="arabicPeriod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6888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956(LI) African Institute for Economic Development and Planning </a:t>
            </a:r>
          </a:p>
          <a:p>
            <a:pPr marL="496888" indent="-457200">
              <a:buFont typeface="+mj-lt"/>
              <a:buAutoNum type="arabicPeriod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6888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957(LI) Review of the intergovernmental structure of the Economic Commission for Africa </a:t>
            </a:r>
          </a:p>
          <a:p>
            <a:pPr marL="496888" indent="-457200">
              <a:buFont typeface="+mj-lt"/>
              <a:buAutoNum type="arabicPeriod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6888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958(LI) Implementation of international migration programmes in Africa</a:t>
            </a:r>
          </a:p>
          <a:p>
            <a:pPr marL="496888" indent="-457200">
              <a:buFont typeface="+mj-lt"/>
              <a:buAutoNum type="arabicPeriod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6888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959 (LI) Revised strategic framework and biennial programme plan of the Economic Commission for Africa for the biennium 2018–2019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96888" indent="-457200">
              <a:buFont typeface="+mj-lt"/>
              <a:buAutoNum type="arabicPeriod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6888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960(LI) Harnessing the potential of the African Continental Free Trade Area and creating fiscal space for jobs and economic diversification </a:t>
            </a:r>
          </a:p>
          <a:p>
            <a:pPr marL="496888" indent="-457200">
              <a:buFont typeface="+mj-lt"/>
              <a:buAutoNum type="arabicPeriod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6888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961(LI) Africa Regional Forum on Sustainable Development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11148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68199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366714" y="6235762"/>
            <a:ext cx="651485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on the follow-up to the resolutions of the 51</a:t>
            </a:r>
            <a:r>
              <a:rPr lang="en-US" sz="16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session</a:t>
            </a:r>
            <a:endParaRPr lang="en-US" alt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171769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247054"/>
            <a:ext cx="415719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TOPIC   |    </a:t>
            </a:r>
            <a:r>
              <a:rPr lang="en-US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Progress made</a:t>
            </a:r>
            <a:endParaRPr lang="en-US" altLang="en-US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217056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3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344044" y="1143297"/>
            <a:ext cx="8548718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956(LI) African Institute for Economic Development and Planning</a:t>
            </a:r>
          </a:p>
          <a:p>
            <a:pPr marL="382588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Para 3: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Increase the regular grant to the Institute</a:t>
            </a:r>
          </a:p>
          <a:p>
            <a:pPr marL="382588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Para 4: Adopt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gender sensitive programme-based approach </a:t>
            </a:r>
          </a:p>
          <a:p>
            <a:pPr marL="382588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Para 5: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Regular payment of assessed annual contributions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957(LI) Review of the intergovernmental structure of the Economic Commission for Africa </a:t>
            </a:r>
          </a:p>
          <a:p>
            <a:pPr marL="382588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Para 3: Re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structuring of IGS</a:t>
            </a:r>
          </a:p>
          <a:p>
            <a:pPr>
              <a:lnSpc>
                <a:spcPct val="150000"/>
              </a:lnSpc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958(LI) Implementation of international migration programmes in Africa </a:t>
            </a:r>
          </a:p>
          <a:p>
            <a:pPr marL="382588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Para1: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Create a positive narrative and developing strategies to harness migration for regional development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59919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68199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53924"/>
            <a:ext cx="6570335" cy="251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on the follow-up to the resolutions of the 51</a:t>
            </a:r>
            <a:r>
              <a:rPr lang="en-US" sz="16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session</a:t>
            </a:r>
            <a:endParaRPr lang="en-US" alt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171769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247054"/>
            <a:ext cx="415719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TOPIC   |    </a:t>
            </a:r>
            <a:r>
              <a:rPr lang="en-US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Progress made</a:t>
            </a:r>
            <a:endParaRPr lang="en-US" altLang="en-US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217056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4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113144" y="1223045"/>
            <a:ext cx="8942764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958(LI) Implementation of international migration programmes in Africa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2588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Para 1: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Support and advice on mainstreaming migration policies into their national development plans and strategies;   </a:t>
            </a:r>
          </a:p>
          <a:p>
            <a:pPr marL="382588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Para 3: 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rack and monitor progress in implementing migration programmes</a:t>
            </a:r>
          </a:p>
          <a:p>
            <a:pPr marL="382588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Para 4: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Address the critical areas concerning migration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959 (LI) Revised strategic framework and biennial programme plan of the Economic Commission for Africa for the biennium 2018–2019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82588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GA endorsed the conclusions and recommendations contained in the report of the United Nations Advisory Committee on Administrative and Budgetary Questions, with no changes.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63449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68199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53924"/>
            <a:ext cx="69421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on the follow-up to the resolutions of the 51</a:t>
            </a:r>
            <a:r>
              <a:rPr lang="en-US" sz="16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session</a:t>
            </a:r>
            <a:endParaRPr lang="en-US" alt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171769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247054"/>
            <a:ext cx="415719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TOPIC   |    </a:t>
            </a:r>
            <a:r>
              <a:rPr lang="en-US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Progress made</a:t>
            </a:r>
            <a:endParaRPr lang="en-US" altLang="en-US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217056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5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249810" y="1381140"/>
            <a:ext cx="864438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960(LI) Harnessing the potential of the African Continental Free Trade Area and creating fiscal space for jobs and economic diversification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2588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Para1: Provide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technical support to conclude the negotiations of the AFCFTA</a:t>
            </a:r>
          </a:p>
          <a:p>
            <a:pPr marL="382588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Para 2: Provide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technical support to facilitate the ratification process and implementation of the AFCFTA</a:t>
            </a:r>
          </a:p>
          <a:p>
            <a:pPr marL="382588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Para 3: Support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MS to enhance structural transformation </a:t>
            </a:r>
          </a:p>
          <a:p>
            <a:pPr marL="382588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Para 4: Support MS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in developing national strategies to benefit from the African Continental Free Trade Area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18357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68199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53924"/>
            <a:ext cx="64289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on the follow-up to the resolutions of the 51</a:t>
            </a:r>
            <a:r>
              <a:rPr lang="en-US" sz="16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session</a:t>
            </a:r>
            <a:endParaRPr lang="en-US" alt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171769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247054"/>
            <a:ext cx="415719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TOPIC   |    </a:t>
            </a:r>
            <a:r>
              <a:rPr lang="en-US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Progress made</a:t>
            </a:r>
            <a:endParaRPr lang="en-US" altLang="en-US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217056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6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213851" y="1557291"/>
            <a:ext cx="8661862" cy="3385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382588" indent="-342900">
              <a:buFont typeface="Wingdings" panose="05000000000000000000" pitchFamily="2" charset="2"/>
              <a:buChar char="q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Para 5: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Support MS in enhancing their fiscal space and mobilizing additional domestic resources</a:t>
            </a:r>
          </a:p>
          <a:p>
            <a:pPr marL="382588" indent="-342900">
              <a:buFont typeface="Wingdings" panose="05000000000000000000" pitchFamily="2" charset="2"/>
              <a:buChar char="q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2588" indent="-342900">
              <a:buFont typeface="Wingdings" panose="05000000000000000000" pitchFamily="2" charset="2"/>
              <a:buChar char="q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Para 6: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Formulate a comprehensive capacity development and training programme on issues relating to the AFCFTA</a:t>
            </a:r>
          </a:p>
          <a:p>
            <a:pPr marL="382588" indent="-342900">
              <a:buFont typeface="Wingdings" panose="05000000000000000000" pitchFamily="2" charset="2"/>
              <a:buChar char="q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2588" indent="-342900">
              <a:buFont typeface="Wingdings" panose="05000000000000000000" pitchFamily="2" charset="2"/>
              <a:buChar char="q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Para 9: Support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mobilization of resources and promote investment to facilitate the harnessing of the full benefits of the AFCFTA</a:t>
            </a:r>
          </a:p>
          <a:p>
            <a:pPr marL="382588" indent="-342900">
              <a:buFont typeface="Wingdings" panose="05000000000000000000" pitchFamily="2" charset="2"/>
              <a:buChar char="q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2588" indent="-342900">
              <a:buFont typeface="Wingdings" panose="05000000000000000000" pitchFamily="2" charset="2"/>
              <a:buChar char="q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Para 10: Monitor,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report and evaluate progress on the implementation of the AFCFTA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49821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68199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53924"/>
            <a:ext cx="69421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on the follow-up to the resolutions of the 51</a:t>
            </a:r>
            <a:r>
              <a:rPr lang="en-US" sz="16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session</a:t>
            </a:r>
            <a:endParaRPr lang="en-US" alt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171769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247054"/>
            <a:ext cx="415719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TOPIC   |    </a:t>
            </a:r>
            <a:r>
              <a:rPr lang="en-US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Progress made</a:t>
            </a:r>
            <a:endParaRPr lang="en-US" altLang="en-US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217056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7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242450" y="1029262"/>
            <a:ext cx="8616100" cy="473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endParaRPr lang="en-GB" dirty="0"/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Resolution 961(LI) Africa Regional Forum on Sustainable Development </a:t>
            </a:r>
          </a:p>
          <a:p>
            <a:pPr marL="382588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Para 1: Establish the ARFSD &amp; Para 2: Convene annual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ARFSD </a:t>
            </a:r>
          </a:p>
          <a:p>
            <a:pPr marL="382588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Para 3: Take into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consideration decisions relating to SDG and Agenda 2063</a:t>
            </a:r>
          </a:p>
          <a:p>
            <a:pPr marL="382588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Para 5: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Secure, stable, adequate and predictable financial resources for ARFSD</a:t>
            </a:r>
          </a:p>
          <a:p>
            <a:pPr marL="382588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Para 6: Organize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 a regular basis a multi-stakeholder forum on science, technology and innovation</a:t>
            </a:r>
          </a:p>
          <a:p>
            <a:pPr marL="382588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Para 7: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Support the work of the ARFSD</a:t>
            </a:r>
          </a:p>
          <a:p>
            <a:pPr marL="382588" indent="-342900">
              <a:buFont typeface="Wingdings" panose="05000000000000000000" pitchFamily="2" charset="2"/>
              <a:buChar char="q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36810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0" y="1335086"/>
            <a:ext cx="9144000" cy="5510213"/>
          </a:xfrm>
          <a:prstGeom prst="rect">
            <a:avLst/>
          </a:prstGeom>
          <a:solidFill>
            <a:srgbClr val="0657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 marL="342900" indent="-3429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0" lvl="1" algn="ctr">
              <a:lnSpc>
                <a:spcPct val="70000"/>
              </a:lnSpc>
              <a:defRPr/>
            </a:pPr>
            <a:endParaRPr lang="en-US" altLang="en-US" sz="2000" b="1">
              <a:solidFill>
                <a:srgbClr val="6E8BBB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ato" pitchFamily="34" charset="0"/>
            </a:endParaRPr>
          </a:p>
        </p:txBody>
      </p:sp>
      <p:sp>
        <p:nvSpPr>
          <p:cNvPr id="6147" name="Rectangle 2"/>
          <p:cNvSpPr>
            <a:spLocks/>
          </p:cNvSpPr>
          <p:nvPr/>
        </p:nvSpPr>
        <p:spPr bwMode="auto">
          <a:xfrm>
            <a:off x="2360612" y="3518828"/>
            <a:ext cx="442118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5500" b="1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THANK YOU!</a:t>
            </a:r>
          </a:p>
        </p:txBody>
      </p:sp>
      <p:sp>
        <p:nvSpPr>
          <p:cNvPr id="6148" name="AutoShape 5"/>
          <p:cNvSpPr>
            <a:spLocks/>
          </p:cNvSpPr>
          <p:nvPr/>
        </p:nvSpPr>
        <p:spPr bwMode="auto">
          <a:xfrm>
            <a:off x="2957513" y="6156325"/>
            <a:ext cx="3311525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D7CB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6149" name="Rectangle 6"/>
          <p:cNvSpPr>
            <a:spLocks/>
          </p:cNvSpPr>
          <p:nvPr/>
        </p:nvSpPr>
        <p:spPr bwMode="auto">
          <a:xfrm>
            <a:off x="1223963" y="5445125"/>
            <a:ext cx="669448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1900" dirty="0">
                <a:solidFill>
                  <a:schemeClr val="bg1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Follow the conversation: #COM2019</a:t>
            </a:r>
          </a:p>
        </p:txBody>
      </p:sp>
      <p:sp>
        <p:nvSpPr>
          <p:cNvPr id="6150" name="Rectangle 7"/>
          <p:cNvSpPr>
            <a:spLocks/>
          </p:cNvSpPr>
          <p:nvPr/>
        </p:nvSpPr>
        <p:spPr bwMode="auto">
          <a:xfrm>
            <a:off x="3181350" y="6245225"/>
            <a:ext cx="30876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b="1" dirty="0">
                <a:solidFill>
                  <a:schemeClr val="bg1"/>
                </a:solidFill>
                <a:latin typeface="Avenir Book"/>
              </a:rPr>
              <a:t>More: www.uneca.org/cfm2019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271163" y="6498965"/>
            <a:ext cx="307572" cy="241862"/>
          </a:xfrm>
        </p:spPr>
        <p:txBody>
          <a:bodyPr/>
          <a:lstStyle/>
          <a:p>
            <a:fld id="{57A9BE0A-D03F-4B6F-9DFE-032BEB7DCFE2}" type="slidenum">
              <a:rPr lang="en-US" smtClean="0"/>
              <a:t>8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442" y="1335086"/>
            <a:ext cx="2305372" cy="193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48679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478</TotalTime>
  <Words>643</Words>
  <Application>Microsoft Office PowerPoint</Application>
  <PresentationFormat>On-screen Show (4:3)</PresentationFormat>
  <Paragraphs>88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Avenir Book</vt:lpstr>
      <vt:lpstr>Calibri</vt:lpstr>
      <vt:lpstr>Calibri Light</vt:lpstr>
      <vt:lpstr>Helvetica</vt:lpstr>
      <vt:lpstr>Lato</vt:lpstr>
      <vt:lpstr>Lucida Sans</vt:lpstr>
      <vt:lpstr>Wingdings</vt:lpstr>
      <vt:lpstr>Office Theme</vt:lpstr>
      <vt:lpstr>Report on the follow-up to the resolutions of the 51st  session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 PRESENTATION</dc:title>
  <dc:creator>Afework Temtime</dc:creator>
  <cp:lastModifiedBy>Afework Temtime</cp:lastModifiedBy>
  <cp:revision>54</cp:revision>
  <dcterms:created xsi:type="dcterms:W3CDTF">2018-04-13T10:53:29Z</dcterms:created>
  <dcterms:modified xsi:type="dcterms:W3CDTF">2019-03-19T17:51:11Z</dcterms:modified>
</cp:coreProperties>
</file>