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howSpecialPlsOnTitleSld="0" strictFirstAndLastChars="0" saveSubsetFonts="1">
  <p:sldMasterIdLst>
    <p:sldMasterId id="2147483648" r:id="rId1"/>
  </p:sldMasterIdLst>
  <p:notesMasterIdLst>
    <p:notesMasterId r:id="rId9"/>
  </p:notesMasterIdLst>
  <p:handoutMasterIdLst>
    <p:handoutMasterId r:id="rId10"/>
  </p:handoutMasterIdLst>
  <p:sldIdLst>
    <p:sldId id="256" r:id="rId2"/>
    <p:sldId id="263" r:id="rId3"/>
    <p:sldId id="266" r:id="rId4"/>
    <p:sldId id="304" r:id="rId5"/>
    <p:sldId id="298" r:id="rId6"/>
    <p:sldId id="299" r:id="rId7"/>
    <p:sldId id="262" r:id="rId8"/>
  </p:sldIdLst>
  <p:sldSz cx="9144000" cy="6858000" type="screen4x3"/>
  <p:notesSz cx="7010400" cy="9296400"/>
  <p:defaultTextStyle>
    <a:defPPr>
      <a:defRPr lang="en-US"/>
    </a:defPPr>
    <a:lvl1pPr algn="l" rtl="0" eaLnBrk="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1pPr>
    <a:lvl2pPr marL="457200" algn="l" rtl="0" eaLnBrk="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2pPr>
    <a:lvl3pPr marL="914400" algn="l" rtl="0" eaLnBrk="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3pPr>
    <a:lvl4pPr marL="1371600" algn="l" rtl="0" eaLnBrk="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4pPr>
    <a:lvl5pPr marL="1828800" algn="l" rtl="0" eaLnBrk="0" fontAlgn="base" hangingPunct="0">
      <a:spcBef>
        <a:spcPct val="0"/>
      </a:spcBef>
      <a:spcAft>
        <a:spcPct val="0"/>
      </a:spcAft>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S PGothic" panose="020B0600070205080204" pitchFamily="34" charset="-128"/>
        <a:cs typeface="+mn-cs"/>
        <a:sym typeface="Calibri" panose="020F050202020403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A7C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Hope\ECA\MPD\ERA%202019\Data\Chapter%201%20Data%20&amp;%20Figures.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Untitled:ERA%202019:ERA%202019:Data:WESP2019_forecasttables_Nov9.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Untitled:ERA%202019:Figures%20for%20the%20PPT.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oleObject" Target="file:///F:\Trade%20Data%20ERA%202019.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8.6908677962532627E-2"/>
          <c:y val="5.7284738141909479E-2"/>
          <c:w val="0.91285403050108938"/>
          <c:h val="0.79663865546218482"/>
        </c:manualLayout>
      </c:layout>
      <c:lineChart>
        <c:grouping val="standard"/>
        <c:varyColors val="0"/>
        <c:ser>
          <c:idx val="0"/>
          <c:order val="0"/>
          <c:tx>
            <c:strRef>
              <c:f>Growth!$A$6</c:f>
              <c:strCache>
                <c:ptCount val="1"/>
                <c:pt idx="0">
                  <c:v>Africa</c:v>
                </c:pt>
              </c:strCache>
            </c:strRef>
          </c:tx>
          <c:dLbls>
            <c:dLbl>
              <c:idx val="0"/>
              <c:layout>
                <c:manualLayout>
                  <c:x val="-2.9975268147943237E-2"/>
                  <c:y val="-1.5878489872310265E-2"/>
                </c:manualLayout>
              </c:layout>
              <c:spPr>
                <a:noFill/>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9CC-48B6-B164-BBA7D0132112}"/>
                </c:ext>
              </c:extLst>
            </c:dLbl>
            <c:dLbl>
              <c:idx val="3"/>
              <c:layout>
                <c:manualLayout>
                  <c:x val="-1.524761108020953E-3"/>
                  <c:y val="-3.72495145757121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9CC-48B6-B164-BBA7D0132112}"/>
                </c:ext>
              </c:extLst>
            </c:dLbl>
            <c:spPr>
              <a:noFill/>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Growth!$F$2:$I$2</c:f>
              <c:strCache>
                <c:ptCount val="4"/>
                <c:pt idx="0">
                  <c:v>2015</c:v>
                </c:pt>
                <c:pt idx="1">
                  <c:v>2016</c:v>
                </c:pt>
                <c:pt idx="2">
                  <c:v>2017</c:v>
                </c:pt>
                <c:pt idx="3">
                  <c:v>2018e</c:v>
                </c:pt>
              </c:strCache>
            </c:strRef>
          </c:cat>
          <c:val>
            <c:numRef>
              <c:f>Growth!$F$6:$I$6</c:f>
              <c:numCache>
                <c:formatCode>0.0</c:formatCode>
                <c:ptCount val="4"/>
                <c:pt idx="0">
                  <c:v>2.6472745953268899</c:v>
                </c:pt>
                <c:pt idx="1">
                  <c:v>1.6084738924285</c:v>
                </c:pt>
                <c:pt idx="2">
                  <c:v>3.3999908033391701</c:v>
                </c:pt>
                <c:pt idx="3">
                  <c:v>3.1705688979270801</c:v>
                </c:pt>
              </c:numCache>
            </c:numRef>
          </c:val>
          <c:smooth val="1"/>
          <c:extLst>
            <c:ext xmlns:c16="http://schemas.microsoft.com/office/drawing/2014/chart" uri="{C3380CC4-5D6E-409C-BE32-E72D297353CC}">
              <c16:uniqueId val="{00000001-D9CC-48B6-B164-BBA7D0132112}"/>
            </c:ext>
          </c:extLst>
        </c:ser>
        <c:ser>
          <c:idx val="1"/>
          <c:order val="1"/>
          <c:tx>
            <c:strRef>
              <c:f>Growth!$A$3</c:f>
              <c:strCache>
                <c:ptCount val="1"/>
                <c:pt idx="0">
                  <c:v>East and South Asia</c:v>
                </c:pt>
              </c:strCache>
            </c:strRef>
          </c:tx>
          <c:spPr>
            <a:ln>
              <a:solidFill>
                <a:schemeClr val="accent2">
                  <a:lumMod val="75000"/>
                </a:schemeClr>
              </a:solidFill>
            </a:ln>
          </c:spPr>
          <c:dLbls>
            <c:spPr>
              <a:noFill/>
              <a:effectLst/>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Growth!$F$2:$I$2</c:f>
              <c:strCache>
                <c:ptCount val="4"/>
                <c:pt idx="0">
                  <c:v>2015</c:v>
                </c:pt>
                <c:pt idx="1">
                  <c:v>2016</c:v>
                </c:pt>
                <c:pt idx="2">
                  <c:v>2017</c:v>
                </c:pt>
                <c:pt idx="3">
                  <c:v>2018e</c:v>
                </c:pt>
              </c:strCache>
            </c:strRef>
          </c:cat>
          <c:val>
            <c:numRef>
              <c:f>Growth!$F$3:$I$3</c:f>
              <c:numCache>
                <c:formatCode>0.0</c:formatCode>
                <c:ptCount val="4"/>
                <c:pt idx="0">
                  <c:v>5.8069472080471698</c:v>
                </c:pt>
                <c:pt idx="1">
                  <c:v>6.1198173169374899</c:v>
                </c:pt>
                <c:pt idx="2">
                  <c:v>6.0737249023140798</c:v>
                </c:pt>
                <c:pt idx="3">
                  <c:v>5.7749224443339697</c:v>
                </c:pt>
              </c:numCache>
            </c:numRef>
          </c:val>
          <c:smooth val="1"/>
          <c:extLst>
            <c:ext xmlns:c16="http://schemas.microsoft.com/office/drawing/2014/chart" uri="{C3380CC4-5D6E-409C-BE32-E72D297353CC}">
              <c16:uniqueId val="{00000002-D9CC-48B6-B164-BBA7D0132112}"/>
            </c:ext>
          </c:extLst>
        </c:ser>
        <c:ser>
          <c:idx val="2"/>
          <c:order val="2"/>
          <c:tx>
            <c:strRef>
              <c:f>Growth!$A$4</c:f>
              <c:strCache>
                <c:ptCount val="1"/>
                <c:pt idx="0">
                  <c:v>Latin America and the Caribbean</c:v>
                </c:pt>
              </c:strCache>
            </c:strRef>
          </c:tx>
          <c:spPr>
            <a:ln w="41275">
              <a:solidFill>
                <a:srgbClr val="92D050"/>
              </a:solidFill>
            </a:ln>
          </c:spPr>
          <c:marker>
            <c:spPr>
              <a:solidFill>
                <a:srgbClr val="92D050"/>
              </a:solidFill>
            </c:spPr>
          </c:marker>
          <c:dLbls>
            <c:spPr>
              <a:noFill/>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Growth!$F$2:$I$2</c:f>
              <c:strCache>
                <c:ptCount val="4"/>
                <c:pt idx="0">
                  <c:v>2015</c:v>
                </c:pt>
                <c:pt idx="1">
                  <c:v>2016</c:v>
                </c:pt>
                <c:pt idx="2">
                  <c:v>2017</c:v>
                </c:pt>
                <c:pt idx="3">
                  <c:v>2018e</c:v>
                </c:pt>
              </c:strCache>
            </c:strRef>
          </c:cat>
          <c:val>
            <c:numRef>
              <c:f>Growth!$F$4:$I$4</c:f>
              <c:numCache>
                <c:formatCode>0.0</c:formatCode>
                <c:ptCount val="4"/>
                <c:pt idx="0">
                  <c:v>-0.14393165218536899</c:v>
                </c:pt>
                <c:pt idx="1">
                  <c:v>-1.2844708670709799</c:v>
                </c:pt>
                <c:pt idx="2">
                  <c:v>1.0434235735405599</c:v>
                </c:pt>
                <c:pt idx="3">
                  <c:v>0.96160617769083201</c:v>
                </c:pt>
              </c:numCache>
            </c:numRef>
          </c:val>
          <c:smooth val="1"/>
          <c:extLst>
            <c:ext xmlns:c16="http://schemas.microsoft.com/office/drawing/2014/chart" uri="{C3380CC4-5D6E-409C-BE32-E72D297353CC}">
              <c16:uniqueId val="{00000003-D9CC-48B6-B164-BBA7D0132112}"/>
            </c:ext>
          </c:extLst>
        </c:ser>
        <c:ser>
          <c:idx val="3"/>
          <c:order val="3"/>
          <c:tx>
            <c:strRef>
              <c:f>Growth!$A$5</c:f>
              <c:strCache>
                <c:ptCount val="1"/>
                <c:pt idx="0">
                  <c:v>South-Eastern Europe</c:v>
                </c:pt>
              </c:strCache>
            </c:strRef>
          </c:tx>
          <c:spPr>
            <a:ln w="31750">
              <a:solidFill>
                <a:srgbClr val="7030A0"/>
              </a:solidFill>
            </a:ln>
          </c:spPr>
          <c:marker>
            <c:symbol val="triangle"/>
            <c:size val="6"/>
            <c:spPr>
              <a:solidFill>
                <a:srgbClr val="7030A0"/>
              </a:solidFill>
              <a:ln>
                <a:noFill/>
              </a:ln>
            </c:spPr>
          </c:marker>
          <c:dLbls>
            <c:dLbl>
              <c:idx val="1"/>
              <c:layout>
                <c:manualLayout>
                  <c:x val="-2.9288480773714175E-2"/>
                  <c:y val="1.0133670000110694E-2"/>
                </c:manualLayout>
              </c:layout>
              <c:spPr>
                <a:noFill/>
                <a:ln w="0">
                  <a:noFill/>
                </a:ln>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9CC-48B6-B164-BBA7D0132112}"/>
                </c:ext>
              </c:extLst>
            </c:dLbl>
            <c:dLbl>
              <c:idx val="3"/>
              <c:layout>
                <c:manualLayout>
                  <c:x val="-1.5261022863340707E-2"/>
                  <c:y val="-3.24022111260992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9CC-48B6-B164-BBA7D0132112}"/>
                </c:ext>
              </c:extLst>
            </c:dLbl>
            <c:spPr>
              <a:noFill/>
              <a:ln w="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Growth!$F$2:$I$2</c:f>
              <c:strCache>
                <c:ptCount val="4"/>
                <c:pt idx="0">
                  <c:v>2015</c:v>
                </c:pt>
                <c:pt idx="1">
                  <c:v>2016</c:v>
                </c:pt>
                <c:pt idx="2">
                  <c:v>2017</c:v>
                </c:pt>
                <c:pt idx="3">
                  <c:v>2018e</c:v>
                </c:pt>
              </c:strCache>
            </c:strRef>
          </c:cat>
          <c:val>
            <c:numRef>
              <c:f>Growth!$F$5:$I$5</c:f>
              <c:numCache>
                <c:formatCode>0.0_ </c:formatCode>
                <c:ptCount val="4"/>
                <c:pt idx="0">
                  <c:v>2.1141759246770802</c:v>
                </c:pt>
                <c:pt idx="1">
                  <c:v>3.0544190578409398</c:v>
                </c:pt>
                <c:pt idx="2">
                  <c:v>1.9331469211418499</c:v>
                </c:pt>
                <c:pt idx="3">
                  <c:v>3.9094652392420901</c:v>
                </c:pt>
              </c:numCache>
            </c:numRef>
          </c:val>
          <c:smooth val="1"/>
          <c:extLst>
            <c:ext xmlns:c16="http://schemas.microsoft.com/office/drawing/2014/chart" uri="{C3380CC4-5D6E-409C-BE32-E72D297353CC}">
              <c16:uniqueId val="{00000005-D9CC-48B6-B164-BBA7D0132112}"/>
            </c:ext>
          </c:extLst>
        </c:ser>
        <c:ser>
          <c:idx val="4"/>
          <c:order val="4"/>
          <c:tx>
            <c:strRef>
              <c:f>Growth!$A$7</c:f>
              <c:strCache>
                <c:ptCount val="1"/>
                <c:pt idx="0">
                  <c:v>World </c:v>
                </c:pt>
              </c:strCache>
            </c:strRef>
          </c:tx>
          <c:spPr>
            <a:ln>
              <a:solidFill>
                <a:schemeClr val="tx1"/>
              </a:solidFill>
            </a:ln>
          </c:spPr>
          <c:marker>
            <c:spPr>
              <a:ln>
                <a:solidFill>
                  <a:schemeClr val="tx1"/>
                </a:solidFill>
              </a:ln>
            </c:spPr>
          </c:marker>
          <c:dLbls>
            <c:dLbl>
              <c:idx val="3"/>
              <c:layout>
                <c:manualLayout>
                  <c:x val="0"/>
                  <c:y val="3.98009861153208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9CC-48B6-B164-BBA7D0132112}"/>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Growth!$F$2:$I$2</c:f>
              <c:strCache>
                <c:ptCount val="4"/>
                <c:pt idx="0">
                  <c:v>2015</c:v>
                </c:pt>
                <c:pt idx="1">
                  <c:v>2016</c:v>
                </c:pt>
                <c:pt idx="2">
                  <c:v>2017</c:v>
                </c:pt>
                <c:pt idx="3">
                  <c:v>2018e</c:v>
                </c:pt>
              </c:strCache>
            </c:strRef>
          </c:cat>
          <c:val>
            <c:numRef>
              <c:f>Growth!$F$7:$I$7</c:f>
              <c:numCache>
                <c:formatCode>0.0</c:formatCode>
                <c:ptCount val="4"/>
                <c:pt idx="0">
                  <c:v>2.7</c:v>
                </c:pt>
                <c:pt idx="1">
                  <c:v>2.5</c:v>
                </c:pt>
                <c:pt idx="2">
                  <c:v>3.1</c:v>
                </c:pt>
                <c:pt idx="3">
                  <c:v>3.2</c:v>
                </c:pt>
              </c:numCache>
            </c:numRef>
          </c:val>
          <c:smooth val="1"/>
          <c:extLst>
            <c:ext xmlns:c16="http://schemas.microsoft.com/office/drawing/2014/chart" uri="{C3380CC4-5D6E-409C-BE32-E72D297353CC}">
              <c16:uniqueId val="{00000006-D9CC-48B6-B164-BBA7D0132112}"/>
            </c:ext>
          </c:extLst>
        </c:ser>
        <c:dLbls>
          <c:showLegendKey val="0"/>
          <c:showVal val="0"/>
          <c:showCatName val="0"/>
          <c:showSerName val="0"/>
          <c:showPercent val="0"/>
          <c:showBubbleSize val="0"/>
        </c:dLbls>
        <c:marker val="1"/>
        <c:smooth val="0"/>
        <c:axId val="638315744"/>
        <c:axId val="638316920"/>
      </c:lineChart>
      <c:catAx>
        <c:axId val="638315744"/>
        <c:scaling>
          <c:orientation val="minMax"/>
        </c:scaling>
        <c:delete val="0"/>
        <c:axPos val="b"/>
        <c:numFmt formatCode="General" sourceLinked="0"/>
        <c:majorTickMark val="out"/>
        <c:minorTickMark val="none"/>
        <c:tickLblPos val="low"/>
        <c:txPr>
          <a:bodyPr rot="0" vert="horz"/>
          <a:lstStyle/>
          <a:p>
            <a:pPr>
              <a:defRPr sz="1000" b="0" i="0" u="none" strike="noStrike" baseline="0">
                <a:solidFill>
                  <a:srgbClr val="000000"/>
                </a:solidFill>
                <a:latin typeface="Calibri"/>
                <a:ea typeface="Calibri"/>
                <a:cs typeface="Calibri"/>
              </a:defRPr>
            </a:pPr>
            <a:endParaRPr lang="en-US"/>
          </a:p>
        </c:txPr>
        <c:crossAx val="638316920"/>
        <c:crosses val="autoZero"/>
        <c:auto val="1"/>
        <c:lblAlgn val="ctr"/>
        <c:lblOffset val="100"/>
        <c:noMultiLvlLbl val="0"/>
      </c:catAx>
      <c:valAx>
        <c:axId val="638316920"/>
        <c:scaling>
          <c:orientation val="minMax"/>
        </c:scaling>
        <c:delete val="0"/>
        <c:axPos val="l"/>
        <c:title>
          <c:tx>
            <c:rich>
              <a:bodyPr/>
              <a:lstStyle/>
              <a:p>
                <a:pPr>
                  <a:defRPr sz="1000" b="0" i="0" u="none" strike="noStrike" baseline="0">
                    <a:solidFill>
                      <a:srgbClr val="000000"/>
                    </a:solidFill>
                    <a:latin typeface="+mn-lt"/>
                    <a:ea typeface="Calibri"/>
                    <a:cs typeface="Arial" panose="020B0604020202020204" pitchFamily="34" charset="0"/>
                  </a:defRPr>
                </a:pPr>
                <a:r>
                  <a:rPr lang="en-US" sz="1000" b="0">
                    <a:latin typeface="+mn-lt"/>
                    <a:cs typeface="Arial" panose="020B0604020202020204" pitchFamily="34" charset="0"/>
                  </a:rPr>
                  <a:t> Real  GDP  growth</a:t>
                </a:r>
              </a:p>
              <a:p>
                <a:pPr>
                  <a:defRPr sz="1000" b="0" i="0" u="none" strike="noStrike" baseline="0">
                    <a:solidFill>
                      <a:srgbClr val="000000"/>
                    </a:solidFill>
                    <a:latin typeface="+mn-lt"/>
                    <a:ea typeface="Calibri"/>
                    <a:cs typeface="Arial" panose="020B0604020202020204" pitchFamily="34" charset="0"/>
                  </a:defRPr>
                </a:pPr>
                <a:r>
                  <a:rPr lang="en-US" sz="1000" b="0">
                    <a:latin typeface="+mn-lt"/>
                    <a:cs typeface="Arial" panose="020B0604020202020204" pitchFamily="34" charset="0"/>
                  </a:rPr>
                  <a:t>(%)</a:t>
                </a:r>
              </a:p>
            </c:rich>
          </c:tx>
          <c:overlay val="0"/>
          <c:spPr>
            <a:noFill/>
            <a:ln w="25400">
              <a:noFill/>
            </a:ln>
          </c:spPr>
        </c:title>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638315744"/>
        <c:crosses val="autoZero"/>
        <c:crossBetween val="between"/>
      </c:valAx>
    </c:plotArea>
    <c:legend>
      <c:legendPos val="b"/>
      <c:layout>
        <c:manualLayout>
          <c:xMode val="edge"/>
          <c:yMode val="edge"/>
          <c:x val="0.11244472034356701"/>
          <c:y val="0.91678218304903669"/>
          <c:w val="0.88755532180275709"/>
          <c:h val="5.1408413185274261E-2"/>
        </c:manualLayout>
      </c:layout>
      <c:overlay val="0"/>
      <c:txPr>
        <a:bodyPr/>
        <a:lstStyle/>
        <a:p>
          <a:pPr>
            <a:defRPr sz="1000" b="0" i="0" u="none" strike="noStrike" baseline="0">
              <a:solidFill>
                <a:srgbClr val="000000"/>
              </a:solidFill>
              <a:latin typeface="+mn-lt"/>
              <a:ea typeface="Calibri"/>
              <a:cs typeface="Arial" panose="020B0604020202020204" pitchFamily="34" charset="0"/>
            </a:defRPr>
          </a:pPr>
          <a:endParaRPr lang="en-US"/>
        </a:p>
      </c:txPr>
    </c:legend>
    <c:plotVisOnly val="1"/>
    <c:dispBlanksAs val="gap"/>
    <c:showDLblsOverMax val="0"/>
  </c:chart>
  <c:spPr>
    <a:solidFill>
      <a:schemeClr val="bg1"/>
    </a:solidFill>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Sheet1!$A$3</c:f>
              <c:strCache>
                <c:ptCount val="1"/>
                <c:pt idx="0">
                  <c:v>Africa</c:v>
                </c:pt>
              </c:strCache>
            </c:strRef>
          </c:tx>
          <c:spPr>
            <a:ln>
              <a:solidFill>
                <a:srgbClr val="0000FF"/>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Sheet1!$B$1:$E$1</c:f>
              <c:numCache>
                <c:formatCode>General</c:formatCode>
                <c:ptCount val="4"/>
                <c:pt idx="0">
                  <c:v>2016</c:v>
                </c:pt>
                <c:pt idx="1">
                  <c:v>2017</c:v>
                </c:pt>
                <c:pt idx="2">
                  <c:v>2018</c:v>
                </c:pt>
                <c:pt idx="3">
                  <c:v>2019</c:v>
                </c:pt>
              </c:numCache>
            </c:numRef>
          </c:cat>
          <c:val>
            <c:numRef>
              <c:f>Sheet1!$B$3:$E$3</c:f>
              <c:numCache>
                <c:formatCode>0.0</c:formatCode>
                <c:ptCount val="4"/>
                <c:pt idx="0">
                  <c:v>13.343602424059799</c:v>
                </c:pt>
                <c:pt idx="1">
                  <c:v>14.4395546578795</c:v>
                </c:pt>
                <c:pt idx="2">
                  <c:v>11.124243279903</c:v>
                </c:pt>
                <c:pt idx="3">
                  <c:v>8.45790350345675</c:v>
                </c:pt>
              </c:numCache>
            </c:numRef>
          </c:val>
          <c:extLst>
            <c:ext xmlns:c16="http://schemas.microsoft.com/office/drawing/2014/chart" uri="{C3380CC4-5D6E-409C-BE32-E72D297353CC}">
              <c16:uniqueId val="{00000000-D0D7-4F39-93F1-E5DCF7D6B676}"/>
            </c:ext>
          </c:extLst>
        </c:ser>
        <c:ser>
          <c:idx val="6"/>
          <c:order val="6"/>
          <c:tx>
            <c:strRef>
              <c:f>Sheet1!$A$9</c:f>
              <c:strCache>
                <c:ptCount val="1"/>
                <c:pt idx="0">
                  <c:v>Oil-exporters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Sheet1!$B$1:$E$1</c:f>
              <c:numCache>
                <c:formatCode>General</c:formatCode>
                <c:ptCount val="4"/>
                <c:pt idx="0">
                  <c:v>2016</c:v>
                </c:pt>
                <c:pt idx="1">
                  <c:v>2017</c:v>
                </c:pt>
                <c:pt idx="2">
                  <c:v>2018</c:v>
                </c:pt>
                <c:pt idx="3">
                  <c:v>2019</c:v>
                </c:pt>
              </c:numCache>
            </c:numRef>
          </c:cat>
          <c:val>
            <c:numRef>
              <c:f>Sheet1!$B$9:$E$9</c:f>
              <c:numCache>
                <c:formatCode>0.0</c:formatCode>
                <c:ptCount val="4"/>
                <c:pt idx="0">
                  <c:v>18.48296227361109</c:v>
                </c:pt>
                <c:pt idx="1">
                  <c:v>20.681329554117099</c:v>
                </c:pt>
                <c:pt idx="2">
                  <c:v>15.3847961880223</c:v>
                </c:pt>
                <c:pt idx="3">
                  <c:v>10.7494461268303</c:v>
                </c:pt>
              </c:numCache>
            </c:numRef>
          </c:val>
          <c:extLst>
            <c:ext xmlns:c16="http://schemas.microsoft.com/office/drawing/2014/chart" uri="{C3380CC4-5D6E-409C-BE32-E72D297353CC}">
              <c16:uniqueId val="{00000001-D0D7-4F39-93F1-E5DCF7D6B676}"/>
            </c:ext>
          </c:extLst>
        </c:ser>
        <c:ser>
          <c:idx val="7"/>
          <c:order val="7"/>
          <c:tx>
            <c:strRef>
              <c:f>Sheet1!$A$10</c:f>
              <c:strCache>
                <c:ptCount val="1"/>
                <c:pt idx="0">
                  <c:v>Oil-importers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Sheet1!$B$1:$E$1</c:f>
              <c:numCache>
                <c:formatCode>General</c:formatCode>
                <c:ptCount val="4"/>
                <c:pt idx="0">
                  <c:v>2016</c:v>
                </c:pt>
                <c:pt idx="1">
                  <c:v>2017</c:v>
                </c:pt>
                <c:pt idx="2">
                  <c:v>2018</c:v>
                </c:pt>
                <c:pt idx="3">
                  <c:v>2019</c:v>
                </c:pt>
              </c:numCache>
            </c:numRef>
          </c:cat>
          <c:val>
            <c:numRef>
              <c:f>Sheet1!$B$10:$E$10</c:f>
              <c:numCache>
                <c:formatCode>0.0</c:formatCode>
                <c:ptCount val="4"/>
                <c:pt idx="0">
                  <c:v>6.1660000915196704</c:v>
                </c:pt>
                <c:pt idx="1">
                  <c:v>5.7223253986096303</c:v>
                </c:pt>
                <c:pt idx="2">
                  <c:v>5.1739779965921002</c:v>
                </c:pt>
                <c:pt idx="3">
                  <c:v>5.2575473968343802</c:v>
                </c:pt>
              </c:numCache>
            </c:numRef>
          </c:val>
          <c:extLst>
            <c:ext xmlns:c16="http://schemas.microsoft.com/office/drawing/2014/chart" uri="{C3380CC4-5D6E-409C-BE32-E72D297353CC}">
              <c16:uniqueId val="{00000002-D0D7-4F39-93F1-E5DCF7D6B676}"/>
            </c:ext>
          </c:extLst>
        </c:ser>
        <c:dLbls>
          <c:showLegendKey val="0"/>
          <c:showVal val="0"/>
          <c:showCatName val="0"/>
          <c:showSerName val="0"/>
          <c:showPercent val="0"/>
          <c:showBubbleSize val="0"/>
        </c:dLbls>
        <c:gapWidth val="150"/>
        <c:axId val="198770264"/>
        <c:axId val="458760760"/>
      </c:barChart>
      <c:lineChart>
        <c:grouping val="standard"/>
        <c:varyColors val="0"/>
        <c:ser>
          <c:idx val="1"/>
          <c:order val="1"/>
          <c:tx>
            <c:strRef>
              <c:f>Sheet1!$A$4</c:f>
              <c:strCache>
                <c:ptCount val="1"/>
                <c:pt idx="0">
                  <c:v>North Africa</c:v>
                </c:pt>
              </c:strCache>
            </c:strRef>
          </c:tx>
          <c:cat>
            <c:numRef>
              <c:f>Sheet1!$B$1:$E$1</c:f>
              <c:numCache>
                <c:formatCode>General</c:formatCode>
                <c:ptCount val="4"/>
                <c:pt idx="0">
                  <c:v>2016</c:v>
                </c:pt>
                <c:pt idx="1">
                  <c:v>2017</c:v>
                </c:pt>
                <c:pt idx="2">
                  <c:v>2018</c:v>
                </c:pt>
                <c:pt idx="3">
                  <c:v>2019</c:v>
                </c:pt>
              </c:numCache>
            </c:numRef>
          </c:cat>
          <c:val>
            <c:numRef>
              <c:f>Sheet1!$B$4:$E$4</c:f>
              <c:numCache>
                <c:formatCode>0.0</c:formatCode>
                <c:ptCount val="4"/>
                <c:pt idx="0">
                  <c:v>11.647918258385101</c:v>
                </c:pt>
                <c:pt idx="1">
                  <c:v>18.3685630731404</c:v>
                </c:pt>
                <c:pt idx="2">
                  <c:v>12.761841613926601</c:v>
                </c:pt>
                <c:pt idx="3">
                  <c:v>7.7772495959770298</c:v>
                </c:pt>
              </c:numCache>
            </c:numRef>
          </c:val>
          <c:smooth val="1"/>
          <c:extLst>
            <c:ext xmlns:c16="http://schemas.microsoft.com/office/drawing/2014/chart" uri="{C3380CC4-5D6E-409C-BE32-E72D297353CC}">
              <c16:uniqueId val="{00000003-D0D7-4F39-93F1-E5DCF7D6B676}"/>
            </c:ext>
          </c:extLst>
        </c:ser>
        <c:ser>
          <c:idx val="2"/>
          <c:order val="2"/>
          <c:tx>
            <c:strRef>
              <c:f>Sheet1!$A$5</c:f>
              <c:strCache>
                <c:ptCount val="1"/>
                <c:pt idx="0">
                  <c:v>East Africa</c:v>
                </c:pt>
              </c:strCache>
            </c:strRef>
          </c:tx>
          <c:spPr>
            <a:ln>
              <a:solidFill>
                <a:srgbClr val="FFFF00"/>
              </a:solidFill>
            </a:ln>
          </c:spPr>
          <c:marker>
            <c:spPr>
              <a:solidFill>
                <a:srgbClr val="FFFF00"/>
              </a:solidFill>
              <a:ln>
                <a:solidFill>
                  <a:srgbClr val="FFFF00"/>
                </a:solidFill>
              </a:ln>
            </c:spPr>
          </c:marker>
          <c:cat>
            <c:numRef>
              <c:f>Sheet1!$B$1:$E$1</c:f>
              <c:numCache>
                <c:formatCode>General</c:formatCode>
                <c:ptCount val="4"/>
                <c:pt idx="0">
                  <c:v>2016</c:v>
                </c:pt>
                <c:pt idx="1">
                  <c:v>2017</c:v>
                </c:pt>
                <c:pt idx="2">
                  <c:v>2018</c:v>
                </c:pt>
                <c:pt idx="3">
                  <c:v>2019</c:v>
                </c:pt>
              </c:numCache>
            </c:numRef>
          </c:cat>
          <c:val>
            <c:numRef>
              <c:f>Sheet1!$B$5:$E$5</c:f>
              <c:numCache>
                <c:formatCode>0.0</c:formatCode>
                <c:ptCount val="4"/>
                <c:pt idx="0">
                  <c:v>20.531258387346799</c:v>
                </c:pt>
                <c:pt idx="1">
                  <c:v>18.0208982056084</c:v>
                </c:pt>
                <c:pt idx="2">
                  <c:v>11.316597253258299</c:v>
                </c:pt>
                <c:pt idx="3">
                  <c:v>6.9226412928865102</c:v>
                </c:pt>
              </c:numCache>
            </c:numRef>
          </c:val>
          <c:smooth val="1"/>
          <c:extLst>
            <c:ext xmlns:c16="http://schemas.microsoft.com/office/drawing/2014/chart" uri="{C3380CC4-5D6E-409C-BE32-E72D297353CC}">
              <c16:uniqueId val="{00000004-D0D7-4F39-93F1-E5DCF7D6B676}"/>
            </c:ext>
          </c:extLst>
        </c:ser>
        <c:ser>
          <c:idx val="3"/>
          <c:order val="3"/>
          <c:tx>
            <c:strRef>
              <c:f>Sheet1!$A$6</c:f>
              <c:strCache>
                <c:ptCount val="1"/>
                <c:pt idx="0">
                  <c:v>Central Africa</c:v>
                </c:pt>
              </c:strCache>
            </c:strRef>
          </c:tx>
          <c:cat>
            <c:numRef>
              <c:f>Sheet1!$B$1:$E$1</c:f>
              <c:numCache>
                <c:formatCode>General</c:formatCode>
                <c:ptCount val="4"/>
                <c:pt idx="0">
                  <c:v>2016</c:v>
                </c:pt>
                <c:pt idx="1">
                  <c:v>2017</c:v>
                </c:pt>
                <c:pt idx="2">
                  <c:v>2018</c:v>
                </c:pt>
                <c:pt idx="3">
                  <c:v>2019</c:v>
                </c:pt>
              </c:numCache>
            </c:numRef>
          </c:cat>
          <c:val>
            <c:numRef>
              <c:f>Sheet1!$B$6:$E$6</c:f>
              <c:numCache>
                <c:formatCode>0.0</c:formatCode>
                <c:ptCount val="4"/>
                <c:pt idx="0">
                  <c:v>17.344853715530899</c:v>
                </c:pt>
                <c:pt idx="1">
                  <c:v>1.93772893132127</c:v>
                </c:pt>
                <c:pt idx="2">
                  <c:v>2.631009470074869</c:v>
                </c:pt>
                <c:pt idx="3">
                  <c:v>2.7037324928482702</c:v>
                </c:pt>
              </c:numCache>
            </c:numRef>
          </c:val>
          <c:smooth val="1"/>
          <c:extLst>
            <c:ext xmlns:c16="http://schemas.microsoft.com/office/drawing/2014/chart" uri="{C3380CC4-5D6E-409C-BE32-E72D297353CC}">
              <c16:uniqueId val="{00000005-D0D7-4F39-93F1-E5DCF7D6B676}"/>
            </c:ext>
          </c:extLst>
        </c:ser>
        <c:ser>
          <c:idx val="4"/>
          <c:order val="4"/>
          <c:tx>
            <c:strRef>
              <c:f>Sheet1!$A$7</c:f>
              <c:strCache>
                <c:ptCount val="1"/>
                <c:pt idx="0">
                  <c:v>West Africa</c:v>
                </c:pt>
              </c:strCache>
            </c:strRef>
          </c:tx>
          <c:cat>
            <c:numRef>
              <c:f>Sheet1!$B$1:$E$1</c:f>
              <c:numCache>
                <c:formatCode>General</c:formatCode>
                <c:ptCount val="4"/>
                <c:pt idx="0">
                  <c:v>2016</c:v>
                </c:pt>
                <c:pt idx="1">
                  <c:v>2017</c:v>
                </c:pt>
                <c:pt idx="2">
                  <c:v>2018</c:v>
                </c:pt>
                <c:pt idx="3">
                  <c:v>2019</c:v>
                </c:pt>
              </c:numCache>
            </c:numRef>
          </c:cat>
          <c:val>
            <c:numRef>
              <c:f>Sheet1!$B$7:$E$7</c:f>
              <c:numCache>
                <c:formatCode>0.0</c:formatCode>
                <c:ptCount val="4"/>
                <c:pt idx="0">
                  <c:v>13.3130529539173</c:v>
                </c:pt>
                <c:pt idx="1">
                  <c:v>13.803985077547701</c:v>
                </c:pt>
                <c:pt idx="2">
                  <c:v>13.4243539730648</c:v>
                </c:pt>
                <c:pt idx="3">
                  <c:v>12.0737578950145</c:v>
                </c:pt>
              </c:numCache>
            </c:numRef>
          </c:val>
          <c:smooth val="1"/>
          <c:extLst>
            <c:ext xmlns:c16="http://schemas.microsoft.com/office/drawing/2014/chart" uri="{C3380CC4-5D6E-409C-BE32-E72D297353CC}">
              <c16:uniqueId val="{00000006-D0D7-4F39-93F1-E5DCF7D6B676}"/>
            </c:ext>
          </c:extLst>
        </c:ser>
        <c:ser>
          <c:idx val="5"/>
          <c:order val="5"/>
          <c:tx>
            <c:strRef>
              <c:f>Sheet1!$A$8</c:f>
              <c:strCache>
                <c:ptCount val="1"/>
                <c:pt idx="0">
                  <c:v>Southern Africa</c:v>
                </c:pt>
              </c:strCache>
            </c:strRef>
          </c:tx>
          <c:spPr>
            <a:ln>
              <a:solidFill>
                <a:srgbClr val="7030A0"/>
              </a:solidFill>
            </a:ln>
          </c:spPr>
          <c:marker>
            <c:spPr>
              <a:solidFill>
                <a:srgbClr val="7030A0"/>
              </a:solidFill>
            </c:spPr>
          </c:marker>
          <c:cat>
            <c:numRef>
              <c:f>Sheet1!$B$1:$E$1</c:f>
              <c:numCache>
                <c:formatCode>General</c:formatCode>
                <c:ptCount val="4"/>
                <c:pt idx="0">
                  <c:v>2016</c:v>
                </c:pt>
                <c:pt idx="1">
                  <c:v>2017</c:v>
                </c:pt>
                <c:pt idx="2">
                  <c:v>2018</c:v>
                </c:pt>
                <c:pt idx="3">
                  <c:v>2019</c:v>
                </c:pt>
              </c:numCache>
            </c:numRef>
          </c:cat>
          <c:val>
            <c:numRef>
              <c:f>Sheet1!$B$8:$E$8</c:f>
              <c:numCache>
                <c:formatCode>0.0</c:formatCode>
                <c:ptCount val="4"/>
                <c:pt idx="0">
                  <c:v>12.3071629543609</c:v>
                </c:pt>
                <c:pt idx="1">
                  <c:v>10.774557399389399</c:v>
                </c:pt>
                <c:pt idx="2">
                  <c:v>8.1281743558544406</c:v>
                </c:pt>
                <c:pt idx="3">
                  <c:v>7.3353518395827493</c:v>
                </c:pt>
              </c:numCache>
            </c:numRef>
          </c:val>
          <c:smooth val="1"/>
          <c:extLst>
            <c:ext xmlns:c16="http://schemas.microsoft.com/office/drawing/2014/chart" uri="{C3380CC4-5D6E-409C-BE32-E72D297353CC}">
              <c16:uniqueId val="{00000007-D0D7-4F39-93F1-E5DCF7D6B676}"/>
            </c:ext>
          </c:extLst>
        </c:ser>
        <c:dLbls>
          <c:showLegendKey val="0"/>
          <c:showVal val="0"/>
          <c:showCatName val="0"/>
          <c:showSerName val="0"/>
          <c:showPercent val="0"/>
          <c:showBubbleSize val="0"/>
        </c:dLbls>
        <c:marker val="1"/>
        <c:smooth val="0"/>
        <c:axId val="198770264"/>
        <c:axId val="458760760"/>
      </c:lineChart>
      <c:catAx>
        <c:axId val="198770264"/>
        <c:scaling>
          <c:orientation val="minMax"/>
        </c:scaling>
        <c:delete val="0"/>
        <c:axPos val="b"/>
        <c:numFmt formatCode="General" sourceLinked="1"/>
        <c:majorTickMark val="out"/>
        <c:minorTickMark val="none"/>
        <c:tickLblPos val="nextTo"/>
        <c:crossAx val="458760760"/>
        <c:crosses val="autoZero"/>
        <c:auto val="1"/>
        <c:lblAlgn val="ctr"/>
        <c:lblOffset val="100"/>
        <c:noMultiLvlLbl val="0"/>
      </c:catAx>
      <c:valAx>
        <c:axId val="458760760"/>
        <c:scaling>
          <c:orientation val="minMax"/>
        </c:scaling>
        <c:delete val="0"/>
        <c:axPos val="l"/>
        <c:majorGridlines/>
        <c:numFmt formatCode="0.0" sourceLinked="1"/>
        <c:majorTickMark val="out"/>
        <c:minorTickMark val="none"/>
        <c:tickLblPos val="nextTo"/>
        <c:crossAx val="198770264"/>
        <c:crosses val="autoZero"/>
        <c:crossBetween val="between"/>
      </c:valAx>
    </c:plotArea>
    <c:legend>
      <c:legendPos val="r"/>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6774193548387094E-2"/>
          <c:y val="9.0410958904109606E-2"/>
          <c:w val="0.87903225806451601"/>
          <c:h val="0.77808219178082205"/>
        </c:manualLayout>
      </c:layout>
      <c:barChart>
        <c:barDir val="col"/>
        <c:grouping val="clustered"/>
        <c:varyColors val="0"/>
        <c:ser>
          <c:idx val="0"/>
          <c:order val="0"/>
          <c:tx>
            <c:strRef>
              <c:f>'Fiscal deficits'!$A$11</c:f>
              <c:strCache>
                <c:ptCount val="1"/>
                <c:pt idx="0">
                  <c:v>Africa</c:v>
                </c:pt>
              </c:strCache>
            </c:strRef>
          </c:tx>
          <c:spPr>
            <a:ln w="34925">
              <a:prstDash val="lgDashDotDot"/>
            </a:ln>
          </c:spPr>
          <c:invertIfNegative val="0"/>
          <c:dLbls>
            <c:dLbl>
              <c:idx val="0"/>
              <c:layout>
                <c:manualLayout>
                  <c:x val="1.9713033922095501E-17"/>
                  <c:y val="-2.92237442922374E-2"/>
                </c:manualLayout>
              </c:layout>
              <c:spPr>
                <a:noFill/>
                <a:ln w="25400">
                  <a:noFill/>
                </a:ln>
              </c:spPr>
              <c:txPr>
                <a:bodyPr/>
                <a:lstStyle/>
                <a:p>
                  <a:pPr>
                    <a:defRPr sz="1000" b="1"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42A-4729-998A-3C894A8F3C84}"/>
                </c:ext>
              </c:extLst>
            </c:dLbl>
            <c:dLbl>
              <c:idx val="2"/>
              <c:layout>
                <c:manualLayout>
                  <c:x val="-4.3010752688172E-3"/>
                  <c:y val="3.6532556718081501E-3"/>
                </c:manualLayout>
              </c:layout>
              <c:spPr>
                <a:noFill/>
                <a:ln w="25400">
                  <a:noFill/>
                </a:ln>
              </c:spPr>
              <c:txPr>
                <a:bodyPr/>
                <a:lstStyle/>
                <a:p>
                  <a:pPr>
                    <a:defRPr sz="1000" b="1"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42A-4729-998A-3C894A8F3C84}"/>
                </c:ext>
              </c:extLst>
            </c:dLbl>
            <c:dLbl>
              <c:idx val="4"/>
              <c:layout>
                <c:manualLayout>
                  <c:x val="0"/>
                  <c:y val="3.2876712328767203E-2"/>
                </c:manualLayout>
              </c:layout>
              <c:spPr>
                <a:noFill/>
                <a:ln w="25400">
                  <a:noFill/>
                </a:ln>
              </c:spPr>
              <c:txPr>
                <a:bodyPr/>
                <a:lstStyle/>
                <a:p>
                  <a:pPr>
                    <a:defRPr sz="1000" b="1"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42A-4729-998A-3C894A8F3C84}"/>
                </c:ext>
              </c:extLst>
            </c:dLbl>
            <c:spPr>
              <a:noFill/>
              <a:ln w="25400">
                <a:noFill/>
              </a:ln>
            </c:spPr>
            <c:txPr>
              <a:bodyPr wrap="square" lIns="38100" tIns="19050" rIns="38100" bIns="19050" anchor="ctr">
                <a:spAutoFit/>
              </a:bodyPr>
              <a:lstStyle/>
              <a:p>
                <a:pPr>
                  <a:defRPr sz="10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'Fiscal deficits'!$B$10:$F$10</c:f>
              <c:strCache>
                <c:ptCount val="5"/>
                <c:pt idx="0">
                  <c:v>2014</c:v>
                </c:pt>
                <c:pt idx="1">
                  <c:v>2015</c:v>
                </c:pt>
                <c:pt idx="2">
                  <c:v>2016</c:v>
                </c:pt>
                <c:pt idx="3">
                  <c:v>2017</c:v>
                </c:pt>
                <c:pt idx="4">
                  <c:v>2018e</c:v>
                </c:pt>
              </c:strCache>
            </c:strRef>
          </c:cat>
          <c:val>
            <c:numRef>
              <c:f>'Fiscal deficits'!$B$11:$F$11</c:f>
              <c:numCache>
                <c:formatCode>0.0</c:formatCode>
                <c:ptCount val="5"/>
                <c:pt idx="0">
                  <c:v>-5.9941342776437638</c:v>
                </c:pt>
                <c:pt idx="1">
                  <c:v>-11.304353237362999</c:v>
                </c:pt>
                <c:pt idx="2">
                  <c:v>-9.6459637416023281</c:v>
                </c:pt>
                <c:pt idx="3">
                  <c:v>-5.2660223237578858</c:v>
                </c:pt>
                <c:pt idx="4">
                  <c:v>-5.0412524004860071</c:v>
                </c:pt>
              </c:numCache>
            </c:numRef>
          </c:val>
          <c:extLst>
            <c:ext xmlns:c16="http://schemas.microsoft.com/office/drawing/2014/chart" uri="{C3380CC4-5D6E-409C-BE32-E72D297353CC}">
              <c16:uniqueId val="{00000003-342A-4729-998A-3C894A8F3C84}"/>
            </c:ext>
          </c:extLst>
        </c:ser>
        <c:dLbls>
          <c:showLegendKey val="0"/>
          <c:showVal val="0"/>
          <c:showCatName val="0"/>
          <c:showSerName val="0"/>
          <c:showPercent val="0"/>
          <c:showBubbleSize val="0"/>
        </c:dLbls>
        <c:gapWidth val="150"/>
        <c:axId val="455084352"/>
        <c:axId val="455084744"/>
      </c:barChart>
      <c:lineChart>
        <c:grouping val="standard"/>
        <c:varyColors val="0"/>
        <c:ser>
          <c:idx val="1"/>
          <c:order val="1"/>
          <c:tx>
            <c:strRef>
              <c:f>'Fiscal deficits'!$A$12</c:f>
              <c:strCache>
                <c:ptCount val="1"/>
                <c:pt idx="0">
                  <c:v>Oil exporting</c:v>
                </c:pt>
              </c:strCache>
            </c:strRef>
          </c:tx>
          <c:spPr>
            <a:ln w="34925">
              <a:prstDash val="dash"/>
            </a:ln>
          </c:spPr>
          <c:dLbls>
            <c:dLbl>
              <c:idx val="2"/>
              <c:layout>
                <c:manualLayout>
                  <c:x val="-8.68011176022353E-2"/>
                  <c:y val="1.0584402977025099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42A-4729-998A-3C894A8F3C84}"/>
                </c:ext>
              </c:extLst>
            </c:dLbl>
            <c:dLbl>
              <c:idx val="3"/>
              <c:layout>
                <c:manualLayout>
                  <c:x val="-3.0887139107611601E-2"/>
                  <c:y val="7.9990795671089104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42A-4729-998A-3C894A8F3C84}"/>
                </c:ext>
              </c:extLst>
            </c:dLbl>
            <c:dLbl>
              <c:idx val="4"/>
              <c:layout>
                <c:manualLayout>
                  <c:x val="1.3709254085174801E-3"/>
                  <c:y val="-1.1333405242153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42A-4729-998A-3C894A8F3C84}"/>
                </c:ext>
              </c:extLst>
            </c:dLbl>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'Fiscal deficits'!$B$10:$F$10</c:f>
              <c:strCache>
                <c:ptCount val="5"/>
                <c:pt idx="0">
                  <c:v>2014</c:v>
                </c:pt>
                <c:pt idx="1">
                  <c:v>2015</c:v>
                </c:pt>
                <c:pt idx="2">
                  <c:v>2016</c:v>
                </c:pt>
                <c:pt idx="3">
                  <c:v>2017</c:v>
                </c:pt>
                <c:pt idx="4">
                  <c:v>2018e</c:v>
                </c:pt>
              </c:strCache>
            </c:strRef>
          </c:cat>
          <c:val>
            <c:numRef>
              <c:f>'Fiscal deficits'!$B$12:$F$12</c:f>
              <c:numCache>
                <c:formatCode>0.0</c:formatCode>
                <c:ptCount val="5"/>
                <c:pt idx="0">
                  <c:v>-6.4975850450752306</c:v>
                </c:pt>
                <c:pt idx="1">
                  <c:v>-13.095101475742499</c:v>
                </c:pt>
                <c:pt idx="2">
                  <c:v>-11.024661497098309</c:v>
                </c:pt>
                <c:pt idx="3">
                  <c:v>-5.2729442178204424</c:v>
                </c:pt>
                <c:pt idx="4">
                  <c:v>-5.0935442369710016</c:v>
                </c:pt>
              </c:numCache>
            </c:numRef>
          </c:val>
          <c:smooth val="1"/>
          <c:extLst>
            <c:ext xmlns:c16="http://schemas.microsoft.com/office/drawing/2014/chart" uri="{C3380CC4-5D6E-409C-BE32-E72D297353CC}">
              <c16:uniqueId val="{00000007-342A-4729-998A-3C894A8F3C84}"/>
            </c:ext>
          </c:extLst>
        </c:ser>
        <c:ser>
          <c:idx val="2"/>
          <c:order val="2"/>
          <c:tx>
            <c:strRef>
              <c:f>'Fiscal deficits'!$A$13</c:f>
              <c:strCache>
                <c:ptCount val="1"/>
                <c:pt idx="0">
                  <c:v>Oil importing</c:v>
                </c:pt>
              </c:strCache>
            </c:strRef>
          </c:tx>
          <c:spPr>
            <a:ln w="34925">
              <a:solidFill>
                <a:schemeClr val="tx1"/>
              </a:solidFill>
            </a:ln>
          </c:spPr>
          <c:marker>
            <c:spPr>
              <a:solidFill>
                <a:schemeClr val="tx1"/>
              </a:solidFill>
            </c:spPr>
          </c:marker>
          <c:dLbls>
            <c:dLbl>
              <c:idx val="3"/>
              <c:layout>
                <c:manualLayout>
                  <c:x val="-3.7338752010837403E-2"/>
                  <c:y val="-5.8072987451911001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42A-4729-998A-3C894A8F3C84}"/>
                </c:ext>
              </c:extLst>
            </c:dLbl>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'Fiscal deficits'!$B$10:$F$10</c:f>
              <c:strCache>
                <c:ptCount val="5"/>
                <c:pt idx="0">
                  <c:v>2014</c:v>
                </c:pt>
                <c:pt idx="1">
                  <c:v>2015</c:v>
                </c:pt>
                <c:pt idx="2">
                  <c:v>2016</c:v>
                </c:pt>
                <c:pt idx="3">
                  <c:v>2017</c:v>
                </c:pt>
                <c:pt idx="4">
                  <c:v>2018e</c:v>
                </c:pt>
              </c:strCache>
            </c:strRef>
          </c:cat>
          <c:val>
            <c:numRef>
              <c:f>'Fiscal deficits'!$B$13:$F$13</c:f>
              <c:numCache>
                <c:formatCode>0.0</c:formatCode>
                <c:ptCount val="5"/>
                <c:pt idx="0">
                  <c:v>-4.48996326241459</c:v>
                </c:pt>
                <c:pt idx="1">
                  <c:v>-6.0626720497915576</c:v>
                </c:pt>
                <c:pt idx="2">
                  <c:v>-5.629650833613268</c:v>
                </c:pt>
                <c:pt idx="3">
                  <c:v>-5.2605705282329884</c:v>
                </c:pt>
                <c:pt idx="4">
                  <c:v>-5.00040529532831</c:v>
                </c:pt>
              </c:numCache>
            </c:numRef>
          </c:val>
          <c:smooth val="1"/>
          <c:extLst>
            <c:ext xmlns:c16="http://schemas.microsoft.com/office/drawing/2014/chart" uri="{C3380CC4-5D6E-409C-BE32-E72D297353CC}">
              <c16:uniqueId val="{00000009-342A-4729-998A-3C894A8F3C84}"/>
            </c:ext>
          </c:extLst>
        </c:ser>
        <c:ser>
          <c:idx val="3"/>
          <c:order val="3"/>
          <c:tx>
            <c:strRef>
              <c:f>'Fiscal deficits'!$A$14</c:f>
              <c:strCache>
                <c:ptCount val="1"/>
                <c:pt idx="0">
                  <c:v>Mineral rich</c:v>
                </c:pt>
              </c:strCache>
            </c:strRef>
          </c:tx>
          <c:spPr>
            <a:ln w="34925">
              <a:solidFill>
                <a:srgbClr val="7030A0"/>
              </a:solidFill>
            </a:ln>
          </c:spPr>
          <c:marker>
            <c:spPr>
              <a:solidFill>
                <a:srgbClr val="7030A0"/>
              </a:solidFill>
              <a:ln>
                <a:solidFill>
                  <a:srgbClr val="7030A0"/>
                </a:solidFill>
              </a:ln>
            </c:spPr>
          </c:marker>
          <c:dLbls>
            <c:dLbl>
              <c:idx val="2"/>
              <c:layout>
                <c:manualLayout>
                  <c:x val="-3.2258064516129101E-2"/>
                  <c:y val="-6.5753424657534296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42A-4729-998A-3C894A8F3C84}"/>
                </c:ext>
              </c:extLst>
            </c:dLbl>
            <c:dLbl>
              <c:idx val="3"/>
              <c:layout>
                <c:manualLayout>
                  <c:x val="-6.4516129032258099E-3"/>
                  <c:y val="1.8264840182648401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42A-4729-998A-3C894A8F3C84}"/>
                </c:ext>
              </c:extLst>
            </c:dLbl>
            <c:dLbl>
              <c:idx val="4"/>
              <c:layout>
                <c:manualLayout>
                  <c:x val="-3.4408602150537801E-2"/>
                  <c:y val="-6.21004566210046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42A-4729-998A-3C894A8F3C84}"/>
                </c:ext>
              </c:extLst>
            </c:dLbl>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'Fiscal deficits'!$B$10:$F$10</c:f>
              <c:strCache>
                <c:ptCount val="5"/>
                <c:pt idx="0">
                  <c:v>2014</c:v>
                </c:pt>
                <c:pt idx="1">
                  <c:v>2015</c:v>
                </c:pt>
                <c:pt idx="2">
                  <c:v>2016</c:v>
                </c:pt>
                <c:pt idx="3">
                  <c:v>2017</c:v>
                </c:pt>
                <c:pt idx="4">
                  <c:v>2018e</c:v>
                </c:pt>
              </c:strCache>
            </c:strRef>
          </c:cat>
          <c:val>
            <c:numRef>
              <c:f>'Fiscal deficits'!$B$14:$F$14</c:f>
              <c:numCache>
                <c:formatCode>0.0</c:formatCode>
                <c:ptCount val="5"/>
                <c:pt idx="0">
                  <c:v>-6.2154676913808702</c:v>
                </c:pt>
                <c:pt idx="1">
                  <c:v>-12.161571435539001</c:v>
                </c:pt>
                <c:pt idx="2">
                  <c:v>-10.027472167436059</c:v>
                </c:pt>
                <c:pt idx="3">
                  <c:v>-5.0855291334436501</c:v>
                </c:pt>
                <c:pt idx="4">
                  <c:v>-4.9680745422870398</c:v>
                </c:pt>
              </c:numCache>
            </c:numRef>
          </c:val>
          <c:smooth val="1"/>
          <c:extLst>
            <c:ext xmlns:c16="http://schemas.microsoft.com/office/drawing/2014/chart" uri="{C3380CC4-5D6E-409C-BE32-E72D297353CC}">
              <c16:uniqueId val="{0000000D-342A-4729-998A-3C894A8F3C84}"/>
            </c:ext>
          </c:extLst>
        </c:ser>
        <c:dLbls>
          <c:showLegendKey val="0"/>
          <c:showVal val="0"/>
          <c:showCatName val="0"/>
          <c:showSerName val="0"/>
          <c:showPercent val="0"/>
          <c:showBubbleSize val="0"/>
        </c:dLbls>
        <c:marker val="1"/>
        <c:smooth val="0"/>
        <c:axId val="455084352"/>
        <c:axId val="455084744"/>
      </c:lineChart>
      <c:catAx>
        <c:axId val="455084352"/>
        <c:scaling>
          <c:orientation val="minMax"/>
        </c:scaling>
        <c:delete val="0"/>
        <c:axPos val="b"/>
        <c:numFmt formatCode="General" sourceLinked="1"/>
        <c:majorTickMark val="out"/>
        <c:minorTickMark val="none"/>
        <c:tickLblPos val="high"/>
        <c:spPr>
          <a:ln/>
        </c:spPr>
        <c:txPr>
          <a:bodyPr rot="0" vert="horz"/>
          <a:lstStyle/>
          <a:p>
            <a:pPr>
              <a:defRPr sz="1000" b="0" i="0" u="none" strike="noStrike" baseline="0">
                <a:solidFill>
                  <a:srgbClr val="000000"/>
                </a:solidFill>
                <a:latin typeface="Calibri"/>
                <a:ea typeface="Calibri"/>
                <a:cs typeface="Calibri"/>
              </a:defRPr>
            </a:pPr>
            <a:endParaRPr lang="en-US"/>
          </a:p>
        </c:txPr>
        <c:crossAx val="455084744"/>
        <c:crosses val="autoZero"/>
        <c:auto val="1"/>
        <c:lblAlgn val="ctr"/>
        <c:lblOffset val="100"/>
        <c:noMultiLvlLbl val="0"/>
      </c:catAx>
      <c:valAx>
        <c:axId val="455084744"/>
        <c:scaling>
          <c:orientation val="minMax"/>
        </c:scaling>
        <c:delete val="0"/>
        <c:axPos val="l"/>
        <c:title>
          <c:tx>
            <c:rich>
              <a:bodyPr/>
              <a:lstStyle/>
              <a:p>
                <a:pPr>
                  <a:defRPr sz="1000" b="0" i="0" u="none" strike="noStrike" baseline="0">
                    <a:solidFill>
                      <a:srgbClr val="000000"/>
                    </a:solidFill>
                    <a:latin typeface="Calibri"/>
                    <a:ea typeface="Calibri"/>
                    <a:cs typeface="Calibri"/>
                  </a:defRPr>
                </a:pPr>
                <a:r>
                  <a:rPr lang="en-US"/>
                  <a:t>Fiscal Balance  (% of GDP)</a:t>
                </a:r>
              </a:p>
            </c:rich>
          </c:tx>
          <c:overlay val="0"/>
        </c:title>
        <c:numFmt formatCode="0" sourceLinked="0"/>
        <c:majorTickMark val="out"/>
        <c:minorTickMark val="none"/>
        <c:tickLblPos val="nextTo"/>
        <c:spPr>
          <a:ln/>
        </c:spPr>
        <c:txPr>
          <a:bodyPr rot="0" vert="horz"/>
          <a:lstStyle/>
          <a:p>
            <a:pPr>
              <a:defRPr sz="1000" b="0" i="0" u="none" strike="noStrike" baseline="0">
                <a:solidFill>
                  <a:srgbClr val="000000"/>
                </a:solidFill>
                <a:latin typeface="Calibri"/>
                <a:ea typeface="Calibri"/>
                <a:cs typeface="Calibri"/>
              </a:defRPr>
            </a:pPr>
            <a:endParaRPr lang="en-US"/>
          </a:p>
        </c:txPr>
        <c:crossAx val="455084352"/>
        <c:crosses val="autoZero"/>
        <c:crossBetween val="between"/>
      </c:valAx>
      <c:spPr>
        <a:ln>
          <a:solidFill>
            <a:schemeClr val="accent5"/>
          </a:solidFill>
        </a:ln>
      </c:spPr>
    </c:plotArea>
    <c:legend>
      <c:legendPos val="b"/>
      <c:layout>
        <c:manualLayout>
          <c:xMode val="edge"/>
          <c:yMode val="edge"/>
          <c:x val="0"/>
          <c:y val="0.89435702728939703"/>
          <c:w val="0.99897705286414695"/>
          <c:h val="6.60563046057598E-2"/>
        </c:manualLayout>
      </c:layout>
      <c:overlay val="0"/>
      <c:txPr>
        <a:bodyPr/>
        <a:lstStyle/>
        <a:p>
          <a:pPr>
            <a:defRPr sz="920"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chemeClr val="bg1"/>
    </a:solidFill>
    <a:ln>
      <a:solidFill>
        <a:schemeClr val="tx1"/>
      </a:solidFill>
    </a:ln>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1"/>
          <c:tx>
            <c:strRef>
              <c:f>'Trade $'!$A$25</c:f>
              <c:strCache>
                <c:ptCount val="1"/>
                <c:pt idx="0">
                  <c:v>Africa</c:v>
                </c:pt>
              </c:strCache>
            </c:strRef>
          </c:tx>
          <c:spPr>
            <a:solidFill>
              <a:schemeClr val="accent2"/>
            </a:solidFill>
            <a:ln>
              <a:noFill/>
            </a:ln>
            <a:effectLst/>
          </c:spPr>
          <c:invertIfNegative val="0"/>
          <c:dLbls>
            <c:spPr>
              <a:noFill/>
              <a:ln>
                <a:noFill/>
              </a:ln>
              <a:effectLst/>
            </c:spPr>
            <c:txPr>
              <a:bodyPr wrap="square" lIns="38100" tIns="19050" rIns="38100" bIns="19050" anchor="ctr">
                <a:spAutoFit/>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'Trade $'!$C$25:$H$25</c:f>
              <c:numCache>
                <c:formatCode>#,##0</c:formatCode>
                <c:ptCount val="6"/>
                <c:pt idx="0">
                  <c:v>639.71462720745512</c:v>
                </c:pt>
                <c:pt idx="1">
                  <c:v>601.96645533865308</c:v>
                </c:pt>
                <c:pt idx="2">
                  <c:v>550.797755356278</c:v>
                </c:pt>
                <c:pt idx="3">
                  <c:v>389.66825428010799</c:v>
                </c:pt>
                <c:pt idx="4">
                  <c:v>352.38823998808709</c:v>
                </c:pt>
                <c:pt idx="5">
                  <c:v>416.76471467085997</c:v>
                </c:pt>
              </c:numCache>
            </c:numRef>
          </c:val>
          <c:extLst>
            <c:ext xmlns:c16="http://schemas.microsoft.com/office/drawing/2014/chart" uri="{C3380CC4-5D6E-409C-BE32-E72D297353CC}">
              <c16:uniqueId val="{00000000-5FA6-4660-8D44-14C39EA0DF80}"/>
            </c:ext>
          </c:extLst>
        </c:ser>
        <c:ser>
          <c:idx val="2"/>
          <c:order val="2"/>
          <c:tx>
            <c:strRef>
              <c:f>'Trade $'!$A$27</c:f>
              <c:strCache>
                <c:ptCount val="1"/>
                <c:pt idx="0">
                  <c:v>America</c:v>
                </c:pt>
              </c:strCache>
            </c:strRef>
          </c:tx>
          <c:spPr>
            <a:solidFill>
              <a:schemeClr val="bg2"/>
            </a:solidFill>
            <a:ln>
              <a:noFill/>
            </a:ln>
            <a:effectLst/>
          </c:spPr>
          <c:invertIfNegative val="0"/>
          <c:val>
            <c:numRef>
              <c:f>'Trade $'!$C$27:$H$27</c:f>
              <c:numCache>
                <c:formatCode>#,##0</c:formatCode>
                <c:ptCount val="6"/>
                <c:pt idx="0">
                  <c:v>3124.7508209493099</c:v>
                </c:pt>
                <c:pt idx="1">
                  <c:v>3156.7869318093221</c:v>
                </c:pt>
                <c:pt idx="2">
                  <c:v>3181.1141999508018</c:v>
                </c:pt>
                <c:pt idx="3">
                  <c:v>2835.8239536452629</c:v>
                </c:pt>
                <c:pt idx="4">
                  <c:v>2731.8324209243551</c:v>
                </c:pt>
                <c:pt idx="5">
                  <c:v>2960.7642090270961</c:v>
                </c:pt>
              </c:numCache>
            </c:numRef>
          </c:val>
          <c:extLst>
            <c:ext xmlns:c16="http://schemas.microsoft.com/office/drawing/2014/chart" uri="{C3380CC4-5D6E-409C-BE32-E72D297353CC}">
              <c16:uniqueId val="{00000001-5FA6-4660-8D44-14C39EA0DF80}"/>
            </c:ext>
          </c:extLst>
        </c:ser>
        <c:ser>
          <c:idx val="3"/>
          <c:order val="3"/>
          <c:tx>
            <c:strRef>
              <c:f>'Trade $'!$A$29</c:f>
              <c:strCache>
                <c:ptCount val="1"/>
                <c:pt idx="0">
                  <c:v>Asia</c:v>
                </c:pt>
              </c:strCache>
            </c:strRef>
          </c:tx>
          <c:spPr>
            <a:solidFill>
              <a:srgbClr val="FFC000"/>
            </a:solidFill>
            <a:ln>
              <a:noFill/>
            </a:ln>
            <a:effectLst/>
          </c:spPr>
          <c:invertIfNegative val="0"/>
          <c:val>
            <c:numRef>
              <c:f>'Trade $'!$C$29:$H$29</c:f>
              <c:numCache>
                <c:formatCode>#,##0</c:formatCode>
                <c:ptCount val="6"/>
                <c:pt idx="0">
                  <c:v>7471.4148500899</c:v>
                </c:pt>
                <c:pt idx="1">
                  <c:v>7644.2146183967898</c:v>
                </c:pt>
                <c:pt idx="2">
                  <c:v>7702.4778701356918</c:v>
                </c:pt>
                <c:pt idx="3">
                  <c:v>6836.1204523493998</c:v>
                </c:pt>
                <c:pt idx="4">
                  <c:v>6558.1642853377016</c:v>
                </c:pt>
                <c:pt idx="5">
                  <c:v>7299.0814456757907</c:v>
                </c:pt>
              </c:numCache>
            </c:numRef>
          </c:val>
          <c:extLst>
            <c:ext xmlns:c16="http://schemas.microsoft.com/office/drawing/2014/chart" uri="{C3380CC4-5D6E-409C-BE32-E72D297353CC}">
              <c16:uniqueId val="{00000002-5FA6-4660-8D44-14C39EA0DF80}"/>
            </c:ext>
          </c:extLst>
        </c:ser>
        <c:ser>
          <c:idx val="4"/>
          <c:order val="4"/>
          <c:tx>
            <c:strRef>
              <c:f>'Trade $'!$A$31</c:f>
              <c:strCache>
                <c:ptCount val="1"/>
                <c:pt idx="0">
                  <c:v>Europe</c:v>
                </c:pt>
              </c:strCache>
            </c:strRef>
          </c:tx>
          <c:spPr>
            <a:solidFill>
              <a:schemeClr val="accent1"/>
            </a:solidFill>
            <a:ln>
              <a:noFill/>
            </a:ln>
            <a:effectLst/>
          </c:spPr>
          <c:invertIfNegative val="0"/>
          <c:val>
            <c:numRef>
              <c:f>'Trade $'!$C$31:$H$31</c:f>
              <c:numCache>
                <c:formatCode>#,##0</c:formatCode>
                <c:ptCount val="6"/>
                <c:pt idx="0">
                  <c:v>6957.2189926439987</c:v>
                </c:pt>
                <c:pt idx="1">
                  <c:v>7249.3015842156701</c:v>
                </c:pt>
                <c:pt idx="2">
                  <c:v>7239.9316275399506</c:v>
                </c:pt>
                <c:pt idx="3">
                  <c:v>6224.4912308244602</c:v>
                </c:pt>
                <c:pt idx="4">
                  <c:v>6149.2896154311902</c:v>
                </c:pt>
                <c:pt idx="5">
                  <c:v>6771.55218409597</c:v>
                </c:pt>
              </c:numCache>
            </c:numRef>
          </c:val>
          <c:extLst>
            <c:ext xmlns:c16="http://schemas.microsoft.com/office/drawing/2014/chart" uri="{C3380CC4-5D6E-409C-BE32-E72D297353CC}">
              <c16:uniqueId val="{00000003-5FA6-4660-8D44-14C39EA0DF80}"/>
            </c:ext>
          </c:extLst>
        </c:ser>
        <c:dLbls>
          <c:showLegendKey val="0"/>
          <c:showVal val="0"/>
          <c:showCatName val="0"/>
          <c:showSerName val="0"/>
          <c:showPercent val="0"/>
          <c:showBubbleSize val="0"/>
        </c:dLbls>
        <c:gapWidth val="219"/>
        <c:axId val="455085136"/>
        <c:axId val="455085528"/>
      </c:barChart>
      <c:lineChart>
        <c:grouping val="standard"/>
        <c:varyColors val="0"/>
        <c:ser>
          <c:idx val="0"/>
          <c:order val="0"/>
          <c:tx>
            <c:strRef>
              <c:f>'Trade $'!$A$23</c:f>
              <c:strCache>
                <c:ptCount val="1"/>
                <c:pt idx="0">
                  <c:v>World</c:v>
                </c:pt>
              </c:strCache>
            </c:strRef>
          </c:tx>
          <c:spPr>
            <a:ln w="28575" cap="rnd">
              <a:solidFill>
                <a:schemeClr val="accent1"/>
              </a:solidFill>
              <a:round/>
            </a:ln>
            <a:effectLst/>
          </c:spPr>
          <c:marker>
            <c:symbol val="none"/>
          </c:marker>
          <c:cat>
            <c:strRef>
              <c:f>'Trade $'!$C$21:$H$21</c:f>
              <c:strCache>
                <c:ptCount val="6"/>
                <c:pt idx="0">
                  <c:v>2012</c:v>
                </c:pt>
                <c:pt idx="1">
                  <c:v>2013</c:v>
                </c:pt>
                <c:pt idx="2">
                  <c:v>2014</c:v>
                </c:pt>
                <c:pt idx="3">
                  <c:v>2015</c:v>
                </c:pt>
                <c:pt idx="4">
                  <c:v>2016</c:v>
                </c:pt>
                <c:pt idx="5">
                  <c:v>2017</c:v>
                </c:pt>
              </c:strCache>
            </c:strRef>
          </c:cat>
          <c:val>
            <c:numRef>
              <c:f>'Trade $'!$C$23:$H$23</c:f>
              <c:numCache>
                <c:formatCode>#,##0</c:formatCode>
                <c:ptCount val="6"/>
                <c:pt idx="0">
                  <c:v>18497.48510289066</c:v>
                </c:pt>
                <c:pt idx="1">
                  <c:v>18954.345071545431</c:v>
                </c:pt>
                <c:pt idx="2">
                  <c:v>18968.981750521729</c:v>
                </c:pt>
                <c:pt idx="3">
                  <c:v>16519.956342371221</c:v>
                </c:pt>
                <c:pt idx="4">
                  <c:v>16029.691874311329</c:v>
                </c:pt>
                <c:pt idx="5">
                  <c:v>17730.879926563441</c:v>
                </c:pt>
              </c:numCache>
            </c:numRef>
          </c:val>
          <c:smooth val="0"/>
          <c:extLst>
            <c:ext xmlns:c16="http://schemas.microsoft.com/office/drawing/2014/chart" uri="{C3380CC4-5D6E-409C-BE32-E72D297353CC}">
              <c16:uniqueId val="{00000004-5FA6-4660-8D44-14C39EA0DF80}"/>
            </c:ext>
          </c:extLst>
        </c:ser>
        <c:dLbls>
          <c:showLegendKey val="0"/>
          <c:showVal val="0"/>
          <c:showCatName val="0"/>
          <c:showSerName val="0"/>
          <c:showPercent val="0"/>
          <c:showBubbleSize val="0"/>
        </c:dLbls>
        <c:marker val="1"/>
        <c:smooth val="0"/>
        <c:axId val="455085136"/>
        <c:axId val="455085528"/>
      </c:lineChart>
      <c:catAx>
        <c:axId val="455085136"/>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5085528"/>
        <c:crosses val="autoZero"/>
        <c:auto val="1"/>
        <c:lblAlgn val="ctr"/>
        <c:lblOffset val="100"/>
        <c:noMultiLvlLbl val="0"/>
      </c:catAx>
      <c:valAx>
        <c:axId val="4550855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5085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2" tIns="46586" rIns="93172" bIns="46586" numCol="1" anchor="t" anchorCtr="0" compatLnSpc="1">
            <a:prstTxWarp prst="textNoShape">
              <a:avLst/>
            </a:prstTxWarp>
          </a:bodyPr>
          <a:lstStyle>
            <a:lvl1pPr>
              <a:defRPr sz="120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stStyle>
          <a:p>
            <a:pPr>
              <a:defRPr/>
            </a:pPr>
            <a:endParaRPr lang="en-US" alt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2" tIns="46586" rIns="93172" bIns="46586" numCol="1" anchor="t" anchorCtr="0" compatLnSpc="1">
            <a:prstTxWarp prst="textNoShape">
              <a:avLst/>
            </a:prstTxWarp>
          </a:bodyPr>
          <a:lstStyle>
            <a:lvl1pPr algn="r">
              <a:defRPr sz="1200"/>
            </a:lvl1pPr>
          </a:lstStyle>
          <a:p>
            <a:pPr>
              <a:defRPr/>
            </a:pPr>
            <a:fld id="{40A7F636-1024-407F-B6B1-84E19BFB3B22}" type="datetimeFigureOut">
              <a:rPr lang="en-US" altLang="en-US"/>
              <a:pPr>
                <a:defRPr/>
              </a:pPr>
              <a:t>4/2/2019</a:t>
            </a:fld>
            <a:endParaRPr lang="en-US" altLang="en-US"/>
          </a:p>
        </p:txBody>
      </p:sp>
      <p:sp>
        <p:nvSpPr>
          <p:cNvPr id="4" name="Footer Placeholder 3"/>
          <p:cNvSpPr>
            <a:spLocks noGrp="1"/>
          </p:cNvSpPr>
          <p:nvPr>
            <p:ph type="ftr" sz="quarter" idx="2"/>
          </p:nvPr>
        </p:nvSpPr>
        <p:spPr>
          <a:xfrm>
            <a:off x="0" y="8831263"/>
            <a:ext cx="3038475" cy="465137"/>
          </a:xfrm>
          <a:prstGeom prst="rect">
            <a:avLst/>
          </a:prstGeom>
        </p:spPr>
        <p:txBody>
          <a:bodyPr vert="horz" wrap="square" lIns="93172" tIns="46586" rIns="93172" bIns="46586" numCol="1" anchor="b" anchorCtr="0" compatLnSpc="1">
            <a:prstTxWarp prst="textNoShape">
              <a:avLst/>
            </a:prstTxWarp>
          </a:bodyPr>
          <a:lstStyle>
            <a:lvl1pPr>
              <a:defRPr sz="120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stStyle>
          <a:p>
            <a:pPr>
              <a:defRPr/>
            </a:pPr>
            <a:endParaRPr lang="en-US" altLang="en-US"/>
          </a:p>
        </p:txBody>
      </p:sp>
      <p:sp>
        <p:nvSpPr>
          <p:cNvPr id="5" name="Slide Number Placeholder 4"/>
          <p:cNvSpPr>
            <a:spLocks noGrp="1"/>
          </p:cNvSpPr>
          <p:nvPr>
            <p:ph type="sldNum" sz="quarter" idx="3"/>
          </p:nvPr>
        </p:nvSpPr>
        <p:spPr>
          <a:xfrm>
            <a:off x="3970338" y="8831263"/>
            <a:ext cx="3038475" cy="465137"/>
          </a:xfrm>
          <a:prstGeom prst="rect">
            <a:avLst/>
          </a:prstGeom>
        </p:spPr>
        <p:txBody>
          <a:bodyPr vert="horz" wrap="square" lIns="93172" tIns="46586" rIns="93172" bIns="46586" numCol="1" anchor="b" anchorCtr="0" compatLnSpc="1">
            <a:prstTxWarp prst="textNoShape">
              <a:avLst/>
            </a:prstTxWarp>
          </a:bodyPr>
          <a:lstStyle>
            <a:lvl1pPr algn="r">
              <a:defRPr sz="1200"/>
            </a:lvl1pPr>
          </a:lstStyle>
          <a:p>
            <a:pPr>
              <a:defRPr/>
            </a:pPr>
            <a:fld id="{6E0131C8-C049-43F2-ABD5-46EE9F9D21C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p:cNvSpPr>
          <p:nvPr>
            <p:ph type="sldImg"/>
          </p:nvPr>
        </p:nvSpPr>
        <p:spPr bwMode="auto">
          <a:xfrm>
            <a:off x="1181100" y="698500"/>
            <a:ext cx="46482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074" name="Rectangle 2"/>
          <p:cNvSpPr>
            <a:spLocks noGrp="1"/>
          </p:cNvSpPr>
          <p:nvPr>
            <p:ph type="body" sz="quarter" idx="1"/>
          </p:nvPr>
        </p:nvSpPr>
        <p:spPr bwMode="auto">
          <a:xfrm>
            <a:off x="935038" y="4416425"/>
            <a:ext cx="5140325" cy="4181475"/>
          </a:xfrm>
          <a:prstGeom prst="rect">
            <a:avLst/>
          </a:prstGeom>
          <a:noFill/>
          <a:ln w="9525" cap="flat" cmpd="sng">
            <a:noFill/>
            <a:prstDash val="solid"/>
            <a:round/>
            <a:headEnd type="none" w="med" len="med"/>
            <a:tailEnd type="none" w="med" len="med"/>
          </a:ln>
          <a:effectLst/>
        </p:spPr>
        <p:txBody>
          <a:bodyPr vert="horz" wrap="square" lIns="93172" tIns="46586" rIns="93172" bIns="46586" numCol="1" anchor="t" anchorCtr="0" compatLnSpc="1">
            <a:prstTxWarp prst="textNoShape">
              <a:avLst/>
            </a:prstTxWarp>
          </a:bodyPr>
          <a:lstStyle/>
          <a:p>
            <a:pPr lvl="0"/>
            <a:r>
              <a:rPr lang="en-US" noProof="0">
                <a:sym typeface="Helvetica Neue" pitchFamily="2"/>
              </a:rPr>
              <a:t>Click to edit Master text styles</a:t>
            </a:r>
          </a:p>
          <a:p>
            <a:pPr lvl="1"/>
            <a:r>
              <a:rPr lang="en-US" noProof="0">
                <a:sym typeface="Helvetica Neue" pitchFamily="2"/>
              </a:rPr>
              <a:t>Second level</a:t>
            </a:r>
          </a:p>
          <a:p>
            <a:pPr lvl="2"/>
            <a:r>
              <a:rPr lang="en-US" noProof="0">
                <a:sym typeface="Helvetica Neue" pitchFamily="2"/>
              </a:rPr>
              <a:t>Third level</a:t>
            </a:r>
          </a:p>
          <a:p>
            <a:pPr lvl="3"/>
            <a:r>
              <a:rPr lang="en-US" noProof="0">
                <a:sym typeface="Helvetica Neue" pitchFamily="2"/>
              </a:rPr>
              <a:t>Fourth level</a:t>
            </a:r>
          </a:p>
          <a:p>
            <a:pPr lvl="4"/>
            <a:r>
              <a:rPr lang="en-US" noProof="0">
                <a:sym typeface="Helvetica Neue" pitchFamily="2"/>
              </a:rPr>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rgbClr val="000000"/>
        </a:solidFill>
        <a:latin typeface="Helvetica Neue" pitchFamily="2"/>
        <a:ea typeface="MS PGothic" panose="020B0600070205080204" pitchFamily="34" charset="-128"/>
        <a:cs typeface="Helvetica Neue" pitchFamily="2"/>
        <a:sym typeface="Helvetica Neue" pitchFamily="-90" charset="0"/>
      </a:defRPr>
    </a:lvl1pPr>
    <a:lvl2pPr indent="228600"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pitchFamily="-90" charset="0"/>
      </a:defRPr>
    </a:lvl2pPr>
    <a:lvl3pPr indent="457200"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pitchFamily="-90" charset="0"/>
      </a:defRPr>
    </a:lvl3pPr>
    <a:lvl4pPr indent="685800"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pitchFamily="-90" charset="0"/>
      </a:defRPr>
    </a:lvl4pPr>
    <a:lvl5pPr indent="914400" algn="l" rtl="0" eaLnBrk="0" fontAlgn="base" hangingPunct="0">
      <a:spcBef>
        <a:spcPct val="0"/>
      </a:spcBef>
      <a:spcAft>
        <a:spcPct val="0"/>
      </a:spcAft>
      <a:defRPr sz="1200" kern="1200">
        <a:solidFill>
          <a:srgbClr val="000000"/>
        </a:solidFill>
        <a:latin typeface="Helvetica Neue" pitchFamily="2"/>
        <a:ea typeface="Helvetica Neue" pitchFamily="2"/>
        <a:cs typeface="Helvetica Neue" pitchFamily="2"/>
        <a:sym typeface="Helvetica Neue" pitchFamily="-90"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Helvetica Neue" pitchFamily="-90" charset="0"/>
              <a:cs typeface="Helvetica Neue" pitchFamily="-90"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Helvetica Neue" pitchFamily="-90" charset="0"/>
              <a:cs typeface="Helvetica Neue" pitchFamily="-90"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p:sp>
      <p:sp>
        <p:nvSpPr>
          <p:cNvPr id="22530"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lgn="just">
              <a:buFontTx/>
              <a:buChar char="•"/>
              <a:defRPr/>
            </a:pPr>
            <a:r>
              <a:rPr lang="en-GB" altLang="en-US" b="1" dirty="0">
                <a:latin typeface="Arial" panose="020B0604020202020204" pitchFamily="34" charset="0"/>
                <a:cs typeface="Arial" panose="020B0604020202020204" pitchFamily="34" charset="0"/>
              </a:rPr>
              <a:t>Supported by strong </a:t>
            </a:r>
            <a:r>
              <a:rPr lang="en-GB" altLang="en-US" b="1" dirty="0">
                <a:latin typeface="Helvetica Neue" pitchFamily="-90" charset="0"/>
              </a:rPr>
              <a:t>private consumption, investment, strong global demand and </a:t>
            </a:r>
            <a:r>
              <a:rPr lang="en-GB" altLang="en-US" b="1" dirty="0">
                <a:latin typeface="Arial" panose="020B0604020202020204" pitchFamily="34" charset="0"/>
                <a:cs typeface="Arial" panose="020B0604020202020204" pitchFamily="34" charset="0"/>
              </a:rPr>
              <a:t>relatively high </a:t>
            </a:r>
            <a:r>
              <a:rPr lang="en-US" altLang="en-US" sz="1100" b="1" dirty="0">
                <a:latin typeface="Arial" panose="020B0604020202020204" pitchFamily="34" charset="0"/>
                <a:cs typeface="Arial" panose="020B0604020202020204" pitchFamily="34" charset="0"/>
              </a:rPr>
              <a:t>commodity prices; </a:t>
            </a:r>
          </a:p>
          <a:p>
            <a:pPr marL="171450" indent="-171450" algn="just">
              <a:buFontTx/>
              <a:buChar char="•"/>
              <a:defRPr/>
            </a:pPr>
            <a:endParaRPr lang="en-US" altLang="en-US" sz="1100" b="1" dirty="0">
              <a:latin typeface="Arial" panose="020B0604020202020204" pitchFamily="34" charset="0"/>
              <a:cs typeface="Arial" panose="020B0604020202020204" pitchFamily="34" charset="0"/>
            </a:endParaRPr>
          </a:p>
          <a:p>
            <a:pPr marL="171450" indent="-171450" algn="just">
              <a:buFontTx/>
              <a:buChar char="•"/>
              <a:defRPr/>
            </a:pPr>
            <a:r>
              <a:rPr lang="en-GB" altLang="en-US" sz="1100" b="1" dirty="0">
                <a:solidFill>
                  <a:srgbClr val="FF0000"/>
                </a:solidFill>
                <a:latin typeface="Helvetica Neue" pitchFamily="-90" charset="0"/>
                <a:cs typeface="Arial" panose="020B0604020202020204" pitchFamily="34" charset="0"/>
              </a:rPr>
              <a:t>With more than 77% of the countries growing more than 3% and 38% growing at more than 5% in 2018;</a:t>
            </a:r>
            <a:endParaRPr lang="en-US" altLang="en-US" sz="1050" b="1" dirty="0">
              <a:solidFill>
                <a:srgbClr val="FF0000"/>
              </a:solidFill>
              <a:latin typeface="Arial" panose="020B0604020202020204" pitchFamily="34" charset="0"/>
              <a:cs typeface="Arial" panose="020B0604020202020204" pitchFamily="34" charset="0"/>
            </a:endParaRPr>
          </a:p>
          <a:p>
            <a:pPr marL="171450" indent="-171450" algn="just">
              <a:buFontTx/>
              <a:buChar char="•"/>
              <a:defRPr/>
            </a:pPr>
            <a:endParaRPr lang="en-US" altLang="en-US" sz="1100" b="1" dirty="0">
              <a:latin typeface="Arial" panose="020B0604020202020204" pitchFamily="34" charset="0"/>
              <a:cs typeface="Arial" panose="020B0604020202020204" pitchFamily="34" charset="0"/>
            </a:endParaRPr>
          </a:p>
          <a:p>
            <a:pPr marL="171450" indent="-171450" algn="just">
              <a:buFontTx/>
              <a:buChar char="•"/>
              <a:defRPr/>
            </a:pPr>
            <a:r>
              <a:rPr lang="en-US" altLang="en-US" sz="1100" b="1" dirty="0">
                <a:latin typeface="Arial" panose="020B0604020202020204" pitchFamily="34" charset="0"/>
                <a:cs typeface="Arial" panose="020B0604020202020204" pitchFamily="34" charset="0"/>
              </a:rPr>
              <a:t>D</a:t>
            </a:r>
            <a:r>
              <a:rPr lang="en-GB" altLang="en-US" b="1" dirty="0" err="1">
                <a:latin typeface="Helvetica Neue" pitchFamily="-90" charset="0"/>
              </a:rPr>
              <a:t>espite</a:t>
            </a:r>
            <a:r>
              <a:rPr lang="en-GB" altLang="en-US" b="1" dirty="0">
                <a:latin typeface="Helvetica Neue" pitchFamily="-90" charset="0"/>
              </a:rPr>
              <a:t> the low growth pick-up in Africa’s largest economies (RSA, Angola &amp; Nigeria), tightening of monetary policies and trade protectionist policies in some developed economies and the decline in demand in China; which</a:t>
            </a:r>
            <a:r>
              <a:rPr lang="en-US" altLang="en-US" b="1" dirty="0">
                <a:latin typeface="Arial" panose="020B0604020202020204" pitchFamily="34" charset="0"/>
                <a:cs typeface="Arial" panose="020B0604020202020204" pitchFamily="34" charset="0"/>
              </a:rPr>
              <a:t> weighed significantly on the continent’s growth.</a:t>
            </a:r>
          </a:p>
          <a:p>
            <a:pPr marL="171450" indent="-171450" algn="just">
              <a:buFontTx/>
              <a:buChar char="•"/>
              <a:defRPr/>
            </a:pPr>
            <a:endParaRPr lang="en-US" altLang="en-US" sz="1400" b="1" dirty="0">
              <a:latin typeface="Helvetica Neue" pitchFamily="-90" charset="0"/>
            </a:endParaRPr>
          </a:p>
          <a:p>
            <a:pPr marL="171450" indent="-171450">
              <a:buFontTx/>
              <a:buChar char="•"/>
              <a:defRPr/>
            </a:pPr>
            <a:endParaRPr lang="en-US" altLang="en-US" b="1" dirty="0">
              <a:latin typeface="Helvetica Neue" pitchFamily="-90"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GB" altLang="en-US" b="1">
              <a:latin typeface="Helvetica Neue" pitchFamily="-90" charset="0"/>
              <a:cs typeface="Helvetica Neue" pitchFamily="-90" charset="0"/>
            </a:endParaRPr>
          </a:p>
          <a:p>
            <a:pPr marL="171450" indent="-171450">
              <a:buFontTx/>
              <a:buChar char="•"/>
            </a:pPr>
            <a:r>
              <a:rPr lang="en-GB" altLang="en-US" b="1">
                <a:latin typeface="Helvetica Neue" pitchFamily="-90" charset="0"/>
                <a:cs typeface="Helvetica Neue" pitchFamily="-90" charset="0"/>
              </a:rPr>
              <a:t>Inflation remained on a downward trend over the period declining from an average (weighted) 14.4 per cent in 2017 to 11.1 per cent in 2018, mainly reflecting stable exchange rates, falling food and prices, which have to a greater extent outweighed the effects of increased global oil prices, especially in oil importing countries. </a:t>
            </a:r>
          </a:p>
          <a:p>
            <a:pPr marL="171450" indent="-171450">
              <a:buFontTx/>
              <a:buChar char="•"/>
            </a:pPr>
            <a:endParaRPr lang="en-GB" altLang="en-US" b="1">
              <a:latin typeface="Helvetica Neue" pitchFamily="-90" charset="0"/>
              <a:cs typeface="Helvetica Neue" pitchFamily="-90" charset="0"/>
            </a:endParaRPr>
          </a:p>
          <a:p>
            <a:pPr marL="171450" indent="-171450">
              <a:buFontTx/>
              <a:buChar char="•"/>
            </a:pPr>
            <a:r>
              <a:rPr lang="en-US" altLang="en-US" b="1">
                <a:latin typeface="Helvetica Neue" pitchFamily="-90" charset="0"/>
                <a:cs typeface="Helvetica Neue" pitchFamily="-90" charset="0"/>
              </a:rPr>
              <a:t>Inflation dropped significantly in oil-exporting countries from 18.8% in 2017 to 12.9% in 2018, mainly underpinned by the decline in the region’s largest economies of Angola, Nigeria and South Africa, allowing monetary authorities not to change their policy rates or cut their policy rates in Ghana, Egypt, Cabo Verde, and the WAEMU region; </a:t>
            </a:r>
          </a:p>
          <a:p>
            <a:pPr marL="171450" indent="-171450">
              <a:buFontTx/>
              <a:buChar char="•"/>
            </a:pPr>
            <a:endParaRPr lang="en-US" altLang="en-US" b="1">
              <a:latin typeface="Helvetica Neue" pitchFamily="-90" charset="0"/>
              <a:cs typeface="Helvetica Neue" pitchFamily="-90" charset="0"/>
            </a:endParaRPr>
          </a:p>
          <a:p>
            <a:pPr marL="171450" indent="-171450">
              <a:buFontTx/>
              <a:buChar char="•"/>
            </a:pPr>
            <a:r>
              <a:rPr lang="en-US" altLang="en-US" b="1">
                <a:latin typeface="Helvetica Neue" pitchFamily="-90" charset="0"/>
                <a:cs typeface="Helvetica Neue" pitchFamily="-90" charset="0"/>
              </a:rPr>
              <a:t>Inflation declined mildly in oil importing countries from 5.7% to 5.4% in 2018 as some of the countries experienced an increase in inflation such as Ethiopia due to currency devaluation.</a:t>
            </a:r>
            <a:endParaRPr lang="en-GB" altLang="en-US" b="1">
              <a:latin typeface="Helvetica Neue" pitchFamily="-90" charset="0"/>
              <a:cs typeface="Helvetica Neue" pitchFamily="-90"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GB" altLang="en-US" b="1">
                <a:latin typeface="Helvetica Neue" pitchFamily="-90" charset="0"/>
                <a:cs typeface="Helvetica Neue" pitchFamily="-90" charset="0"/>
              </a:rPr>
              <a:t>Narrowing fiscal deficits have mainly driven by the on-going fiscal consolidation efforts (such as reduction in subsidies), the recovery in oil prices and increased oil production (Angola, Chad, Nigeria, Ghana), widening tax base and automation of tax administration (Congo, Lesotho, Malawi, and Nigeria);</a:t>
            </a:r>
          </a:p>
          <a:p>
            <a:pPr marL="171450" indent="-171450">
              <a:buFontTx/>
              <a:buChar char="•"/>
            </a:pPr>
            <a:endParaRPr lang="en-GB" altLang="en-US" b="1">
              <a:latin typeface="Helvetica Neue" pitchFamily="-90" charset="0"/>
              <a:cs typeface="Helvetica Neue" pitchFamily="-90" charset="0"/>
            </a:endParaRPr>
          </a:p>
          <a:p>
            <a:pPr marL="171450" indent="-171450">
              <a:buFontTx/>
              <a:buChar char="•"/>
            </a:pPr>
            <a:r>
              <a:rPr lang="en-GB" altLang="en-US" b="1">
                <a:latin typeface="Helvetica Neue" pitchFamily="-90" charset="0"/>
                <a:cs typeface="Helvetica Neue" pitchFamily="-90" charset="0"/>
              </a:rPr>
              <a:t>As fiscal deficits narrow down, both public and foreign debt have experienced marginal increases, especially in oil importing and mineral rich countries.</a:t>
            </a:r>
          </a:p>
          <a:p>
            <a:pPr marL="171450" indent="-171450">
              <a:buFontTx/>
              <a:buChar char="•"/>
            </a:pPr>
            <a:endParaRPr lang="en-GB" altLang="en-US" b="1">
              <a:latin typeface="Helvetica Neue" pitchFamily="-90" charset="0"/>
              <a:cs typeface="Helvetica Neue" pitchFamily="-90" charset="0"/>
            </a:endParaRPr>
          </a:p>
          <a:p>
            <a:pPr marL="171450" indent="-171450">
              <a:buFontTx/>
              <a:buChar char="•"/>
            </a:pPr>
            <a:r>
              <a:rPr lang="en-GB" altLang="en-US" b="1">
                <a:latin typeface="Helvetica Neue" pitchFamily="-90" charset="0"/>
                <a:cs typeface="Helvetica Neue" pitchFamily="-90" charset="0"/>
              </a:rPr>
              <a:t>However, debt levels (% of GDP) remain relatively high in most African countries, with some countries showing indications of going towards debt distress. </a:t>
            </a:r>
          </a:p>
          <a:p>
            <a:pPr marL="171450" indent="-171450">
              <a:buFontTx/>
              <a:buChar char="•"/>
            </a:pPr>
            <a:r>
              <a:rPr lang="en-GB" altLang="en-US" b="1">
                <a:latin typeface="Helvetica Neue" pitchFamily="-90" charset="0"/>
                <a:cs typeface="Helvetica Neue" pitchFamily="-90" charset="0"/>
              </a:rPr>
              <a:t>African merchandise exports picked up in 2017, after four consecutive years of slow down, mainly been driven particularly by increase in commodity prices, investment and consumption expenditure, increasing Africa’s share in total world exports from 2.2 per cent in 2016 to 2.4 per cent in 2017.</a:t>
            </a:r>
          </a:p>
          <a:p>
            <a:pPr marL="171450" indent="-171450">
              <a:buFontTx/>
              <a:buChar char="•"/>
            </a:pPr>
            <a:endParaRPr lang="en-GB" altLang="en-US" b="1">
              <a:latin typeface="Helvetica Neue" pitchFamily="-90" charset="0"/>
              <a:cs typeface="Helvetica Neue" pitchFamily="-90" charset="0"/>
            </a:endParaRPr>
          </a:p>
          <a:p>
            <a:pPr marL="171450" indent="-171450">
              <a:buFontTx/>
              <a:buChar char="•"/>
            </a:pPr>
            <a:r>
              <a:rPr lang="en-GB" altLang="en-US" b="1">
                <a:latin typeface="Helvetica Neue" pitchFamily="-90" charset="0"/>
                <a:cs typeface="Helvetica Neue" pitchFamily="-90" charset="0"/>
              </a:rPr>
              <a:t>Intra-African trade remains more diversified and industrialized, though still most of manufactured goods and agricultural items are imported from outside the region. </a:t>
            </a:r>
          </a:p>
          <a:p>
            <a:pPr marL="171450" indent="-171450">
              <a:buFontTx/>
              <a:buChar char="•"/>
            </a:pPr>
            <a:endParaRPr lang="en-GB" altLang="en-US" b="1">
              <a:latin typeface="Helvetica Neue" pitchFamily="-90" charset="0"/>
              <a:cs typeface="Helvetica Neue" pitchFamily="-90" charset="0"/>
            </a:endParaRPr>
          </a:p>
          <a:p>
            <a:pPr marL="171450" indent="-171450">
              <a:buFontTx/>
              <a:buChar char="•"/>
            </a:pPr>
            <a:r>
              <a:rPr lang="en-GB" altLang="en-US" b="1">
                <a:latin typeface="Helvetica Neue" pitchFamily="-90" charset="0"/>
                <a:cs typeface="Helvetica Neue" pitchFamily="-90" charset="0"/>
              </a:rPr>
              <a:t>It is important to note that three-quarters of Africa’s exports to African partners are concentrated in just 13 African countries, with South Africa alone capturing about 45 per cent of that share;</a:t>
            </a:r>
          </a:p>
          <a:p>
            <a:pPr marL="171450" indent="-171450">
              <a:buFontTx/>
              <a:buChar char="•"/>
            </a:pPr>
            <a:endParaRPr lang="en-US" altLang="en-US" b="1">
              <a:latin typeface="Helvetica Neue" pitchFamily="-90" charset="0"/>
              <a:cs typeface="Helvetica Neue" pitchFamily="-90" charset="0"/>
            </a:endParaRPr>
          </a:p>
          <a:p>
            <a:pPr marL="171450" indent="-171450">
              <a:buFontTx/>
              <a:buChar char="•"/>
            </a:pPr>
            <a:r>
              <a:rPr lang="en-US" altLang="en-US" b="1">
                <a:latin typeface="Helvetica Neue" pitchFamily="-90" charset="0"/>
                <a:cs typeface="Helvetica Neue" pitchFamily="-90" charset="0"/>
              </a:rPr>
              <a:t>African continental Free Trade Area (AfCFTA) is expected to increase intra-African trade and </a:t>
            </a:r>
            <a:r>
              <a:rPr lang="en-GB" altLang="en-US" b="1">
                <a:latin typeface="Helvetica Neue" pitchFamily="-90" charset="0"/>
                <a:cs typeface="Helvetica Neue" pitchFamily="-90" charset="0"/>
              </a:rPr>
              <a:t>support the continent’s industrialization and structural transformation agenda</a:t>
            </a:r>
            <a:r>
              <a:rPr lang="en-US" altLang="en-US" b="1">
                <a:latin typeface="Helvetica Neue" pitchFamily="-90" charset="0"/>
                <a:cs typeface="Helvetica Neue" pitchFamily="-90" charset="0"/>
              </a:rPr>
              <a:t>. </a:t>
            </a:r>
          </a:p>
          <a:p>
            <a:pPr marL="171450" indent="-171450">
              <a:buFontTx/>
              <a:buChar char="•"/>
            </a:pPr>
            <a:endParaRPr lang="en-US" altLang="en-US" b="1">
              <a:latin typeface="Helvetica Neue" pitchFamily="-90" charset="0"/>
              <a:cs typeface="Helvetica Neue" pitchFamily="-90" charset="0"/>
            </a:endParaRPr>
          </a:p>
          <a:p>
            <a:pPr marL="171450" indent="-171450">
              <a:buFontTx/>
              <a:buChar char="•"/>
            </a:pPr>
            <a:r>
              <a:rPr lang="en-US" altLang="en-US" b="1">
                <a:latin typeface="Arial" panose="020B0604020202020204" pitchFamily="34" charset="0"/>
                <a:cs typeface="Arial" panose="020B0604020202020204" pitchFamily="34" charset="0"/>
              </a:rPr>
              <a:t>The  AfCFTA is envisaged to encourage investment, as FDI inflows to Africa continue to decline, but still dominated by Western companies;</a:t>
            </a:r>
          </a:p>
          <a:p>
            <a:pPr marL="171450" indent="-171450">
              <a:buFontTx/>
              <a:buChar char="•"/>
            </a:pPr>
            <a:endParaRPr lang="en-US" altLang="en-US" b="1">
              <a:latin typeface="Arial" panose="020B0604020202020204" pitchFamily="34" charset="0"/>
              <a:cs typeface="Arial" panose="020B0604020202020204" pitchFamily="34" charset="0"/>
            </a:endParaRPr>
          </a:p>
          <a:p>
            <a:pPr marL="171450" indent="-171450">
              <a:buFontTx/>
              <a:buChar char="•"/>
            </a:pPr>
            <a:r>
              <a:rPr lang="en-US" altLang="en-US" b="1">
                <a:latin typeface="Arial" panose="020B0604020202020204" pitchFamily="34" charset="0"/>
                <a:cs typeface="Arial" panose="020B0604020202020204" pitchFamily="34" charset="0"/>
              </a:rPr>
              <a:t>Provided that the AfCFTA Protocols cater for a balanced regulatory environment that boosts investor confidence and aligns with development goals.</a:t>
            </a:r>
            <a:endParaRPr lang="en-GB" altLang="en-US" b="1">
              <a:latin typeface="Arial" panose="020B0604020202020204" pitchFamily="34" charset="0"/>
              <a:cs typeface="Arial" panose="020B0604020202020204" pitchFamily="34" charset="0"/>
            </a:endParaRPr>
          </a:p>
          <a:p>
            <a:pPr marL="171450" indent="-171450">
              <a:buFontTx/>
              <a:buChar char="•"/>
            </a:pPr>
            <a:endParaRPr lang="en-GB" altLang="en-US" b="1">
              <a:latin typeface="Helvetica Neue" pitchFamily="-90" charset="0"/>
              <a:cs typeface="Helvetica Neue" pitchFamily="-90"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GB" altLang="en-US" b="1">
              <a:latin typeface="Helvetica Neue" pitchFamily="-90" charset="0"/>
              <a:cs typeface="Helvetica Neue" pitchFamily="-90" charset="0"/>
            </a:endParaRPr>
          </a:p>
          <a:p>
            <a:pPr marL="171450" indent="-171450">
              <a:buFontTx/>
              <a:buChar char="•"/>
            </a:pPr>
            <a:r>
              <a:rPr lang="en-GB" altLang="en-US" b="1">
                <a:latin typeface="Helvetica Neue" pitchFamily="-90" charset="0"/>
                <a:cs typeface="Helvetica Neue" pitchFamily="-90" charset="0"/>
              </a:rPr>
              <a:t>Poverty headcount ratio has dropped from 54.3 per cent in 1990 to  36% per cent in 2016. However, the trend of poverty reduction has not matched the population growth, leading to minimal changes in the number of people in absolute poverty, with relatively high poverty gap (at 15.2% against 8.8% globally);  </a:t>
            </a:r>
          </a:p>
          <a:p>
            <a:pPr marL="171450" indent="-171450">
              <a:buFontTx/>
              <a:buChar char="•"/>
            </a:pPr>
            <a:endParaRPr lang="en-GB" altLang="en-US" b="1">
              <a:latin typeface="Helvetica Neue" pitchFamily="-90" charset="0"/>
              <a:cs typeface="Helvetica Neue" pitchFamily="-90" charset="0"/>
            </a:endParaRPr>
          </a:p>
          <a:p>
            <a:pPr marL="171450" indent="-171450">
              <a:buFontTx/>
              <a:buChar char="•"/>
            </a:pPr>
            <a:r>
              <a:rPr lang="en-GB" altLang="en-US" b="1">
                <a:latin typeface="Helvetica Neue" pitchFamily="-90" charset="0"/>
                <a:cs typeface="Helvetica Neue" pitchFamily="-90" charset="0"/>
              </a:rPr>
              <a:t>In terms of health, Africa reduced U-5 mortality by 42%  over 1990-2017 period,  while Africa (excluding North Africa) reduced under five mortality ratio by 58 per cent from 182.3 deaths per 1000 live births in 1990 to 75.9 deaths in 2017 demonstrating that the pace of progress in reducing under-five mortality in Africa excluding North Africa has been faster than all the regions of the world.</a:t>
            </a:r>
          </a:p>
          <a:p>
            <a:pPr marL="171450" indent="-171450">
              <a:buFontTx/>
              <a:buChar char="•"/>
            </a:pPr>
            <a:endParaRPr lang="en-GB" altLang="en-US" b="1">
              <a:latin typeface="Helvetica Neue" pitchFamily="-90" charset="0"/>
              <a:cs typeface="Helvetica Neue" pitchFamily="-90" charset="0"/>
            </a:endParaRPr>
          </a:p>
          <a:p>
            <a:pPr marL="171450" indent="-171450">
              <a:buFontTx/>
              <a:buChar char="•"/>
            </a:pPr>
            <a:endParaRPr lang="en-US" altLang="en-US" b="1">
              <a:latin typeface="Helvetica Neue" pitchFamily="-90" charset="0"/>
              <a:cs typeface="Helvetica Neue" pitchFamily="-90"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Helvetica Neue" pitchFamily="-90" charset="0"/>
              <a:cs typeface="Helvetica Neue" pitchFamily="-90"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a:t>Clique para editar o estilo</a:t>
            </a:r>
            <a:endParaRPr lang="en-GB"/>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a:t>Faça clique para editar o estilo</a:t>
            </a:r>
            <a:endParaRPr lang="en-GB"/>
          </a:p>
        </p:txBody>
      </p:sp>
      <p:sp>
        <p:nvSpPr>
          <p:cNvPr id="4" name="Rectangle 6"/>
          <p:cNvSpPr>
            <a:spLocks noGrp="1"/>
          </p:cNvSpPr>
          <p:nvPr>
            <p:ph type="sldNum" sz="quarter" idx="10"/>
          </p:nvPr>
        </p:nvSpPr>
        <p:spPr/>
        <p:txBody>
          <a:bodyPr/>
          <a:lstStyle>
            <a:lvl1pPr>
              <a:defRPr/>
            </a:lvl1pPr>
          </a:lstStyle>
          <a:p>
            <a:pPr>
              <a:defRPr/>
            </a:pPr>
            <a:fld id="{C2D76883-8002-42B3-BC13-C7EDD86A145B}" type="slidenum">
              <a:rPr lang="en-US" altLang="en-US"/>
              <a:pPr>
                <a:defRPr/>
              </a:pPr>
              <a:t>‹#›</a:t>
            </a:fld>
            <a:endParaRPr lang="en-US" altLang="en-US"/>
          </a:p>
        </p:txBody>
      </p:sp>
    </p:spTree>
    <p:extLst>
      <p:ext uri="{BB962C8B-B14F-4D97-AF65-F5344CB8AC3E}">
        <p14:creationId xmlns:p14="http://schemas.microsoft.com/office/powerpoint/2010/main" val="3645823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Rectangle 6"/>
          <p:cNvSpPr>
            <a:spLocks noGrp="1"/>
          </p:cNvSpPr>
          <p:nvPr>
            <p:ph type="sldNum" sz="quarter" idx="10"/>
          </p:nvPr>
        </p:nvSpPr>
        <p:spPr/>
        <p:txBody>
          <a:bodyPr/>
          <a:lstStyle>
            <a:lvl1pPr>
              <a:defRPr/>
            </a:lvl1pPr>
          </a:lstStyle>
          <a:p>
            <a:pPr>
              <a:defRPr/>
            </a:pPr>
            <a:fld id="{2EEA27C2-D2B1-451C-AB66-D0706566BED6}" type="slidenum">
              <a:rPr lang="en-US" altLang="en-US"/>
              <a:pPr>
                <a:defRPr/>
              </a:pPr>
              <a:t>‹#›</a:t>
            </a:fld>
            <a:endParaRPr lang="en-US" altLang="en-US"/>
          </a:p>
        </p:txBody>
      </p:sp>
    </p:spTree>
    <p:extLst>
      <p:ext uri="{BB962C8B-B14F-4D97-AF65-F5344CB8AC3E}">
        <p14:creationId xmlns:p14="http://schemas.microsoft.com/office/powerpoint/2010/main" val="1979598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42100" y="341313"/>
            <a:ext cx="2070100" cy="5761037"/>
          </a:xfrm>
        </p:spPr>
        <p:txBody>
          <a:bodyPr vert="eaVert"/>
          <a:lstStyle/>
          <a:p>
            <a:r>
              <a:rPr lang="pt-PT"/>
              <a:t>Clique para editar o estilo</a:t>
            </a:r>
            <a:endParaRPr lang="en-GB"/>
          </a:p>
        </p:txBody>
      </p:sp>
      <p:sp>
        <p:nvSpPr>
          <p:cNvPr id="3" name="Marcador de Posição de Texto Vertical 2"/>
          <p:cNvSpPr>
            <a:spLocks noGrp="1"/>
          </p:cNvSpPr>
          <p:nvPr>
            <p:ph type="body" orient="vert" idx="1"/>
          </p:nvPr>
        </p:nvSpPr>
        <p:spPr>
          <a:xfrm>
            <a:off x="430213" y="341313"/>
            <a:ext cx="6059487" cy="5761037"/>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Rectangle 6"/>
          <p:cNvSpPr>
            <a:spLocks noGrp="1"/>
          </p:cNvSpPr>
          <p:nvPr>
            <p:ph type="sldNum" sz="quarter" idx="10"/>
          </p:nvPr>
        </p:nvSpPr>
        <p:spPr/>
        <p:txBody>
          <a:bodyPr/>
          <a:lstStyle>
            <a:lvl1pPr>
              <a:defRPr/>
            </a:lvl1pPr>
          </a:lstStyle>
          <a:p>
            <a:pPr>
              <a:defRPr/>
            </a:pPr>
            <a:fld id="{C8562793-FE6F-40B8-A969-74E6EE2AB8B4}" type="slidenum">
              <a:rPr lang="en-US" altLang="en-US"/>
              <a:pPr>
                <a:defRPr/>
              </a:pPr>
              <a:t>‹#›</a:t>
            </a:fld>
            <a:endParaRPr lang="en-US" altLang="en-US"/>
          </a:p>
        </p:txBody>
      </p:sp>
    </p:spTree>
    <p:extLst>
      <p:ext uri="{BB962C8B-B14F-4D97-AF65-F5344CB8AC3E}">
        <p14:creationId xmlns:p14="http://schemas.microsoft.com/office/powerpoint/2010/main" val="1654022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Rectangle 6"/>
          <p:cNvSpPr>
            <a:spLocks noGrp="1"/>
          </p:cNvSpPr>
          <p:nvPr>
            <p:ph type="sldNum" sz="quarter" idx="10"/>
          </p:nvPr>
        </p:nvSpPr>
        <p:spPr/>
        <p:txBody>
          <a:bodyPr/>
          <a:lstStyle>
            <a:lvl1pPr>
              <a:defRPr/>
            </a:lvl1pPr>
          </a:lstStyle>
          <a:p>
            <a:pPr>
              <a:defRPr/>
            </a:pPr>
            <a:fld id="{7BC2E60F-C9F2-4FBC-858D-31F1F298A3CC}" type="slidenum">
              <a:rPr lang="en-US" altLang="en-US"/>
              <a:pPr>
                <a:defRPr/>
              </a:pPr>
              <a:t>‹#›</a:t>
            </a:fld>
            <a:endParaRPr lang="en-US" altLang="en-US"/>
          </a:p>
        </p:txBody>
      </p:sp>
    </p:spTree>
    <p:extLst>
      <p:ext uri="{BB962C8B-B14F-4D97-AF65-F5344CB8AC3E}">
        <p14:creationId xmlns:p14="http://schemas.microsoft.com/office/powerpoint/2010/main" val="3897347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lstStyle>
            <a:lvl1pPr algn="l">
              <a:defRPr sz="4000" b="1" cap="all"/>
            </a:lvl1pPr>
          </a:lstStyle>
          <a:p>
            <a:r>
              <a:rPr lang="pt-PT"/>
              <a:t>Clique para editar o estilo</a:t>
            </a:r>
            <a:endParaRPr lang="en-GB"/>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a:t>Clique para editar os estilos</a:t>
            </a:r>
          </a:p>
        </p:txBody>
      </p:sp>
      <p:sp>
        <p:nvSpPr>
          <p:cNvPr id="4" name="Rectangle 6"/>
          <p:cNvSpPr>
            <a:spLocks noGrp="1"/>
          </p:cNvSpPr>
          <p:nvPr>
            <p:ph type="sldNum" sz="quarter" idx="10"/>
          </p:nvPr>
        </p:nvSpPr>
        <p:spPr/>
        <p:txBody>
          <a:bodyPr/>
          <a:lstStyle>
            <a:lvl1pPr>
              <a:defRPr/>
            </a:lvl1pPr>
          </a:lstStyle>
          <a:p>
            <a:pPr>
              <a:defRPr/>
            </a:pPr>
            <a:fld id="{570344E7-A208-4FFE-9306-08A78ACF738F}" type="slidenum">
              <a:rPr lang="en-US" altLang="en-US"/>
              <a:pPr>
                <a:defRPr/>
              </a:pPr>
              <a:t>‹#›</a:t>
            </a:fld>
            <a:endParaRPr lang="en-US" altLang="en-US"/>
          </a:p>
        </p:txBody>
      </p:sp>
    </p:spTree>
    <p:extLst>
      <p:ext uri="{BB962C8B-B14F-4D97-AF65-F5344CB8AC3E}">
        <p14:creationId xmlns:p14="http://schemas.microsoft.com/office/powerpoint/2010/main" val="89229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Marcador de Posição de Conteúdo 2"/>
          <p:cNvSpPr>
            <a:spLocks noGrp="1"/>
          </p:cNvSpPr>
          <p:nvPr>
            <p:ph sz="half" idx="1"/>
          </p:nvPr>
        </p:nvSpPr>
        <p:spPr>
          <a:xfrm>
            <a:off x="457200" y="15763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e Conteúdo 3"/>
          <p:cNvSpPr>
            <a:spLocks noGrp="1"/>
          </p:cNvSpPr>
          <p:nvPr>
            <p:ph sz="half" idx="2"/>
          </p:nvPr>
        </p:nvSpPr>
        <p:spPr>
          <a:xfrm>
            <a:off x="4648200" y="15763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5" name="Rectangle 6"/>
          <p:cNvSpPr>
            <a:spLocks noGrp="1"/>
          </p:cNvSpPr>
          <p:nvPr>
            <p:ph type="sldNum" sz="quarter" idx="10"/>
          </p:nvPr>
        </p:nvSpPr>
        <p:spPr/>
        <p:txBody>
          <a:bodyPr/>
          <a:lstStyle>
            <a:lvl1pPr>
              <a:defRPr/>
            </a:lvl1pPr>
          </a:lstStyle>
          <a:p>
            <a:pPr>
              <a:defRPr/>
            </a:pPr>
            <a:fld id="{EBDC4C32-04C9-4105-BDC6-C5D65B7B8184}" type="slidenum">
              <a:rPr lang="en-US" altLang="en-US"/>
              <a:pPr>
                <a:defRPr/>
              </a:pPr>
              <a:t>‹#›</a:t>
            </a:fld>
            <a:endParaRPr lang="en-US" altLang="en-US"/>
          </a:p>
        </p:txBody>
      </p:sp>
    </p:spTree>
    <p:extLst>
      <p:ext uri="{BB962C8B-B14F-4D97-AF65-F5344CB8AC3E}">
        <p14:creationId xmlns:p14="http://schemas.microsoft.com/office/powerpoint/2010/main" val="2522171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PT"/>
              <a:t>Clique para editar o estilo</a:t>
            </a:r>
            <a:endParaRPr lang="en-GB"/>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7" name="Rectangle 6"/>
          <p:cNvSpPr>
            <a:spLocks noGrp="1"/>
          </p:cNvSpPr>
          <p:nvPr>
            <p:ph type="sldNum" sz="quarter" idx="10"/>
          </p:nvPr>
        </p:nvSpPr>
        <p:spPr/>
        <p:txBody>
          <a:bodyPr/>
          <a:lstStyle>
            <a:lvl1pPr>
              <a:defRPr/>
            </a:lvl1pPr>
          </a:lstStyle>
          <a:p>
            <a:pPr>
              <a:defRPr/>
            </a:pPr>
            <a:fld id="{DAA134A0-1F9D-4102-8E88-8E092BD28220}" type="slidenum">
              <a:rPr lang="en-US" altLang="en-US"/>
              <a:pPr>
                <a:defRPr/>
              </a:pPr>
              <a:t>‹#›</a:t>
            </a:fld>
            <a:endParaRPr lang="en-US" altLang="en-US"/>
          </a:p>
        </p:txBody>
      </p:sp>
    </p:spTree>
    <p:extLst>
      <p:ext uri="{BB962C8B-B14F-4D97-AF65-F5344CB8AC3E}">
        <p14:creationId xmlns:p14="http://schemas.microsoft.com/office/powerpoint/2010/main" val="135543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Rectangle 6"/>
          <p:cNvSpPr>
            <a:spLocks noGrp="1"/>
          </p:cNvSpPr>
          <p:nvPr>
            <p:ph type="sldNum" sz="quarter" idx="10"/>
          </p:nvPr>
        </p:nvSpPr>
        <p:spPr/>
        <p:txBody>
          <a:bodyPr/>
          <a:lstStyle>
            <a:lvl1pPr>
              <a:defRPr/>
            </a:lvl1pPr>
          </a:lstStyle>
          <a:p>
            <a:pPr>
              <a:defRPr/>
            </a:pPr>
            <a:fld id="{A1F18C50-BFD8-4CBB-A391-645A61C6EFDE}" type="slidenum">
              <a:rPr lang="en-US" altLang="en-US"/>
              <a:pPr>
                <a:defRPr/>
              </a:pPr>
              <a:t>‹#›</a:t>
            </a:fld>
            <a:endParaRPr lang="en-US" altLang="en-US"/>
          </a:p>
        </p:txBody>
      </p:sp>
    </p:spTree>
    <p:extLst>
      <p:ext uri="{BB962C8B-B14F-4D97-AF65-F5344CB8AC3E}">
        <p14:creationId xmlns:p14="http://schemas.microsoft.com/office/powerpoint/2010/main" val="2837489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6"/>
          <p:cNvSpPr>
            <a:spLocks noGrp="1"/>
          </p:cNvSpPr>
          <p:nvPr>
            <p:ph type="sldNum" sz="quarter" idx="10"/>
          </p:nvPr>
        </p:nvSpPr>
        <p:spPr/>
        <p:txBody>
          <a:bodyPr/>
          <a:lstStyle>
            <a:lvl1pPr>
              <a:defRPr/>
            </a:lvl1pPr>
          </a:lstStyle>
          <a:p>
            <a:pPr>
              <a:defRPr/>
            </a:pPr>
            <a:fld id="{CD3F4253-2F40-42E2-9129-3CC3759EBB91}" type="slidenum">
              <a:rPr lang="en-US" altLang="en-US"/>
              <a:pPr>
                <a:defRPr/>
              </a:pPr>
              <a:t>‹#›</a:t>
            </a:fld>
            <a:endParaRPr lang="en-US" altLang="en-US"/>
          </a:p>
        </p:txBody>
      </p:sp>
    </p:spTree>
    <p:extLst>
      <p:ext uri="{BB962C8B-B14F-4D97-AF65-F5344CB8AC3E}">
        <p14:creationId xmlns:p14="http://schemas.microsoft.com/office/powerpoint/2010/main" val="1211009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a:t>Clique para editar o estilo</a:t>
            </a:r>
            <a:endParaRPr lang="en-GB"/>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5" name="Rectangle 6"/>
          <p:cNvSpPr>
            <a:spLocks noGrp="1"/>
          </p:cNvSpPr>
          <p:nvPr>
            <p:ph type="sldNum" sz="quarter" idx="10"/>
          </p:nvPr>
        </p:nvSpPr>
        <p:spPr/>
        <p:txBody>
          <a:bodyPr/>
          <a:lstStyle>
            <a:lvl1pPr>
              <a:defRPr/>
            </a:lvl1pPr>
          </a:lstStyle>
          <a:p>
            <a:pPr>
              <a:defRPr/>
            </a:pPr>
            <a:fld id="{173E7992-BACA-4541-94A4-516304F23B59}" type="slidenum">
              <a:rPr lang="en-US" altLang="en-US"/>
              <a:pPr>
                <a:defRPr/>
              </a:pPr>
              <a:t>‹#›</a:t>
            </a:fld>
            <a:endParaRPr lang="en-US" altLang="en-US"/>
          </a:p>
        </p:txBody>
      </p:sp>
    </p:spTree>
    <p:extLst>
      <p:ext uri="{BB962C8B-B14F-4D97-AF65-F5344CB8AC3E}">
        <p14:creationId xmlns:p14="http://schemas.microsoft.com/office/powerpoint/2010/main" val="1786523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a:t>Clique para editar o estilo</a:t>
            </a:r>
            <a:endParaRPr lang="en-GB"/>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sym typeface="Calibri" pitchFamily="34" charset="0"/>
            </a:endParaRPr>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5" name="Rectangle 6"/>
          <p:cNvSpPr>
            <a:spLocks noGrp="1"/>
          </p:cNvSpPr>
          <p:nvPr>
            <p:ph type="sldNum" sz="quarter" idx="10"/>
          </p:nvPr>
        </p:nvSpPr>
        <p:spPr/>
        <p:txBody>
          <a:bodyPr/>
          <a:lstStyle>
            <a:lvl1pPr>
              <a:defRPr/>
            </a:lvl1pPr>
          </a:lstStyle>
          <a:p>
            <a:pPr>
              <a:defRPr/>
            </a:pPr>
            <a:fld id="{28EE8C9F-6D64-4BEF-BE7E-683F331E4C5F}" type="slidenum">
              <a:rPr lang="en-US" altLang="en-US"/>
              <a:pPr>
                <a:defRPr/>
              </a:pPr>
              <a:t>‹#›</a:t>
            </a:fld>
            <a:endParaRPr lang="en-US" altLang="en-US"/>
          </a:p>
        </p:txBody>
      </p:sp>
    </p:spTree>
    <p:extLst>
      <p:ext uri="{BB962C8B-B14F-4D97-AF65-F5344CB8AC3E}">
        <p14:creationId xmlns:p14="http://schemas.microsoft.com/office/powerpoint/2010/main" val="300433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5"/>
          <p:cNvSpPr>
            <a:spLocks/>
          </p:cNvSpPr>
          <p:nvPr>
            <p:ph type="body" idx="1"/>
          </p:nvPr>
        </p:nvSpPr>
        <p:spPr bwMode="auto">
          <a:xfrm>
            <a:off x="457200" y="157638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bodyPr>
          <a:lstStyle/>
          <a:p>
            <a:pPr lvl="0"/>
            <a:r>
              <a:rPr lang="en-US" altLang="en-US">
                <a:sym typeface="Calibri" panose="020F0502020204030204" pitchFamily="34" charset="0"/>
              </a:rPr>
              <a:t>Click to edit Master text styles</a:t>
            </a:r>
          </a:p>
          <a:p>
            <a:pPr lvl="1"/>
            <a:r>
              <a:rPr lang="en-US" altLang="en-US">
                <a:sym typeface="Calibri" panose="020F0502020204030204" pitchFamily="34" charset="0"/>
              </a:rPr>
              <a:t>Second level</a:t>
            </a:r>
          </a:p>
          <a:p>
            <a:pPr lvl="2"/>
            <a:r>
              <a:rPr lang="en-US" altLang="en-US">
                <a:sym typeface="Calibri" panose="020F0502020204030204" pitchFamily="34" charset="0"/>
              </a:rPr>
              <a:t>Third level</a:t>
            </a:r>
          </a:p>
          <a:p>
            <a:pPr lvl="3"/>
            <a:r>
              <a:rPr lang="en-US" altLang="en-US">
                <a:sym typeface="Calibri" panose="020F0502020204030204" pitchFamily="34" charset="0"/>
              </a:rPr>
              <a:t>Fourth level</a:t>
            </a:r>
          </a:p>
          <a:p>
            <a:pPr lvl="4"/>
            <a:r>
              <a:rPr lang="en-US" altLang="en-US">
                <a:sym typeface="Calibri" panose="020F0502020204030204" pitchFamily="34" charset="0"/>
              </a:rPr>
              <a:t>Fifth level</a:t>
            </a:r>
          </a:p>
        </p:txBody>
      </p:sp>
      <p:sp>
        <p:nvSpPr>
          <p:cNvPr id="1027" name="Rectangle 4"/>
          <p:cNvSpPr>
            <a:spLocks/>
          </p:cNvSpPr>
          <p:nvPr>
            <p:ph type="title"/>
          </p:nvPr>
        </p:nvSpPr>
        <p:spPr bwMode="auto">
          <a:xfrm>
            <a:off x="430213" y="341313"/>
            <a:ext cx="82819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bodyPr>
          <a:lstStyle/>
          <a:p>
            <a:pPr lvl="0"/>
            <a:r>
              <a:rPr lang="en-US" altLang="en-US">
                <a:sym typeface="Lucida Sans" panose="020B0602030504020204" pitchFamily="34" charset="0"/>
              </a:rPr>
              <a:t>Click to edit Master title style</a:t>
            </a:r>
          </a:p>
        </p:txBody>
      </p:sp>
      <p:sp>
        <p:nvSpPr>
          <p:cNvPr id="1030" name="Rectangle 6"/>
          <p:cNvSpPr>
            <a:spLocks noGrp="1"/>
          </p:cNvSpPr>
          <p:nvPr>
            <p:ph type="sldNum" sz="quarter" idx="2"/>
          </p:nvPr>
        </p:nvSpPr>
        <p:spPr bwMode="auto">
          <a:xfrm>
            <a:off x="8418513" y="6376988"/>
            <a:ext cx="268287" cy="279400"/>
          </a:xfrm>
          <a:prstGeom prst="rect">
            <a:avLst/>
          </a:prstGeom>
          <a:noFill/>
          <a:ln w="12700" cap="flat" cmpd="sng">
            <a:noFill/>
            <a:prstDash val="solid"/>
            <a:miter lim="400000"/>
            <a:headEnd type="none" w="med" len="med"/>
            <a:tailEnd type="none" w="med" len="med"/>
          </a:ln>
          <a:effectLst/>
        </p:spPr>
        <p:txBody>
          <a:bodyPr vert="horz" wrap="none" lIns="0" tIns="0" rIns="0" bIns="0" numCol="1" anchor="t" anchorCtr="0" compatLnSpc="1">
            <a:prstTxWarp prst="textNoShape">
              <a:avLst/>
            </a:prstTxWarp>
          </a:bodyPr>
          <a:lstStyle>
            <a:lvl1pPr algn="r" eaLnBrk="1">
              <a:defRPr>
                <a:solidFill>
                  <a:srgbClr val="888888"/>
                </a:solidFill>
                <a:latin typeface="Helvetica" panose="020B0604020202020204" pitchFamily="34" charset="0"/>
                <a:sym typeface="Helvetica" panose="020B0604020202020204" pitchFamily="34" charset="0"/>
              </a:defRPr>
            </a:lvl1pPr>
          </a:lstStyle>
          <a:p>
            <a:pPr>
              <a:defRPr/>
            </a:pPr>
            <a:fld id="{87D8742E-D9C4-40A7-8E2F-0FBF07D0253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4000" b="1">
          <a:solidFill>
            <a:srgbClr val="FFFFFF"/>
          </a:solidFill>
          <a:latin typeface="+mj-lt"/>
          <a:ea typeface="MS PGothic" panose="020B0600070205080204" pitchFamily="34" charset="-128"/>
          <a:cs typeface="+mj-cs"/>
          <a:sym typeface="Lucida Sans" panose="020B0602030504020204" pitchFamily="34" charset="0"/>
        </a:defRPr>
      </a:lvl1pPr>
      <a:lvl2pPr algn="l" rtl="0" eaLnBrk="0" fontAlgn="base" hangingPunct="0">
        <a:spcBef>
          <a:spcPct val="0"/>
        </a:spcBef>
        <a:spcAft>
          <a:spcPct val="0"/>
        </a:spcAft>
        <a:defRPr sz="4000" b="1">
          <a:solidFill>
            <a:srgbClr val="FFFFFF"/>
          </a:solidFill>
          <a:latin typeface="Lucida Sans" pitchFamily="34" charset="0"/>
          <a:ea typeface="MS PGothic" panose="020B0600070205080204" pitchFamily="34" charset="-128"/>
          <a:cs typeface="Lucida Sans" pitchFamily="34" charset="0"/>
          <a:sym typeface="Lucida Sans" panose="020B0602030504020204" pitchFamily="34" charset="0"/>
        </a:defRPr>
      </a:lvl2pPr>
      <a:lvl3pPr algn="l" rtl="0" eaLnBrk="0" fontAlgn="base" hangingPunct="0">
        <a:spcBef>
          <a:spcPct val="0"/>
        </a:spcBef>
        <a:spcAft>
          <a:spcPct val="0"/>
        </a:spcAft>
        <a:defRPr sz="4000" b="1">
          <a:solidFill>
            <a:srgbClr val="FFFFFF"/>
          </a:solidFill>
          <a:latin typeface="Lucida Sans" pitchFamily="34" charset="0"/>
          <a:ea typeface="MS PGothic" panose="020B0600070205080204" pitchFamily="34" charset="-128"/>
          <a:cs typeface="Lucida Sans" pitchFamily="34" charset="0"/>
          <a:sym typeface="Lucida Sans" panose="020B0602030504020204" pitchFamily="34" charset="0"/>
        </a:defRPr>
      </a:lvl3pPr>
      <a:lvl4pPr algn="l" rtl="0" eaLnBrk="0" fontAlgn="base" hangingPunct="0">
        <a:spcBef>
          <a:spcPct val="0"/>
        </a:spcBef>
        <a:spcAft>
          <a:spcPct val="0"/>
        </a:spcAft>
        <a:defRPr sz="4000" b="1">
          <a:solidFill>
            <a:srgbClr val="FFFFFF"/>
          </a:solidFill>
          <a:latin typeface="Lucida Sans" pitchFamily="34" charset="0"/>
          <a:ea typeface="MS PGothic" panose="020B0600070205080204" pitchFamily="34" charset="-128"/>
          <a:cs typeface="Lucida Sans" pitchFamily="34" charset="0"/>
          <a:sym typeface="Lucida Sans" panose="020B0602030504020204" pitchFamily="34" charset="0"/>
        </a:defRPr>
      </a:lvl4pPr>
      <a:lvl5pPr algn="l" rtl="0" eaLnBrk="0" fontAlgn="base" hangingPunct="0">
        <a:spcBef>
          <a:spcPct val="0"/>
        </a:spcBef>
        <a:spcAft>
          <a:spcPct val="0"/>
        </a:spcAft>
        <a:defRPr sz="4000" b="1">
          <a:solidFill>
            <a:srgbClr val="FFFFFF"/>
          </a:solidFill>
          <a:latin typeface="Lucida Sans" pitchFamily="34" charset="0"/>
          <a:ea typeface="MS PGothic" panose="020B0600070205080204" pitchFamily="34" charset="-128"/>
          <a:cs typeface="Lucida Sans" pitchFamily="34" charset="0"/>
          <a:sym typeface="Lucida Sans" panose="020B0602030504020204" pitchFamily="34" charset="0"/>
        </a:defRPr>
      </a:lvl5pPr>
      <a:lvl6pPr marL="4572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6pPr>
      <a:lvl7pPr marL="9144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7pPr>
      <a:lvl8pPr marL="13716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8pPr>
      <a:lvl9pPr marL="1828800" algn="l" rtl="0" fontAlgn="base" hangingPunct="0">
        <a:spcBef>
          <a:spcPct val="0"/>
        </a:spcBef>
        <a:spcAft>
          <a:spcPct val="0"/>
        </a:spcAft>
        <a:defRPr sz="4000" b="1">
          <a:solidFill>
            <a:srgbClr val="FFFFFF"/>
          </a:solidFill>
          <a:latin typeface="Lucida Sans" pitchFamily="34" charset="0"/>
          <a:ea typeface="Lucida Sans" pitchFamily="34" charset="0"/>
          <a:cs typeface="Lucida Sans" pitchFamily="34" charset="0"/>
          <a:sym typeface="Lucida Sans" pitchFamily="34" charset="0"/>
        </a:defRPr>
      </a:lvl9pPr>
    </p:titleStyle>
    <p:bodyStyle>
      <a:lvl1pPr marL="342900" indent="-342900" algn="l" rtl="0" eaLnBrk="0" fontAlgn="base" hangingPunct="0">
        <a:spcBef>
          <a:spcPct val="0"/>
        </a:spcBef>
        <a:spcAft>
          <a:spcPct val="0"/>
        </a:spcAft>
        <a:buChar char="•"/>
        <a:defRPr sz="3200">
          <a:solidFill>
            <a:srgbClr val="000000"/>
          </a:solidFill>
          <a:latin typeface="+mn-lt"/>
          <a:ea typeface="MS PGothic" panose="020B0600070205080204" pitchFamily="34" charset="-128"/>
          <a:cs typeface="+mn-cs"/>
          <a:sym typeface="Calibri" panose="020F0502020204030204" pitchFamily="34" charset="0"/>
        </a:defRPr>
      </a:lvl1pPr>
      <a:lvl2pPr marL="742950" indent="-285750" algn="l" rtl="0" eaLnBrk="0" fontAlgn="base" hangingPunct="0">
        <a:spcBef>
          <a:spcPct val="0"/>
        </a:spcBef>
        <a:spcAft>
          <a:spcPct val="0"/>
        </a:spcAft>
        <a:buChar char="–"/>
        <a:defRPr sz="2800">
          <a:solidFill>
            <a:srgbClr val="000000"/>
          </a:solidFill>
          <a:latin typeface="+mn-lt"/>
          <a:ea typeface="+mn-ea"/>
          <a:cs typeface="+mn-cs"/>
          <a:sym typeface="Calibri" panose="020F0502020204030204" pitchFamily="34" charset="0"/>
        </a:defRPr>
      </a:lvl2pPr>
      <a:lvl3pPr marL="1143000" indent="-228600" algn="l" rtl="0" eaLnBrk="0" fontAlgn="base" hangingPunct="0">
        <a:spcBef>
          <a:spcPct val="0"/>
        </a:spcBef>
        <a:spcAft>
          <a:spcPct val="0"/>
        </a:spcAft>
        <a:buChar char="•"/>
        <a:defRPr sz="2400">
          <a:solidFill>
            <a:srgbClr val="000000"/>
          </a:solidFill>
          <a:latin typeface="+mn-lt"/>
          <a:ea typeface="+mn-ea"/>
          <a:cs typeface="+mn-cs"/>
          <a:sym typeface="Calibri" panose="020F0502020204030204" pitchFamily="34" charset="0"/>
        </a:defRPr>
      </a:lvl3pPr>
      <a:lvl4pPr marL="1600200" indent="-228600" algn="l" rtl="0" eaLnBrk="0" fontAlgn="base" hangingPunct="0">
        <a:spcBef>
          <a:spcPct val="0"/>
        </a:spcBef>
        <a:spcAft>
          <a:spcPct val="0"/>
        </a:spcAft>
        <a:buChar char="–"/>
        <a:defRPr sz="2000">
          <a:solidFill>
            <a:srgbClr val="000000"/>
          </a:solidFill>
          <a:latin typeface="+mn-lt"/>
          <a:ea typeface="+mn-ea"/>
          <a:cs typeface="+mn-cs"/>
          <a:sym typeface="Calibri" panose="020F0502020204030204" pitchFamily="34" charset="0"/>
        </a:defRPr>
      </a:lvl4pPr>
      <a:lvl5pPr marL="2057400" indent="-228600" algn="l" rtl="0" eaLnBrk="0" fontAlgn="base" hangingPunct="0">
        <a:spcBef>
          <a:spcPct val="0"/>
        </a:spcBef>
        <a:spcAft>
          <a:spcPct val="0"/>
        </a:spcAft>
        <a:buChar char="»"/>
        <a:defRPr sz="2000">
          <a:solidFill>
            <a:srgbClr val="000000"/>
          </a:solidFill>
          <a:latin typeface="+mn-lt"/>
          <a:ea typeface="+mn-ea"/>
          <a:cs typeface="+mn-cs"/>
          <a:sym typeface="Calibri" panose="020F0502020204030204" pitchFamily="34" charset="0"/>
        </a:defRPr>
      </a:lvl5pPr>
      <a:lvl6pPr marL="457200" indent="1828800" algn="l" rtl="0" fontAlgn="base" hangingPunct="0">
        <a:spcBef>
          <a:spcPct val="0"/>
        </a:spcBef>
        <a:spcAft>
          <a:spcPct val="0"/>
        </a:spcAft>
        <a:defRPr>
          <a:solidFill>
            <a:srgbClr val="000000"/>
          </a:solidFill>
          <a:latin typeface="+mn-lt"/>
          <a:ea typeface="+mn-ea"/>
          <a:cs typeface="+mn-cs"/>
          <a:sym typeface="Calibri" pitchFamily="34" charset="0"/>
        </a:defRPr>
      </a:lvl6pPr>
      <a:lvl7pPr marL="914400" indent="1828800" algn="l" rtl="0" fontAlgn="base" hangingPunct="0">
        <a:spcBef>
          <a:spcPct val="0"/>
        </a:spcBef>
        <a:spcAft>
          <a:spcPct val="0"/>
        </a:spcAft>
        <a:defRPr>
          <a:solidFill>
            <a:srgbClr val="000000"/>
          </a:solidFill>
          <a:latin typeface="+mn-lt"/>
          <a:ea typeface="+mn-ea"/>
          <a:cs typeface="+mn-cs"/>
          <a:sym typeface="Calibri" pitchFamily="34" charset="0"/>
        </a:defRPr>
      </a:lvl7pPr>
      <a:lvl8pPr marL="1371600" indent="1828800" algn="l" rtl="0" fontAlgn="base" hangingPunct="0">
        <a:spcBef>
          <a:spcPct val="0"/>
        </a:spcBef>
        <a:spcAft>
          <a:spcPct val="0"/>
        </a:spcAft>
        <a:defRPr>
          <a:solidFill>
            <a:srgbClr val="000000"/>
          </a:solidFill>
          <a:latin typeface="+mn-lt"/>
          <a:ea typeface="+mn-ea"/>
          <a:cs typeface="+mn-cs"/>
          <a:sym typeface="Calibri" pitchFamily="34" charset="0"/>
        </a:defRPr>
      </a:lvl8pPr>
      <a:lvl9pPr marL="1828800" indent="1828800" algn="l" rtl="0" fontAlgn="base" hangingPunct="0">
        <a:spcBef>
          <a:spcPct val="0"/>
        </a:spcBef>
        <a:spcAft>
          <a:spcPct val="0"/>
        </a:spcAft>
        <a:defRPr>
          <a:solidFill>
            <a:srgbClr val="000000"/>
          </a:solidFill>
          <a:latin typeface="+mn-lt"/>
          <a:ea typeface="+mn-ea"/>
          <a:cs typeface="+mn-cs"/>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1"/>
          <p:cNvSpPr>
            <a:spLocks/>
          </p:cNvSpPr>
          <p:nvPr/>
        </p:nvSpPr>
        <p:spPr bwMode="auto">
          <a:xfrm>
            <a:off x="0" y="0"/>
            <a:ext cx="9144000" cy="6858000"/>
          </a:xfrm>
          <a:prstGeom prst="rect">
            <a:avLst/>
          </a:prstGeom>
          <a:solidFill>
            <a:srgbClr val="0B5784"/>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buFontTx/>
              <a:buNone/>
            </a:pPr>
            <a:endParaRPr lang="en-US" altLang="en-US" sz="1800"/>
          </a:p>
        </p:txBody>
      </p:sp>
      <p:sp>
        <p:nvSpPr>
          <p:cNvPr id="4099" name="AutoShape 2"/>
          <p:cNvSpPr>
            <a:spLocks/>
          </p:cNvSpPr>
          <p:nvPr/>
        </p:nvSpPr>
        <p:spPr bwMode="auto">
          <a:xfrm>
            <a:off x="3394075" y="5859463"/>
            <a:ext cx="5210175" cy="7381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72" y="0"/>
                </a:moveTo>
                <a:lnTo>
                  <a:pt x="2028" y="0"/>
                </a:lnTo>
                <a:lnTo>
                  <a:pt x="1664" y="172"/>
                </a:lnTo>
                <a:lnTo>
                  <a:pt x="1321" y="669"/>
                </a:lnTo>
                <a:lnTo>
                  <a:pt x="1005" y="1460"/>
                </a:lnTo>
                <a:lnTo>
                  <a:pt x="722" y="2514"/>
                </a:lnTo>
                <a:lnTo>
                  <a:pt x="477" y="3803"/>
                </a:lnTo>
                <a:lnTo>
                  <a:pt x="277" y="5295"/>
                </a:lnTo>
                <a:lnTo>
                  <a:pt x="127" y="6961"/>
                </a:lnTo>
                <a:lnTo>
                  <a:pt x="33" y="8770"/>
                </a:lnTo>
                <a:lnTo>
                  <a:pt x="0" y="10692"/>
                </a:lnTo>
                <a:lnTo>
                  <a:pt x="0" y="10908"/>
                </a:lnTo>
                <a:lnTo>
                  <a:pt x="33" y="12830"/>
                </a:lnTo>
                <a:lnTo>
                  <a:pt x="127" y="14639"/>
                </a:lnTo>
                <a:lnTo>
                  <a:pt x="277" y="16304"/>
                </a:lnTo>
                <a:lnTo>
                  <a:pt x="477" y="17797"/>
                </a:lnTo>
                <a:lnTo>
                  <a:pt x="722" y="19085"/>
                </a:lnTo>
                <a:lnTo>
                  <a:pt x="1005" y="20140"/>
                </a:lnTo>
                <a:lnTo>
                  <a:pt x="1321" y="20931"/>
                </a:lnTo>
                <a:lnTo>
                  <a:pt x="1664" y="21428"/>
                </a:lnTo>
                <a:lnTo>
                  <a:pt x="2028" y="21600"/>
                </a:lnTo>
                <a:lnTo>
                  <a:pt x="19572" y="21600"/>
                </a:lnTo>
                <a:lnTo>
                  <a:pt x="19936" y="21428"/>
                </a:lnTo>
                <a:lnTo>
                  <a:pt x="20279" y="20931"/>
                </a:lnTo>
                <a:lnTo>
                  <a:pt x="20595" y="20140"/>
                </a:lnTo>
                <a:lnTo>
                  <a:pt x="20878" y="19085"/>
                </a:lnTo>
                <a:lnTo>
                  <a:pt x="21123" y="17797"/>
                </a:lnTo>
                <a:lnTo>
                  <a:pt x="21323" y="16304"/>
                </a:lnTo>
                <a:lnTo>
                  <a:pt x="21473" y="14639"/>
                </a:lnTo>
                <a:lnTo>
                  <a:pt x="21567" y="12830"/>
                </a:lnTo>
                <a:lnTo>
                  <a:pt x="21600" y="10908"/>
                </a:lnTo>
                <a:lnTo>
                  <a:pt x="21600" y="10692"/>
                </a:lnTo>
                <a:lnTo>
                  <a:pt x="21567" y="8770"/>
                </a:lnTo>
                <a:lnTo>
                  <a:pt x="21473" y="6961"/>
                </a:lnTo>
                <a:lnTo>
                  <a:pt x="21323" y="5295"/>
                </a:lnTo>
                <a:lnTo>
                  <a:pt x="21123" y="3803"/>
                </a:lnTo>
                <a:lnTo>
                  <a:pt x="20878" y="2514"/>
                </a:lnTo>
                <a:lnTo>
                  <a:pt x="20595" y="1460"/>
                </a:lnTo>
                <a:lnTo>
                  <a:pt x="20279" y="669"/>
                </a:lnTo>
                <a:lnTo>
                  <a:pt x="19936" y="172"/>
                </a:lnTo>
                <a:lnTo>
                  <a:pt x="19572" y="0"/>
                </a:lnTo>
                <a:close/>
              </a:path>
            </a:pathLst>
          </a:custGeom>
          <a:solidFill>
            <a:srgbClr val="0A7CB8"/>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r" eaLnBrk="1">
              <a:buFontTx/>
              <a:buNone/>
            </a:pPr>
            <a:r>
              <a:rPr lang="en-US" altLang="en-US" sz="2400" b="1">
                <a:solidFill>
                  <a:srgbClr val="FFFFFF"/>
                </a:solidFill>
                <a:latin typeface="Lato" pitchFamily="34" charset="0"/>
                <a:sym typeface="Lato" pitchFamily="34" charset="0"/>
              </a:rPr>
              <a:t>20 March 2019</a:t>
            </a:r>
          </a:p>
          <a:p>
            <a:pPr algn="r" eaLnBrk="1">
              <a:spcBef>
                <a:spcPts val="200"/>
              </a:spcBef>
              <a:buFontTx/>
              <a:buNone/>
            </a:pPr>
            <a:r>
              <a:rPr lang="en-US" altLang="en-US" sz="2400">
                <a:solidFill>
                  <a:srgbClr val="FFFFFF"/>
                </a:solidFill>
                <a:latin typeface="Lato" pitchFamily="34" charset="0"/>
                <a:sym typeface="Lato" pitchFamily="34" charset="0"/>
              </a:rPr>
              <a:t>Marrakech.</a:t>
            </a:r>
          </a:p>
        </p:txBody>
      </p:sp>
      <p:sp>
        <p:nvSpPr>
          <p:cNvPr id="4100" name="Rectangle 5"/>
          <p:cNvSpPr>
            <a:spLocks noChangeArrowheads="1"/>
          </p:cNvSpPr>
          <p:nvPr>
            <p:ph type="title"/>
          </p:nvPr>
        </p:nvSpPr>
        <p:spPr>
          <a:xfrm>
            <a:off x="3432175" y="1198563"/>
            <a:ext cx="5892800" cy="1646237"/>
          </a:xfrm>
        </p:spPr>
        <p:txBody>
          <a:bodyPr/>
          <a:lstStyle/>
          <a:p>
            <a:r>
              <a:rPr lang="en-GB" altLang="en-US" sz="2800"/>
              <a:t>Overview of economic and social developments in Africa</a:t>
            </a:r>
            <a:endParaRPr lang="en-US" altLang="en-US" sz="2800"/>
          </a:p>
        </p:txBody>
      </p:sp>
      <p:sp>
        <p:nvSpPr>
          <p:cNvPr id="4101" name="Rectangle 6"/>
          <p:cNvSpPr>
            <a:spLocks/>
          </p:cNvSpPr>
          <p:nvPr/>
        </p:nvSpPr>
        <p:spPr bwMode="auto">
          <a:xfrm>
            <a:off x="4129088" y="3278188"/>
            <a:ext cx="5195887"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buFontTx/>
              <a:buNone/>
            </a:pPr>
            <a:endParaRPr lang="en-US" altLang="en-US" sz="1700" b="1">
              <a:solidFill>
                <a:srgbClr val="FFFFFF"/>
              </a:solidFill>
              <a:latin typeface="Lato" pitchFamily="34" charset="0"/>
              <a:sym typeface="Lato" pitchFamily="34" charset="0"/>
            </a:endParaRPr>
          </a:p>
          <a:p>
            <a:pPr eaLnBrk="1">
              <a:spcBef>
                <a:spcPts val="100"/>
              </a:spcBef>
              <a:buFontTx/>
              <a:buNone/>
            </a:pPr>
            <a:r>
              <a:rPr lang="en-US" altLang="en-US" sz="2400" b="1">
                <a:solidFill>
                  <a:srgbClr val="FFFFFF"/>
                </a:solidFill>
                <a:latin typeface="Lato" pitchFamily="34" charset="0"/>
                <a:sym typeface="Lato" pitchFamily="34" charset="0"/>
              </a:rPr>
              <a:t>Adam Elhiraika, </a:t>
            </a:r>
          </a:p>
          <a:p>
            <a:pPr eaLnBrk="1">
              <a:spcBef>
                <a:spcPts val="100"/>
              </a:spcBef>
              <a:buFontTx/>
              <a:buNone/>
            </a:pPr>
            <a:endParaRPr lang="en-US" altLang="en-US" sz="2400" b="1">
              <a:solidFill>
                <a:srgbClr val="FFFFFF"/>
              </a:solidFill>
              <a:latin typeface="Lato" pitchFamily="34" charset="0"/>
              <a:sym typeface="Lato" pitchFamily="34" charset="0"/>
            </a:endParaRPr>
          </a:p>
          <a:p>
            <a:pPr eaLnBrk="1">
              <a:spcBef>
                <a:spcPts val="100"/>
              </a:spcBef>
              <a:buFontTx/>
              <a:buNone/>
            </a:pPr>
            <a:r>
              <a:rPr lang="en-US" altLang="en-US" sz="1800" b="1">
                <a:solidFill>
                  <a:srgbClr val="FFFFFF"/>
                </a:solidFill>
                <a:latin typeface="Lato" pitchFamily="34" charset="0"/>
                <a:sym typeface="Lato" pitchFamily="34" charset="0"/>
              </a:rPr>
              <a:t>Director, </a:t>
            </a:r>
          </a:p>
          <a:p>
            <a:pPr eaLnBrk="1">
              <a:spcBef>
                <a:spcPts val="100"/>
              </a:spcBef>
              <a:buFontTx/>
              <a:buNone/>
            </a:pPr>
            <a:r>
              <a:rPr lang="en-US" altLang="en-US" sz="1800" b="1">
                <a:solidFill>
                  <a:srgbClr val="FFFFFF"/>
                </a:solidFill>
                <a:latin typeface="Lato" pitchFamily="34" charset="0"/>
                <a:sym typeface="Lato" pitchFamily="34" charset="0"/>
              </a:rPr>
              <a:t>Macroeconomics and Governance Division</a:t>
            </a:r>
          </a:p>
          <a:p>
            <a:pPr eaLnBrk="1">
              <a:spcBef>
                <a:spcPts val="100"/>
              </a:spcBef>
              <a:buFontTx/>
              <a:buNone/>
            </a:pPr>
            <a:r>
              <a:rPr lang="en-US" altLang="en-US" sz="1800" b="1">
                <a:solidFill>
                  <a:srgbClr val="FFFFFF"/>
                </a:solidFill>
                <a:latin typeface="Lato" pitchFamily="34" charset="0"/>
                <a:sym typeface="Lato" pitchFamily="34" charset="0"/>
              </a:rPr>
              <a:t>Economic Commission for Africa</a:t>
            </a:r>
          </a:p>
        </p:txBody>
      </p:sp>
      <p:sp>
        <p:nvSpPr>
          <p:cNvPr id="4102" name="AutoShape 8"/>
          <p:cNvSpPr>
            <a:spLocks/>
          </p:cNvSpPr>
          <p:nvPr/>
        </p:nvSpPr>
        <p:spPr bwMode="auto">
          <a:xfrm>
            <a:off x="398463" y="3273425"/>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p>
            <a:endParaRPr lang="en-US"/>
          </a:p>
        </p:txBody>
      </p:sp>
      <p:sp>
        <p:nvSpPr>
          <p:cNvPr id="4103" name="AutoShape 9"/>
          <p:cNvSpPr>
            <a:spLocks/>
          </p:cNvSpPr>
          <p:nvPr/>
        </p:nvSpPr>
        <p:spPr bwMode="auto">
          <a:xfrm>
            <a:off x="1004888" y="3889375"/>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p>
            <a:endParaRPr lang="en-US"/>
          </a:p>
        </p:txBody>
      </p:sp>
      <p:sp>
        <p:nvSpPr>
          <p:cNvPr id="4104" name="AutoShape 10"/>
          <p:cNvSpPr>
            <a:spLocks/>
          </p:cNvSpPr>
          <p:nvPr/>
        </p:nvSpPr>
        <p:spPr bwMode="auto">
          <a:xfrm>
            <a:off x="1166813" y="4567238"/>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p>
            <a:endParaRPr lang="en-US"/>
          </a:p>
        </p:txBody>
      </p:sp>
      <p:sp>
        <p:nvSpPr>
          <p:cNvPr id="4105" name="AutoShape 11"/>
          <p:cNvSpPr>
            <a:spLocks/>
          </p:cNvSpPr>
          <p:nvPr/>
        </p:nvSpPr>
        <p:spPr bwMode="auto">
          <a:xfrm>
            <a:off x="1166813" y="5253038"/>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p>
            <a:endParaRPr lang="en-US"/>
          </a:p>
        </p:txBody>
      </p:sp>
      <p:sp>
        <p:nvSpPr>
          <p:cNvPr id="4106" name="AutoShape 12"/>
          <p:cNvSpPr>
            <a:spLocks/>
          </p:cNvSpPr>
          <p:nvPr/>
        </p:nvSpPr>
        <p:spPr bwMode="auto">
          <a:xfrm>
            <a:off x="1411288" y="5922963"/>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p>
            <a:endParaRPr lang="en-US"/>
          </a:p>
        </p:txBody>
      </p:sp>
      <p:sp>
        <p:nvSpPr>
          <p:cNvPr id="4107" name="AutoShape 13"/>
          <p:cNvSpPr>
            <a:spLocks/>
          </p:cNvSpPr>
          <p:nvPr/>
        </p:nvSpPr>
        <p:spPr bwMode="auto">
          <a:xfrm>
            <a:off x="0" y="0"/>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p>
            <a:endParaRPr lang="en-US"/>
          </a:p>
        </p:txBody>
      </p:sp>
      <p:sp>
        <p:nvSpPr>
          <p:cNvPr id="4108" name="AutoShape 14"/>
          <p:cNvSpPr>
            <a:spLocks/>
          </p:cNvSpPr>
          <p:nvPr/>
        </p:nvSpPr>
        <p:spPr bwMode="auto">
          <a:xfrm>
            <a:off x="1519238" y="6546850"/>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p>
            <a:endParaRPr lang="en-US"/>
          </a:p>
        </p:txBody>
      </p:sp>
      <p:sp>
        <p:nvSpPr>
          <p:cNvPr id="4109" name="AutoShape 15"/>
          <p:cNvSpPr>
            <a:spLocks/>
          </p:cNvSpPr>
          <p:nvPr/>
        </p:nvSpPr>
        <p:spPr bwMode="auto">
          <a:xfrm>
            <a:off x="0" y="573088"/>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p>
            <a:endParaRPr lang="en-US"/>
          </a:p>
        </p:txBody>
      </p:sp>
      <p:sp>
        <p:nvSpPr>
          <p:cNvPr id="4110" name="AutoShape 16"/>
          <p:cNvSpPr>
            <a:spLocks/>
          </p:cNvSpPr>
          <p:nvPr/>
        </p:nvSpPr>
        <p:spPr bwMode="auto">
          <a:xfrm>
            <a:off x="0" y="1238250"/>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p>
            <a:endParaRPr lang="en-US"/>
          </a:p>
        </p:txBody>
      </p:sp>
      <p:sp>
        <p:nvSpPr>
          <p:cNvPr id="4111" name="AutoShape 17"/>
          <p:cNvSpPr>
            <a:spLocks/>
          </p:cNvSpPr>
          <p:nvPr/>
        </p:nvSpPr>
        <p:spPr bwMode="auto">
          <a:xfrm>
            <a:off x="0" y="1916113"/>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p>
            <a:endParaRPr lang="en-US"/>
          </a:p>
        </p:txBody>
      </p:sp>
      <p:sp>
        <p:nvSpPr>
          <p:cNvPr id="4112" name="AutoShape 18"/>
          <p:cNvSpPr>
            <a:spLocks/>
          </p:cNvSpPr>
          <p:nvPr/>
        </p:nvSpPr>
        <p:spPr bwMode="auto">
          <a:xfrm>
            <a:off x="0" y="2600325"/>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p>
            <a:endParaRPr lang="en-US"/>
          </a:p>
        </p:txBody>
      </p:sp>
      <p:sp>
        <p:nvSpPr>
          <p:cNvPr id="4113" name="Marcador de Posição do Número do Diapositivo 20"/>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fld id="{BDAAE500-2E8A-4476-B39F-F77B2AAEF8F6}" type="slidenum">
              <a:rPr lang="en-US" altLang="en-US" sz="1800" smtClean="0">
                <a:solidFill>
                  <a:srgbClr val="888888"/>
                </a:solidFill>
                <a:latin typeface="Helvetica" panose="020B0604020202020204" pitchFamily="34" charset="0"/>
                <a:sym typeface="Helvetica" panose="020B0604020202020204" pitchFamily="34" charset="0"/>
              </a:rPr>
              <a:pPr>
                <a:buFontTx/>
                <a:buNone/>
              </a:pPr>
              <a:t>1</a:t>
            </a:fld>
            <a:endParaRPr lang="en-US" altLang="en-US" sz="1800">
              <a:solidFill>
                <a:srgbClr val="888888"/>
              </a:solidFill>
              <a:latin typeface="Helvetica" panose="020B0604020202020204" pitchFamily="34" charset="0"/>
              <a:sym typeface="Helvetica" panose="020B0604020202020204" pitchFamily="34"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04813" y="260350"/>
            <a:ext cx="8281987" cy="647700"/>
          </a:xfrm>
        </p:spPr>
        <p:txBody>
          <a:bodyPr/>
          <a:lstStyle/>
          <a:p>
            <a:r>
              <a:rPr lang="en-US" altLang="en-US" sz="2400">
                <a:solidFill>
                  <a:schemeClr val="tx1"/>
                </a:solidFill>
              </a:rPr>
              <a:t>Key Messages</a:t>
            </a:r>
          </a:p>
        </p:txBody>
      </p:sp>
      <p:sp>
        <p:nvSpPr>
          <p:cNvPr id="6147" name="Content Placeholder 2"/>
          <p:cNvSpPr>
            <a:spLocks noGrp="1"/>
          </p:cNvSpPr>
          <p:nvPr>
            <p:ph idx="1"/>
          </p:nvPr>
        </p:nvSpPr>
        <p:spPr>
          <a:xfrm>
            <a:off x="250825" y="836613"/>
            <a:ext cx="8497888" cy="5461000"/>
          </a:xfrm>
        </p:spPr>
        <p:txBody>
          <a:bodyPr/>
          <a:lstStyle/>
          <a:p>
            <a:r>
              <a:rPr lang="en-US" altLang="en-US" sz="2000" b="1" dirty="0">
                <a:latin typeface="Arial" panose="020B0604020202020204" pitchFamily="34" charset="0"/>
                <a:cs typeface="Arial" panose="020B0604020202020204" pitchFamily="34" charset="0"/>
              </a:rPr>
              <a:t>Africa’s GDP grew by 3.2% in 2018 and is expected to recover to 3.4% in 2019 and 3.8% in 2020;</a:t>
            </a:r>
            <a:endParaRPr lang="en-US" altLang="en-US" sz="2000" b="1" dirty="0">
              <a:latin typeface="Arial" panose="020B0604020202020204" pitchFamily="34" charset="0"/>
            </a:endParaRPr>
          </a:p>
          <a:p>
            <a:endParaRPr lang="en-US" altLang="en-US" sz="2000" b="1" dirty="0">
              <a:latin typeface="Arial" panose="020B0604020202020204" pitchFamily="34" charset="0"/>
              <a:cs typeface="Arial" panose="020B0604020202020204" pitchFamily="34" charset="0"/>
            </a:endParaRPr>
          </a:p>
          <a:p>
            <a:endParaRPr lang="en-US" altLang="en-US" sz="2000" b="1" dirty="0">
              <a:latin typeface="Arial" panose="020B0604020202020204" pitchFamily="34" charset="0"/>
              <a:cs typeface="Arial" panose="020B0604020202020204" pitchFamily="34" charset="0"/>
            </a:endParaRPr>
          </a:p>
          <a:p>
            <a:r>
              <a:rPr lang="en-US" altLang="en-US" sz="2000" b="1" dirty="0">
                <a:latin typeface="Arial" panose="020B0604020202020204" pitchFamily="34" charset="0"/>
                <a:cs typeface="Arial" panose="020B0604020202020204" pitchFamily="34" charset="0"/>
              </a:rPr>
              <a:t>Africa</a:t>
            </a:r>
            <a:r>
              <a:rPr lang="ja-JP" altLang="en-US" sz="2000" b="1" dirty="0">
                <a:latin typeface="Arial" panose="020B0604020202020204" pitchFamily="34" charset="0"/>
                <a:cs typeface="Arial" panose="020B0604020202020204" pitchFamily="34" charset="0"/>
              </a:rPr>
              <a:t>’</a:t>
            </a:r>
            <a:r>
              <a:rPr lang="en-US" altLang="ja-JP" sz="2000" b="1" dirty="0">
                <a:latin typeface="Arial" panose="020B0604020202020204" pitchFamily="34" charset="0"/>
                <a:cs typeface="Arial" panose="020B0604020202020204" pitchFamily="34" charset="0"/>
              </a:rPr>
              <a:t>s fiscal and current account balance narrowed though still relatively high;</a:t>
            </a:r>
          </a:p>
          <a:p>
            <a:endParaRPr lang="en-US" altLang="en-US" sz="2000" b="1" dirty="0">
              <a:latin typeface="Arial" panose="020B0604020202020204" pitchFamily="34" charset="0"/>
              <a:cs typeface="Arial" panose="020B0604020202020204" pitchFamily="34" charset="0"/>
            </a:endParaRPr>
          </a:p>
          <a:p>
            <a:endParaRPr lang="en-US" altLang="en-US" sz="2000" b="1" dirty="0">
              <a:latin typeface="Arial" panose="020B0604020202020204" pitchFamily="34" charset="0"/>
              <a:cs typeface="Arial" panose="020B0604020202020204" pitchFamily="34" charset="0"/>
            </a:endParaRPr>
          </a:p>
          <a:p>
            <a:r>
              <a:rPr lang="en-US" altLang="en-US" sz="2000" b="1" dirty="0">
                <a:latin typeface="Arial" panose="020B0604020202020204" pitchFamily="34" charset="0"/>
                <a:cs typeface="Arial" panose="020B0604020202020204" pitchFamily="34" charset="0"/>
              </a:rPr>
              <a:t>Africa</a:t>
            </a:r>
            <a:r>
              <a:rPr lang="ja-JP" altLang="en-US" sz="2000" b="1" dirty="0">
                <a:latin typeface="Arial" panose="020B0604020202020204" pitchFamily="34" charset="0"/>
                <a:cs typeface="Arial" panose="020B0604020202020204" pitchFamily="34" charset="0"/>
              </a:rPr>
              <a:t>’</a:t>
            </a:r>
            <a:r>
              <a:rPr lang="en-US" altLang="ja-JP" sz="2000" b="1" dirty="0">
                <a:latin typeface="Arial" panose="020B0604020202020204" pitchFamily="34" charset="0"/>
                <a:cs typeface="Arial" panose="020B0604020202020204" pitchFamily="34" charset="0"/>
              </a:rPr>
              <a:t>s high debt levels pose a concern to long-term development;</a:t>
            </a:r>
          </a:p>
          <a:p>
            <a:endParaRPr lang="en-US" altLang="ja-JP" sz="2000" b="1" dirty="0">
              <a:latin typeface="Arial" panose="020B0604020202020204" pitchFamily="34" charset="0"/>
              <a:cs typeface="Arial" panose="020B0604020202020204" pitchFamily="34" charset="0"/>
            </a:endParaRPr>
          </a:p>
          <a:p>
            <a:endParaRPr lang="en-US" altLang="ja-JP" sz="2000" b="1" dirty="0">
              <a:latin typeface="Arial" panose="020B0604020202020204" pitchFamily="34" charset="0"/>
              <a:cs typeface="Arial" panose="020B0604020202020204" pitchFamily="34" charset="0"/>
            </a:endParaRPr>
          </a:p>
          <a:p>
            <a:r>
              <a:rPr lang="en-US" altLang="ja-JP" sz="2000" b="1" dirty="0">
                <a:latin typeface="Arial" panose="020B0604020202020204" pitchFamily="34" charset="0"/>
                <a:cs typeface="Arial" panose="020B0604020202020204" pitchFamily="34" charset="0"/>
              </a:rPr>
              <a:t>The AfCFTA is expected to enhance intra-African trade and growth with marginal losses in revenues;</a:t>
            </a:r>
            <a:endParaRPr lang="en-US" altLang="ja-JP" sz="2000" b="1" dirty="0">
              <a:solidFill>
                <a:schemeClr val="tx1"/>
              </a:solidFill>
              <a:latin typeface="Arial" panose="020B0604020202020204" pitchFamily="34" charset="0"/>
              <a:cs typeface="Arial" panose="020B0604020202020204" pitchFamily="34" charset="0"/>
            </a:endParaRPr>
          </a:p>
          <a:p>
            <a:endParaRPr lang="en-US" altLang="en-US" sz="2000" b="1" dirty="0">
              <a:solidFill>
                <a:schemeClr val="tx1"/>
              </a:solidFill>
              <a:latin typeface="Arial" panose="020B0604020202020204" pitchFamily="34" charset="0"/>
              <a:cs typeface="Arial" panose="020B0604020202020204" pitchFamily="34" charset="0"/>
            </a:endParaRPr>
          </a:p>
          <a:p>
            <a:endParaRPr lang="en-US" altLang="en-US" sz="2000" b="1" dirty="0">
              <a:solidFill>
                <a:schemeClr val="tx1"/>
              </a:solidFill>
              <a:latin typeface="Arial" panose="020B0604020202020204" pitchFamily="34" charset="0"/>
              <a:cs typeface="Arial" panose="020B0604020202020204" pitchFamily="34" charset="0"/>
            </a:endParaRPr>
          </a:p>
          <a:p>
            <a:r>
              <a:rPr lang="en-US" altLang="en-US" sz="2000" b="1" dirty="0">
                <a:solidFill>
                  <a:schemeClr val="tx1"/>
                </a:solidFill>
                <a:latin typeface="Arial" panose="020B0604020202020204" pitchFamily="34" charset="0"/>
                <a:cs typeface="Arial" panose="020B0604020202020204" pitchFamily="34" charset="0"/>
              </a:rPr>
              <a:t>Africa has made good progress in social outcomes, but inclusion especially in areas of health and education remains elusive. </a:t>
            </a:r>
          </a:p>
          <a:p>
            <a:pPr>
              <a:buFontTx/>
              <a:buNone/>
            </a:pPr>
            <a:endParaRPr lang="en-GB" altLang="en-US" sz="2000" dirty="0">
              <a:solidFill>
                <a:schemeClr val="tx1"/>
              </a:solidFill>
              <a:latin typeface="Arial" panose="020B0604020202020204" pitchFamily="34" charset="0"/>
              <a:cs typeface="Arial" panose="020B0604020202020204" pitchFamily="34" charset="0"/>
            </a:endParaRPr>
          </a:p>
          <a:p>
            <a:endParaRPr lang="en-US" altLang="en-US" sz="2000" dirty="0">
              <a:latin typeface="Arial" panose="020B0604020202020204" pitchFamily="34" charset="0"/>
              <a:cs typeface="Arial" panose="020B0604020202020204" pitchFamily="34" charset="0"/>
            </a:endParaRPr>
          </a:p>
          <a:p>
            <a:endParaRPr lang="en-US" altLang="en-US" sz="2000" dirty="0">
              <a:latin typeface="Arial" panose="020B0604020202020204" pitchFamily="34" charset="0"/>
              <a:cs typeface="Arial" panose="020B0604020202020204" pitchFamily="34" charset="0"/>
            </a:endParaRPr>
          </a:p>
        </p:txBody>
      </p:sp>
      <p:sp>
        <p:nvSpPr>
          <p:cNvPr id="614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fld id="{9A58482C-5A50-479A-80A2-090FDD008F28}" type="slidenum">
              <a:rPr lang="en-US" altLang="en-US" sz="1800" smtClean="0">
                <a:solidFill>
                  <a:srgbClr val="888888"/>
                </a:solidFill>
                <a:latin typeface="Helvetica" panose="020B0604020202020204" pitchFamily="34" charset="0"/>
                <a:sym typeface="Helvetica" panose="020B0604020202020204" pitchFamily="34" charset="0"/>
              </a:rPr>
              <a:pPr>
                <a:buFontTx/>
                <a:buNone/>
              </a:pPr>
              <a:t>2</a:t>
            </a:fld>
            <a:endParaRPr lang="en-US" altLang="en-US" sz="1800">
              <a:solidFill>
                <a:srgbClr val="888888"/>
              </a:solidFill>
              <a:latin typeface="Helvetica" panose="020B0604020202020204" pitchFamily="34" charset="0"/>
              <a:sym typeface="Helvetica" panose="020B0604020202020204" pitchFamily="34" charset="0"/>
            </a:endParaRPr>
          </a:p>
        </p:txBody>
      </p:sp>
      <p:sp>
        <p:nvSpPr>
          <p:cNvPr id="6149" name="AutoShape 49"/>
          <p:cNvSpPr>
            <a:spLocks/>
          </p:cNvSpPr>
          <p:nvPr/>
        </p:nvSpPr>
        <p:spPr bwMode="auto">
          <a:xfrm>
            <a:off x="0" y="6430964"/>
            <a:ext cx="7313612"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r>
              <a:rPr lang="en-US" altLang="en-US" sz="1800" dirty="0">
                <a:solidFill>
                  <a:schemeClr val="bg1"/>
                </a:solidFill>
              </a:rPr>
              <a:t>Overview of economic and social developments in Africa</a:t>
            </a:r>
          </a:p>
        </p:txBody>
      </p:sp>
      <p:sp>
        <p:nvSpPr>
          <p:cNvPr id="6150" name="AutoShape 51"/>
          <p:cNvSpPr>
            <a:spLocks/>
          </p:cNvSpPr>
          <p:nvPr/>
        </p:nvSpPr>
        <p:spPr bwMode="auto">
          <a:xfrm>
            <a:off x="7542213" y="6416675"/>
            <a:ext cx="1601787"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r>
              <a:rPr lang="en-US" altLang="en-US" sz="1800" dirty="0">
                <a:solidFill>
                  <a:schemeClr val="bg1"/>
                </a:solidFill>
              </a:rPr>
              <a:t>www.uneca.org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63688" y="549275"/>
            <a:ext cx="5861050" cy="639763"/>
          </a:xfrm>
        </p:spPr>
        <p:txBody>
          <a:bodyPr/>
          <a:lstStyle/>
          <a:p>
            <a:pPr algn="ctr"/>
            <a:r>
              <a:rPr lang="en-GB" altLang="en-US" sz="2000">
                <a:solidFill>
                  <a:schemeClr val="tx1"/>
                </a:solidFill>
                <a:latin typeface="Century Gothic" panose="020B0502020202020204" pitchFamily="34" charset="0"/>
              </a:rPr>
              <a:t>Africa’s growth stood at 3.2% in 2018</a:t>
            </a:r>
            <a:endParaRPr lang="en-US" altLang="en-US" sz="2000">
              <a:solidFill>
                <a:schemeClr val="tx1"/>
              </a:solidFill>
              <a:latin typeface="Century Gothic" panose="020B0502020202020204" pitchFamily="34" charset="0"/>
            </a:endParaRPr>
          </a:p>
        </p:txBody>
      </p:sp>
      <p:sp>
        <p:nvSpPr>
          <p:cNvPr id="8195"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fld id="{2662DCDE-0320-4D16-8611-A26C8920F78C}" type="slidenum">
              <a:rPr lang="en-US" altLang="en-US" sz="1800" smtClean="0">
                <a:solidFill>
                  <a:srgbClr val="888888"/>
                </a:solidFill>
                <a:latin typeface="Helvetica" panose="020B0604020202020204" pitchFamily="34" charset="0"/>
                <a:sym typeface="Helvetica" panose="020B0604020202020204" pitchFamily="34" charset="0"/>
              </a:rPr>
              <a:pPr>
                <a:buFontTx/>
                <a:buNone/>
              </a:pPr>
              <a:t>3</a:t>
            </a:fld>
            <a:endParaRPr lang="en-US" altLang="en-US" sz="1800">
              <a:solidFill>
                <a:srgbClr val="888888"/>
              </a:solidFill>
              <a:latin typeface="Helvetica" panose="020B0604020202020204" pitchFamily="34" charset="0"/>
              <a:sym typeface="Helvetica" panose="020B0604020202020204" pitchFamily="34" charset="0"/>
            </a:endParaRPr>
          </a:p>
        </p:txBody>
      </p:sp>
      <p:sp>
        <p:nvSpPr>
          <p:cNvPr id="8196" name="TextBox 1"/>
          <p:cNvSpPr txBox="1">
            <a:spLocks noChangeArrowheads="1"/>
          </p:cNvSpPr>
          <p:nvPr/>
        </p:nvSpPr>
        <p:spPr bwMode="auto">
          <a:xfrm>
            <a:off x="179388" y="5445125"/>
            <a:ext cx="17795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r>
              <a:rPr lang="en-US" altLang="en-US" sz="1000"/>
              <a:t>SOURCE: Calculations based on UNDESA </a:t>
            </a:r>
            <a:r>
              <a:rPr lang="en-US" altLang="en-US" sz="1000" b="1"/>
              <a:t>2019</a:t>
            </a:r>
          </a:p>
        </p:txBody>
      </p:sp>
      <p:sp>
        <p:nvSpPr>
          <p:cNvPr id="8197" name="AutoShape 51"/>
          <p:cNvSpPr>
            <a:spLocks/>
          </p:cNvSpPr>
          <p:nvPr/>
        </p:nvSpPr>
        <p:spPr bwMode="auto">
          <a:xfrm>
            <a:off x="7538281" y="6416675"/>
            <a:ext cx="1601787"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r>
              <a:rPr lang="en-US" altLang="en-US" sz="1800" dirty="0">
                <a:solidFill>
                  <a:schemeClr val="bg1"/>
                </a:solidFill>
              </a:rPr>
              <a:t>www.uneca.org</a:t>
            </a:r>
          </a:p>
        </p:txBody>
      </p:sp>
      <p:graphicFrame>
        <p:nvGraphicFramePr>
          <p:cNvPr id="8" name="Chart 7"/>
          <p:cNvGraphicFramePr>
            <a:graphicFrameLocks/>
          </p:cNvGraphicFramePr>
          <p:nvPr/>
        </p:nvGraphicFramePr>
        <p:xfrm>
          <a:off x="1104899" y="1195387"/>
          <a:ext cx="6934201" cy="4467226"/>
        </p:xfrm>
        <a:graphic>
          <a:graphicData uri="http://schemas.openxmlformats.org/drawingml/2006/chart">
            <c:chart xmlns:c="http://schemas.openxmlformats.org/drawingml/2006/chart" xmlns:r="http://schemas.openxmlformats.org/officeDocument/2006/relationships" r:id="rId3"/>
          </a:graphicData>
        </a:graphic>
      </p:graphicFrame>
      <p:sp>
        <p:nvSpPr>
          <p:cNvPr id="8199" name="AutoShape 49"/>
          <p:cNvSpPr>
            <a:spLocks/>
          </p:cNvSpPr>
          <p:nvPr/>
        </p:nvSpPr>
        <p:spPr bwMode="auto">
          <a:xfrm>
            <a:off x="0" y="6412387"/>
            <a:ext cx="7313612"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r>
              <a:rPr lang="en-US" altLang="en-US" sz="1800">
                <a:solidFill>
                  <a:schemeClr val="bg1"/>
                </a:solidFill>
              </a:rPr>
              <a:t>Overview of economic and social developments in Africa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30213" y="341313"/>
            <a:ext cx="7886700" cy="639762"/>
          </a:xfrm>
        </p:spPr>
        <p:txBody>
          <a:bodyPr/>
          <a:lstStyle/>
          <a:p>
            <a:r>
              <a:rPr lang="en-US" altLang="en-US" sz="2000">
                <a:solidFill>
                  <a:schemeClr val="tx1"/>
                </a:solidFill>
              </a:rPr>
              <a:t>Inflation rate continues to decline among African countries.</a:t>
            </a:r>
          </a:p>
        </p:txBody>
      </p:sp>
      <p:sp>
        <p:nvSpPr>
          <p:cNvPr id="10243"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fld id="{6AF2A7B7-1D8C-43B5-A33C-4668D1E94F3C}" type="slidenum">
              <a:rPr lang="en-US" altLang="en-US" sz="1800" smtClean="0">
                <a:solidFill>
                  <a:srgbClr val="888888"/>
                </a:solidFill>
                <a:latin typeface="Helvetica" panose="020B0604020202020204" pitchFamily="34" charset="0"/>
                <a:sym typeface="Helvetica" panose="020B0604020202020204" pitchFamily="34" charset="0"/>
              </a:rPr>
              <a:pPr>
                <a:buFontTx/>
                <a:buNone/>
              </a:pPr>
              <a:t>4</a:t>
            </a:fld>
            <a:endParaRPr lang="en-US" altLang="en-US" sz="1800">
              <a:solidFill>
                <a:srgbClr val="888888"/>
              </a:solidFill>
              <a:latin typeface="Helvetica" panose="020B0604020202020204" pitchFamily="34" charset="0"/>
              <a:sym typeface="Helvetica" panose="020B0604020202020204" pitchFamily="34" charset="0"/>
            </a:endParaRPr>
          </a:p>
        </p:txBody>
      </p:sp>
      <p:sp>
        <p:nvSpPr>
          <p:cNvPr id="10244" name="TextBox 1"/>
          <p:cNvSpPr txBox="1">
            <a:spLocks noChangeArrowheads="1"/>
          </p:cNvSpPr>
          <p:nvPr/>
        </p:nvSpPr>
        <p:spPr bwMode="auto">
          <a:xfrm>
            <a:off x="107950" y="6021388"/>
            <a:ext cx="1708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r>
              <a:rPr lang="en-US" altLang="en-US" sz="1000"/>
              <a:t>SOURCE: </a:t>
            </a:r>
            <a:r>
              <a:rPr lang="en-GB" altLang="en-US" sz="1000"/>
              <a:t>Calculations based on UNDESA 2018</a:t>
            </a:r>
            <a:endParaRPr lang="en-US" altLang="en-US" sz="1000"/>
          </a:p>
        </p:txBody>
      </p:sp>
      <p:sp>
        <p:nvSpPr>
          <p:cNvPr id="10245" name="TextBox 10"/>
          <p:cNvSpPr txBox="1">
            <a:spLocks noChangeArrowheads="1"/>
          </p:cNvSpPr>
          <p:nvPr/>
        </p:nvSpPr>
        <p:spPr bwMode="auto">
          <a:xfrm>
            <a:off x="1262063" y="1076325"/>
            <a:ext cx="48244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a:buFontTx/>
              <a:buNone/>
            </a:pPr>
            <a:r>
              <a:rPr lang="en-GB" altLang="en-US" sz="1600"/>
              <a:t>Inflation rate (%), 2016-2019</a:t>
            </a:r>
            <a:endParaRPr lang="en-US" altLang="en-US" sz="1600"/>
          </a:p>
        </p:txBody>
      </p:sp>
      <p:sp>
        <p:nvSpPr>
          <p:cNvPr id="10246" name="AutoShape 51"/>
          <p:cNvSpPr>
            <a:spLocks/>
          </p:cNvSpPr>
          <p:nvPr/>
        </p:nvSpPr>
        <p:spPr bwMode="auto">
          <a:xfrm>
            <a:off x="7542213" y="6416675"/>
            <a:ext cx="1601787"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r>
              <a:rPr lang="en-US" altLang="en-US" sz="1800" dirty="0">
                <a:solidFill>
                  <a:schemeClr val="bg1"/>
                </a:solidFill>
              </a:rPr>
              <a:t>www.uneca.org</a:t>
            </a:r>
          </a:p>
        </p:txBody>
      </p:sp>
      <p:graphicFrame>
        <p:nvGraphicFramePr>
          <p:cNvPr id="9" name="Chart 8"/>
          <p:cNvGraphicFramePr>
            <a:graphicFrameLocks/>
          </p:cNvGraphicFramePr>
          <p:nvPr/>
        </p:nvGraphicFramePr>
        <p:xfrm>
          <a:off x="1259632" y="1268760"/>
          <a:ext cx="6192688" cy="4251920"/>
        </p:xfrm>
        <a:graphic>
          <a:graphicData uri="http://schemas.openxmlformats.org/drawingml/2006/chart">
            <c:chart xmlns:c="http://schemas.openxmlformats.org/drawingml/2006/chart" xmlns:r="http://schemas.openxmlformats.org/officeDocument/2006/relationships" r:id="rId3"/>
          </a:graphicData>
        </a:graphic>
      </p:graphicFrame>
      <p:sp>
        <p:nvSpPr>
          <p:cNvPr id="10248" name="AutoShape 49"/>
          <p:cNvSpPr>
            <a:spLocks/>
          </p:cNvSpPr>
          <p:nvPr/>
        </p:nvSpPr>
        <p:spPr bwMode="auto">
          <a:xfrm>
            <a:off x="0" y="6410649"/>
            <a:ext cx="7313612"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r>
              <a:rPr lang="en-US" altLang="en-US" sz="1800">
                <a:solidFill>
                  <a:schemeClr val="bg1"/>
                </a:solidFill>
              </a:rPr>
              <a:t>Overview of economic and social developments in Africa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30213" y="341313"/>
            <a:ext cx="7886700" cy="639762"/>
          </a:xfrm>
        </p:spPr>
        <p:txBody>
          <a:bodyPr/>
          <a:lstStyle/>
          <a:p>
            <a:r>
              <a:rPr lang="en-US" altLang="en-US" sz="2000">
                <a:solidFill>
                  <a:schemeClr val="tx1"/>
                </a:solidFill>
                <a:latin typeface="Century Gothic" panose="020B0502020202020204" pitchFamily="34" charset="0"/>
              </a:rPr>
              <a:t>Narrowing fiscal and current account deficits, with fiscal consolidation and improved trade performance </a:t>
            </a:r>
          </a:p>
        </p:txBody>
      </p:sp>
      <p:sp>
        <p:nvSpPr>
          <p:cNvPr id="12291"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fld id="{85A7B97B-6E55-41A5-8A20-35B7CEF5E16F}" type="slidenum">
              <a:rPr lang="en-US" altLang="en-US" sz="1800" smtClean="0">
                <a:solidFill>
                  <a:srgbClr val="888888"/>
                </a:solidFill>
                <a:latin typeface="Helvetica" panose="020B0604020202020204" pitchFamily="34" charset="0"/>
                <a:sym typeface="Helvetica" panose="020B0604020202020204" pitchFamily="34" charset="0"/>
              </a:rPr>
              <a:pPr>
                <a:buFontTx/>
                <a:buNone/>
              </a:pPr>
              <a:t>5</a:t>
            </a:fld>
            <a:endParaRPr lang="en-US" altLang="en-US" sz="1800">
              <a:solidFill>
                <a:srgbClr val="888888"/>
              </a:solidFill>
              <a:latin typeface="Helvetica" panose="020B0604020202020204" pitchFamily="34" charset="0"/>
              <a:sym typeface="Helvetica" panose="020B0604020202020204" pitchFamily="34" charset="0"/>
            </a:endParaRPr>
          </a:p>
        </p:txBody>
      </p:sp>
      <p:sp>
        <p:nvSpPr>
          <p:cNvPr id="12292" name="TextBox 1"/>
          <p:cNvSpPr txBox="1">
            <a:spLocks noChangeArrowheads="1"/>
          </p:cNvSpPr>
          <p:nvPr/>
        </p:nvSpPr>
        <p:spPr bwMode="auto">
          <a:xfrm>
            <a:off x="200025" y="5349875"/>
            <a:ext cx="1708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r>
              <a:rPr lang="en-US" altLang="en-US" sz="1000"/>
              <a:t>SOURCE: </a:t>
            </a:r>
            <a:r>
              <a:rPr lang="en-GB" altLang="en-US" sz="1000"/>
              <a:t>Calculations based on   EIU (2018);</a:t>
            </a:r>
            <a:endParaRPr lang="en-US" altLang="en-US" sz="1000"/>
          </a:p>
        </p:txBody>
      </p:sp>
      <p:graphicFrame>
        <p:nvGraphicFramePr>
          <p:cNvPr id="8" name="Chart 7"/>
          <p:cNvGraphicFramePr/>
          <p:nvPr/>
        </p:nvGraphicFramePr>
        <p:xfrm>
          <a:off x="200025" y="1747838"/>
          <a:ext cx="3939927" cy="3455292"/>
        </p:xfrm>
        <a:graphic>
          <a:graphicData uri="http://schemas.openxmlformats.org/drawingml/2006/chart">
            <c:chart xmlns:c="http://schemas.openxmlformats.org/drawingml/2006/chart" xmlns:r="http://schemas.openxmlformats.org/officeDocument/2006/relationships" r:id="rId3"/>
          </a:graphicData>
        </a:graphic>
      </p:graphicFrame>
      <p:sp>
        <p:nvSpPr>
          <p:cNvPr id="12294" name="AutoShape 51"/>
          <p:cNvSpPr>
            <a:spLocks/>
          </p:cNvSpPr>
          <p:nvPr/>
        </p:nvSpPr>
        <p:spPr bwMode="auto">
          <a:xfrm>
            <a:off x="7516019" y="6412236"/>
            <a:ext cx="1601787"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r>
              <a:rPr lang="en-US" altLang="en-US" sz="1800" dirty="0">
                <a:solidFill>
                  <a:schemeClr val="bg1"/>
                </a:solidFill>
              </a:rPr>
              <a:t>www.uneca.org</a:t>
            </a:r>
          </a:p>
        </p:txBody>
      </p:sp>
      <p:sp>
        <p:nvSpPr>
          <p:cNvPr id="12295" name="AutoShape 49"/>
          <p:cNvSpPr>
            <a:spLocks/>
          </p:cNvSpPr>
          <p:nvPr/>
        </p:nvSpPr>
        <p:spPr bwMode="auto">
          <a:xfrm>
            <a:off x="0" y="6434932"/>
            <a:ext cx="7313612"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r>
              <a:rPr lang="en-US" altLang="en-US" sz="1800" dirty="0">
                <a:solidFill>
                  <a:schemeClr val="bg1"/>
                </a:solidFill>
              </a:rPr>
              <a:t>Overview of economic and social developments in Africa</a:t>
            </a:r>
          </a:p>
        </p:txBody>
      </p:sp>
      <p:graphicFrame>
        <p:nvGraphicFramePr>
          <p:cNvPr id="9" name="Chart 8"/>
          <p:cNvGraphicFramePr/>
          <p:nvPr/>
        </p:nvGraphicFramePr>
        <p:xfrm>
          <a:off x="4355977" y="1747838"/>
          <a:ext cx="4355946" cy="3455292"/>
        </p:xfrm>
        <a:graphic>
          <a:graphicData uri="http://schemas.openxmlformats.org/drawingml/2006/chart">
            <c:chart xmlns:c="http://schemas.openxmlformats.org/drawingml/2006/chart" xmlns:r="http://schemas.openxmlformats.org/officeDocument/2006/relationships" r:id="rId4"/>
          </a:graphicData>
        </a:graphic>
      </p:graphicFrame>
      <p:sp>
        <p:nvSpPr>
          <p:cNvPr id="12297" name="TextBox 1"/>
          <p:cNvSpPr txBox="1">
            <a:spLocks noChangeArrowheads="1"/>
          </p:cNvSpPr>
          <p:nvPr/>
        </p:nvSpPr>
        <p:spPr bwMode="auto">
          <a:xfrm>
            <a:off x="4298950" y="5349875"/>
            <a:ext cx="1708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r>
              <a:rPr lang="en-US" altLang="en-US" sz="1000"/>
              <a:t>SOURCE: </a:t>
            </a:r>
            <a:r>
              <a:rPr lang="en-GB" altLang="en-US" sz="1000"/>
              <a:t>Calculations based on UNCTAD 2018</a:t>
            </a:r>
            <a:endParaRPr lang="en-US" altLang="en-US" sz="1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107950" y="269875"/>
            <a:ext cx="8702675" cy="6246813"/>
          </a:xfrm>
        </p:spPr>
        <p:txBody>
          <a:bodyPr/>
          <a:lstStyle/>
          <a:p>
            <a:pPr marL="0" indent="0" algn="just">
              <a:buFontTx/>
              <a:buNone/>
              <a:defRPr/>
            </a:pPr>
            <a:r>
              <a:rPr lang="en-GB" altLang="en-US" sz="2400" b="1" dirty="0">
                <a:solidFill>
                  <a:schemeClr val="tx1"/>
                </a:solidFill>
                <a:latin typeface="Century Gothic" panose="020B0502020202020204" pitchFamily="34" charset="0"/>
              </a:rPr>
              <a:t>Improving socio-economic conditions, though at a slow pace:</a:t>
            </a:r>
          </a:p>
          <a:p>
            <a:pPr marL="285750" indent="-285750" algn="just">
              <a:defRPr/>
            </a:pPr>
            <a:endParaRPr lang="en-GB" altLang="en-US" sz="1600" b="1" dirty="0">
              <a:latin typeface="Century Gothic" panose="020B0502020202020204" pitchFamily="34" charset="0"/>
              <a:ea typeface="DengXian" panose="02010600030101010101" pitchFamily="2" charset="-122"/>
            </a:endParaRPr>
          </a:p>
          <a:p>
            <a:pPr marL="285750" indent="-285750" algn="just">
              <a:defRPr/>
            </a:pPr>
            <a:r>
              <a:rPr lang="en-GB" altLang="en-US" sz="1600" b="1" dirty="0">
                <a:latin typeface="Century Gothic" panose="020B0502020202020204" pitchFamily="34" charset="0"/>
                <a:ea typeface="DengXian" panose="02010600030101010101" pitchFamily="2" charset="-122"/>
              </a:rPr>
              <a:t>Under-five mortality ratio fell by 42% between 1990 and 2017;</a:t>
            </a:r>
          </a:p>
          <a:p>
            <a:pPr marL="285750" indent="-285750" algn="just">
              <a:defRPr/>
            </a:pPr>
            <a:endParaRPr lang="en-GB" altLang="en-US" sz="1600" b="1" dirty="0">
              <a:latin typeface="Century Gothic" panose="020B0502020202020204" pitchFamily="34" charset="0"/>
              <a:ea typeface="DengXian" panose="02010600030101010101" pitchFamily="2" charset="-122"/>
            </a:endParaRPr>
          </a:p>
          <a:p>
            <a:pPr marL="285750" indent="-285750" algn="just">
              <a:defRPr/>
            </a:pPr>
            <a:r>
              <a:rPr lang="en-GB" altLang="en-US" sz="1600" b="1" dirty="0">
                <a:latin typeface="Century Gothic" panose="020B0502020202020204" pitchFamily="34" charset="0"/>
              </a:rPr>
              <a:t>Income inequality has declined though still relatively high (at 0.44 – Gini </a:t>
            </a:r>
            <a:r>
              <a:rPr lang="en-GB" altLang="en-US" sz="1600" b="1" dirty="0" err="1">
                <a:latin typeface="Century Gothic" panose="020B0502020202020204" pitchFamily="34" charset="0"/>
              </a:rPr>
              <a:t>coef</a:t>
            </a:r>
            <a:r>
              <a:rPr lang="en-GB" altLang="en-US" sz="1600" b="1" dirty="0">
                <a:latin typeface="Century Gothic" panose="020B0502020202020204" pitchFamily="34" charset="0"/>
              </a:rPr>
              <a:t>.);</a:t>
            </a:r>
          </a:p>
          <a:p>
            <a:pPr marL="285750" indent="-285750" algn="just">
              <a:defRPr/>
            </a:pPr>
            <a:endParaRPr lang="en-GB" altLang="en-US" sz="1600" b="1" dirty="0">
              <a:latin typeface="Century Gothic" panose="020B0502020202020204" pitchFamily="34" charset="0"/>
            </a:endParaRPr>
          </a:p>
          <a:p>
            <a:pPr marL="285750" indent="-285750" algn="just">
              <a:defRPr/>
            </a:pPr>
            <a:r>
              <a:rPr lang="en-GB" altLang="en-US" sz="1600" b="1" dirty="0">
                <a:latin typeface="Century Gothic" panose="020B0502020202020204" pitchFamily="34" charset="0"/>
                <a:ea typeface="DengXian" panose="02010600030101010101" pitchFamily="2" charset="-122"/>
              </a:rPr>
              <a:t>The number of working poor declined 52.8% in 2000 to 33.5% in 2015 and projected to further decline to 30.4% in 2019;</a:t>
            </a:r>
          </a:p>
          <a:p>
            <a:pPr marL="285750" indent="-285750" algn="just">
              <a:defRPr/>
            </a:pPr>
            <a:endParaRPr lang="en-GB" altLang="en-US" sz="1600" b="1" dirty="0">
              <a:latin typeface="Century Gothic" panose="020B0502020202020204" pitchFamily="34" charset="0"/>
              <a:ea typeface="DengXian" panose="02010600030101010101" pitchFamily="2" charset="-122"/>
            </a:endParaRPr>
          </a:p>
          <a:p>
            <a:pPr marL="285750" indent="-285750" algn="just">
              <a:defRPr/>
            </a:pPr>
            <a:r>
              <a:rPr lang="en-GB" altLang="en-US" sz="1600" b="1" dirty="0">
                <a:latin typeface="Century Gothic" panose="020B0502020202020204" pitchFamily="34" charset="0"/>
                <a:ea typeface="DengXian" panose="02010600030101010101" pitchFamily="2" charset="-122"/>
              </a:rPr>
              <a:t>Steady progress towards gender parity.</a:t>
            </a:r>
          </a:p>
          <a:p>
            <a:pPr marL="285750" indent="-285750" algn="just">
              <a:defRPr/>
            </a:pPr>
            <a:endParaRPr lang="en-GB" altLang="en-US" sz="1600" b="1" dirty="0">
              <a:latin typeface="Century Gothic" panose="020B0502020202020204" pitchFamily="34" charset="0"/>
              <a:ea typeface="DengXian" panose="02010600030101010101" pitchFamily="2" charset="-122"/>
            </a:endParaRPr>
          </a:p>
          <a:p>
            <a:pPr marL="0" indent="0" algn="just">
              <a:buFontTx/>
              <a:buNone/>
              <a:defRPr/>
            </a:pPr>
            <a:r>
              <a:rPr lang="en-GB" altLang="en-US" sz="2400" b="1" dirty="0">
                <a:latin typeface="Century Gothic" panose="020B0502020202020204" pitchFamily="34" charset="0"/>
                <a:ea typeface="DengXian" panose="02010600030101010101" pitchFamily="2" charset="-122"/>
              </a:rPr>
              <a:t>African countries need policies to:</a:t>
            </a:r>
          </a:p>
          <a:p>
            <a:pPr marL="285750" indent="-285750" algn="just">
              <a:defRPr/>
            </a:pPr>
            <a:endParaRPr lang="en-GB" altLang="en-US" sz="1600" b="1" dirty="0">
              <a:latin typeface="Century Gothic" panose="020B0502020202020204" pitchFamily="34" charset="0"/>
              <a:ea typeface="DengXian" panose="02010600030101010101" pitchFamily="2" charset="-122"/>
            </a:endParaRPr>
          </a:p>
          <a:p>
            <a:pPr algn="just">
              <a:defRPr/>
            </a:pPr>
            <a:r>
              <a:rPr lang="en-GB" altLang="en-US" sz="1600" b="1" dirty="0">
                <a:latin typeface="Century Gothic" panose="020B0502020202020204" pitchFamily="34" charset="0"/>
                <a:ea typeface="DengXian" panose="02010600030101010101" pitchFamily="2" charset="-122"/>
              </a:rPr>
              <a:t>Build resilience, raise potential growth and inclusiveness to achieve the SDGs;</a:t>
            </a:r>
          </a:p>
          <a:p>
            <a:pPr algn="just">
              <a:defRPr/>
            </a:pPr>
            <a:endParaRPr lang="en-GB" altLang="en-US" sz="1600" b="1" dirty="0">
              <a:latin typeface="Century Gothic" panose="020B0502020202020204" pitchFamily="34" charset="0"/>
              <a:ea typeface="DengXian" panose="02010600030101010101" pitchFamily="2" charset="-122"/>
            </a:endParaRPr>
          </a:p>
          <a:p>
            <a:pPr marL="285750" indent="-285750" algn="just">
              <a:defRPr/>
            </a:pPr>
            <a:r>
              <a:rPr lang="en-GB" altLang="en-US" sz="1600" b="1" dirty="0">
                <a:latin typeface="Century Gothic" panose="020B0502020202020204" pitchFamily="34" charset="0"/>
                <a:ea typeface="DengXian" panose="02010600030101010101" pitchFamily="2" charset="-122"/>
              </a:rPr>
              <a:t>Diversify and structurally transform to better support Africa’s industrialization and enhance intra-African trade through the </a:t>
            </a:r>
            <a:r>
              <a:rPr lang="en-GB" altLang="en-US" sz="1600" b="1" dirty="0" err="1">
                <a:latin typeface="Century Gothic" panose="020B0502020202020204" pitchFamily="34" charset="0"/>
                <a:ea typeface="DengXian" panose="02010600030101010101" pitchFamily="2" charset="-122"/>
              </a:rPr>
              <a:t>AfCFTA</a:t>
            </a:r>
            <a:r>
              <a:rPr lang="en-GB" altLang="en-US" sz="1600" b="1" dirty="0">
                <a:latin typeface="Century Gothic" panose="020B0502020202020204" pitchFamily="34" charset="0"/>
                <a:ea typeface="DengXian" panose="02010600030101010101" pitchFamily="2" charset="-122"/>
              </a:rPr>
              <a:t>;</a:t>
            </a:r>
          </a:p>
          <a:p>
            <a:pPr marL="285750" indent="-285750" algn="just">
              <a:defRPr/>
            </a:pPr>
            <a:endParaRPr lang="en-GB" altLang="en-US" sz="1600" b="1" dirty="0">
              <a:latin typeface="Century Gothic" panose="020B0502020202020204" pitchFamily="34" charset="0"/>
              <a:ea typeface="DengXian" panose="02010600030101010101" pitchFamily="2" charset="-122"/>
            </a:endParaRPr>
          </a:p>
          <a:p>
            <a:pPr marL="285750" indent="-285750" algn="just">
              <a:defRPr/>
            </a:pPr>
            <a:r>
              <a:rPr lang="en-GB" altLang="en-US" sz="1600" b="1" dirty="0">
                <a:latin typeface="Century Gothic" panose="020B0502020202020204" pitchFamily="34" charset="0"/>
                <a:ea typeface="DengXian" panose="02010600030101010101" pitchFamily="2" charset="-122"/>
              </a:rPr>
              <a:t>Improve debt management;</a:t>
            </a:r>
          </a:p>
          <a:p>
            <a:pPr marL="285750" indent="-285750" algn="just">
              <a:defRPr/>
            </a:pPr>
            <a:endParaRPr lang="en-GB" altLang="en-US" sz="1600" b="1" dirty="0">
              <a:latin typeface="Century Gothic" panose="020B0502020202020204" pitchFamily="34" charset="0"/>
              <a:ea typeface="DengXian" panose="02010600030101010101" pitchFamily="2" charset="-122"/>
            </a:endParaRPr>
          </a:p>
          <a:p>
            <a:pPr marL="285750" indent="-285750" algn="just">
              <a:defRPr/>
            </a:pPr>
            <a:r>
              <a:rPr lang="en-GB" altLang="en-US" sz="1600" b="1" dirty="0">
                <a:latin typeface="Century Gothic" panose="020B0502020202020204" pitchFamily="34" charset="0"/>
                <a:ea typeface="DengXian" panose="02010600030101010101" pitchFamily="2" charset="-122"/>
              </a:rPr>
              <a:t>To harness urbanisation as a strong vehicle for generating fiscal revenues to finance sustainable development.</a:t>
            </a:r>
          </a:p>
          <a:p>
            <a:pPr marL="685800" lvl="1" algn="just">
              <a:defRPr/>
            </a:pPr>
            <a:endParaRPr lang="en-GB" altLang="en-US" sz="1200" dirty="0">
              <a:latin typeface="Century Gothic" panose="020B0502020202020204" pitchFamily="34" charset="0"/>
            </a:endParaRPr>
          </a:p>
        </p:txBody>
      </p:sp>
      <p:sp>
        <p:nvSpPr>
          <p:cNvPr id="14339"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fld id="{A0054A4D-B540-4966-A222-CB95981658E6}" type="slidenum">
              <a:rPr lang="en-US" altLang="en-US" sz="1800" smtClean="0">
                <a:solidFill>
                  <a:srgbClr val="888888"/>
                </a:solidFill>
                <a:latin typeface="Helvetica" panose="020B0604020202020204" pitchFamily="34" charset="0"/>
                <a:sym typeface="Helvetica" panose="020B0604020202020204" pitchFamily="34" charset="0"/>
              </a:rPr>
              <a:pPr>
                <a:buFontTx/>
                <a:buNone/>
              </a:pPr>
              <a:t>6</a:t>
            </a:fld>
            <a:endParaRPr lang="en-US" altLang="en-US" sz="1800">
              <a:solidFill>
                <a:srgbClr val="888888"/>
              </a:solidFill>
              <a:latin typeface="Helvetica" panose="020B0604020202020204" pitchFamily="34" charset="0"/>
              <a:sym typeface="Helvetica" panose="020B0604020202020204" pitchFamily="34" charset="0"/>
            </a:endParaRPr>
          </a:p>
        </p:txBody>
      </p:sp>
      <p:sp>
        <p:nvSpPr>
          <p:cNvPr id="14340" name="AutoShape 51"/>
          <p:cNvSpPr>
            <a:spLocks/>
          </p:cNvSpPr>
          <p:nvPr/>
        </p:nvSpPr>
        <p:spPr bwMode="auto">
          <a:xfrm>
            <a:off x="7424738" y="6518275"/>
            <a:ext cx="1601787"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r>
              <a:rPr lang="en-US" altLang="en-US" sz="1800">
                <a:solidFill>
                  <a:schemeClr val="bg1"/>
                </a:solidFill>
              </a:rPr>
              <a:t>www.uneca.org</a:t>
            </a:r>
          </a:p>
        </p:txBody>
      </p:sp>
      <p:sp>
        <p:nvSpPr>
          <p:cNvPr id="14341" name="AutoShape 49"/>
          <p:cNvSpPr>
            <a:spLocks/>
          </p:cNvSpPr>
          <p:nvPr/>
        </p:nvSpPr>
        <p:spPr bwMode="auto">
          <a:xfrm>
            <a:off x="17463" y="6516688"/>
            <a:ext cx="7313612"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buFontTx/>
              <a:buNone/>
            </a:pPr>
            <a:r>
              <a:rPr lang="en-US" altLang="en-US" sz="1800">
                <a:solidFill>
                  <a:schemeClr val="bg1"/>
                </a:solidFill>
              </a:rPr>
              <a:t>Overview of economic and social developments in Africa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1"/>
          <p:cNvSpPr>
            <a:spLocks/>
          </p:cNvSpPr>
          <p:nvPr/>
        </p:nvSpPr>
        <p:spPr bwMode="auto">
          <a:xfrm>
            <a:off x="0" y="0"/>
            <a:ext cx="9144000" cy="6845300"/>
          </a:xfrm>
          <a:prstGeom prst="rect">
            <a:avLst/>
          </a:prstGeom>
          <a:solidFill>
            <a:srgbClr val="065785"/>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buFontTx/>
              <a:buNone/>
            </a:pPr>
            <a:endParaRPr lang="en-US" altLang="en-US" sz="1800"/>
          </a:p>
        </p:txBody>
      </p:sp>
      <p:sp>
        <p:nvSpPr>
          <p:cNvPr id="16387" name="Rectangle 2"/>
          <p:cNvSpPr>
            <a:spLocks/>
          </p:cNvSpPr>
          <p:nvPr/>
        </p:nvSpPr>
        <p:spPr bwMode="auto">
          <a:xfrm>
            <a:off x="2360613" y="4294188"/>
            <a:ext cx="442118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buFontTx/>
              <a:buNone/>
            </a:pPr>
            <a:r>
              <a:rPr lang="en-US" altLang="en-US" sz="5500" b="1">
                <a:solidFill>
                  <a:srgbClr val="FFFFFF"/>
                </a:solidFill>
                <a:latin typeface="Lato" pitchFamily="34" charset="0"/>
                <a:sym typeface="Lato" pitchFamily="34" charset="0"/>
              </a:rPr>
              <a:t>THANK YOU!</a:t>
            </a:r>
          </a:p>
        </p:txBody>
      </p:sp>
      <p:sp>
        <p:nvSpPr>
          <p:cNvPr id="16388" name="AutoShape 5"/>
          <p:cNvSpPr>
            <a:spLocks/>
          </p:cNvSpPr>
          <p:nvPr/>
        </p:nvSpPr>
        <p:spPr bwMode="auto">
          <a:xfrm>
            <a:off x="3924300" y="6135688"/>
            <a:ext cx="1700213"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D7CB9"/>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p>
            <a:endParaRPr lang="en-US"/>
          </a:p>
        </p:txBody>
      </p:sp>
      <p:sp>
        <p:nvSpPr>
          <p:cNvPr id="16389" name="Rectangle 6"/>
          <p:cNvSpPr>
            <a:spLocks/>
          </p:cNvSpPr>
          <p:nvPr/>
        </p:nvSpPr>
        <p:spPr bwMode="auto">
          <a:xfrm>
            <a:off x="2217738" y="5476875"/>
            <a:ext cx="5449887"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buFontTx/>
              <a:buNone/>
            </a:pPr>
            <a:endParaRPr lang="en-US" altLang="en-US" sz="1900">
              <a:solidFill>
                <a:srgbClr val="0000FF"/>
              </a:solidFill>
              <a:latin typeface="Lato" pitchFamily="34" charset="0"/>
              <a:sym typeface="Lato" pitchFamily="34" charset="0"/>
            </a:endParaRPr>
          </a:p>
        </p:txBody>
      </p:sp>
      <p:sp>
        <p:nvSpPr>
          <p:cNvPr id="16390" name="Rectangle 7"/>
          <p:cNvSpPr>
            <a:spLocks/>
          </p:cNvSpPr>
          <p:nvPr/>
        </p:nvSpPr>
        <p:spPr bwMode="auto">
          <a:xfrm>
            <a:off x="4067175" y="6265863"/>
            <a:ext cx="13192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buFontTx/>
              <a:buNone/>
            </a:pPr>
            <a:r>
              <a:rPr lang="en-US" altLang="en-US" sz="1200" b="1">
                <a:solidFill>
                  <a:srgbClr val="FFFFFF"/>
                </a:solidFill>
                <a:latin typeface="Lato" pitchFamily="34" charset="0"/>
                <a:sym typeface="Lato" pitchFamily="34" charset="0"/>
              </a:rPr>
              <a:t>www.uneca.org</a:t>
            </a:r>
          </a:p>
        </p:txBody>
      </p:sp>
      <p:pic>
        <p:nvPicPr>
          <p:cNvPr id="16391" name="Picture 8" descr="pasted-imag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89300" y="1171575"/>
            <a:ext cx="2563813"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16392" name="Picture 9" descr="pasted-image.pd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17900" y="2174875"/>
            <a:ext cx="2106613"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Tree>
  </p:cSld>
  <p:clrMapOvr>
    <a:masterClrMapping/>
  </p:clrMapOvr>
  <p:transition spd="med"/>
</p:sld>
</file>

<file path=ppt/theme/theme1.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Theme">
      <a:majorFont>
        <a:latin typeface="Lucida Sans"/>
        <a:ea typeface="Lucida Sans"/>
        <a:cs typeface="Lucida Sans"/>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23000" dir="5400000" algn="ctr" rotWithShape="0">
            <a:srgbClr val="000000">
              <a:alpha val="34999"/>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Calibri" pitchFamily="34" charset="0"/>
            <a:ea typeface="Calibri" pitchFamily="34" charset="0"/>
            <a:cs typeface="Calibri" pitchFamily="34" charset="0"/>
            <a:sym typeface="Calibri"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23000" dir="5400000" algn="ctr" rotWithShape="0">
            <a:srgbClr val="000000">
              <a:alpha val="34999"/>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Calibri" pitchFamily="34" charset="0"/>
            <a:ea typeface="Calibri" pitchFamily="34" charset="0"/>
            <a:cs typeface="Calibri" pitchFamily="34" charset="0"/>
            <a:sym typeface="Calibri" pitchFamily="34" charset="0"/>
          </a:defRPr>
        </a:defPPr>
      </a:lstStyle>
    </a:lnDef>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Theme">
    <a:majorFont>
      <a:latin typeface="Lucida Sans"/>
      <a:ea typeface="Lucida Sans"/>
      <a:cs typeface="Lucida Sans"/>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Theme">
    <a:majorFont>
      <a:latin typeface="Lucida Sans"/>
      <a:ea typeface="Lucida Sans"/>
      <a:cs typeface="Lucida Sans"/>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Theme">
    <a:majorFont>
      <a:latin typeface="Lucida Sans"/>
      <a:ea typeface="Lucida Sans"/>
      <a:cs typeface="Lucida Sans"/>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4115</TotalTime>
  <Words>1046</Words>
  <Application>Microsoft Office PowerPoint</Application>
  <PresentationFormat>On-screen Show (4:3)</PresentationFormat>
  <Paragraphs>118</Paragraphs>
  <Slides>7</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Calibri</vt:lpstr>
      <vt:lpstr>MS PGothic</vt:lpstr>
      <vt:lpstr>Arial</vt:lpstr>
      <vt:lpstr>Lucida Sans</vt:lpstr>
      <vt:lpstr>Helvetica Neue</vt:lpstr>
      <vt:lpstr>Helvetica</vt:lpstr>
      <vt:lpstr>Lato</vt:lpstr>
      <vt:lpstr>Century Gothic</vt:lpstr>
      <vt:lpstr>DengXian</vt:lpstr>
      <vt:lpstr>Office Theme</vt:lpstr>
      <vt:lpstr>Overview of economic and social developments in Africa</vt:lpstr>
      <vt:lpstr>Key Messages</vt:lpstr>
      <vt:lpstr>Africa’s growth stood at 3.2% in 2018</vt:lpstr>
      <vt:lpstr>Inflation rate continues to decline among African countries.</vt:lpstr>
      <vt:lpstr>Narrowing fiscal and current account deficits, with fiscal consolidation and improved trade performance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Afework Temtime</dc:creator>
  <cp:lastModifiedBy>Hanna H. Getachew</cp:lastModifiedBy>
  <cp:revision>397</cp:revision>
  <cp:lastPrinted>2018-11-26T06:43:58Z</cp:lastPrinted>
  <dcterms:modified xsi:type="dcterms:W3CDTF">2019-04-02T07:54:37Z</dcterms:modified>
</cp:coreProperties>
</file>