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96" r:id="rId3"/>
    <p:sldId id="292" r:id="rId4"/>
    <p:sldId id="298" r:id="rId5"/>
    <p:sldId id="297" r:id="rId6"/>
    <p:sldId id="299" r:id="rId7"/>
    <p:sldId id="284" r:id="rId8"/>
    <p:sldId id="260" r:id="rId9"/>
    <p:sldId id="264" r:id="rId10"/>
    <p:sldId id="268" r:id="rId11"/>
    <p:sldId id="269" r:id="rId12"/>
    <p:sldId id="270" r:id="rId13"/>
    <p:sldId id="272" r:id="rId14"/>
    <p:sldId id="271" r:id="rId15"/>
    <p:sldId id="2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s Antoninis" initials="MA" lastIdx="18" clrIdx="0">
    <p:extLst>
      <p:ext uri="{19B8F6BF-5375-455C-9EA6-DF929625EA0E}">
        <p15:presenceInfo xmlns:p15="http://schemas.microsoft.com/office/powerpoint/2012/main" userId="0e45105f9c40a3b0" providerId="Windows Live"/>
      </p:ext>
    </p:extLst>
  </p:cmAuthor>
  <p:cmAuthor id="2" name="Redman, Katharine" initials="RK" lastIdx="74" clrIdx="1">
    <p:extLst>
      <p:ext uri="{19B8F6BF-5375-455C-9EA6-DF929625EA0E}">
        <p15:presenceInfo xmlns:p15="http://schemas.microsoft.com/office/powerpoint/2012/main" userId="S-1-5-21-1606980848-1958367476-725345543-60195" providerId="AD"/>
      </p:ext>
    </p:extLst>
  </p:cmAuthor>
  <p:cmAuthor id="3" name="* compte Pour toutes conferences" initials="*cPtc" lastIdx="4" clrIdx="2">
    <p:extLst>
      <p:ext uri="{19B8F6BF-5375-455C-9EA6-DF929625EA0E}">
        <p15:presenceInfo xmlns:p15="http://schemas.microsoft.com/office/powerpoint/2012/main" userId="S-1-5-21-1606980848-1958367476-725345543-6917" providerId="AD"/>
      </p:ext>
    </p:extLst>
  </p:cmAuthor>
  <p:cmAuthor id="4" name="kate redma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6C3"/>
    <a:srgbClr val="990000"/>
    <a:srgbClr val="47327D"/>
    <a:srgbClr val="5AB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autoAdjust="0"/>
    <p:restoredTop sz="66438" autoAdjust="0"/>
  </p:normalViewPr>
  <p:slideViewPr>
    <p:cSldViewPr snapToGrid="0">
      <p:cViewPr varScale="1">
        <p:scale>
          <a:sx n="73" d="100"/>
          <a:sy n="73" d="100"/>
        </p:scale>
        <p:origin x="1122" y="72"/>
      </p:cViewPr>
      <p:guideLst>
        <p:guide orient="horz" pos="2160"/>
        <p:guide pos="2880"/>
      </p:guideLst>
    </p:cSldViewPr>
  </p:slideViewPr>
  <p:notesTextViewPr>
    <p:cViewPr>
      <p:scale>
        <a:sx n="3" d="2"/>
        <a:sy n="3" d="2"/>
      </p:scale>
      <p:origin x="0" y="0"/>
    </p:cViewPr>
  </p:notesTextViewPr>
  <p:notesViewPr>
    <p:cSldViewPr snapToGrid="0">
      <p:cViewPr varScale="1">
        <p:scale>
          <a:sx n="138" d="100"/>
          <a:sy n="138" d="100"/>
        </p:scale>
        <p:origin x="132" y="4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67D1-F4C7-4656-B97A-2F15CF5EF780}" type="datetimeFigureOut">
              <a:rPr lang="en-US" smtClean="0"/>
              <a:t>3/22/2019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7F691-5F8E-42AA-B33B-4A9E8FE178AB}" type="slidenum">
              <a:rPr lang="en-US" smtClean="0"/>
              <a:t>‹#›</a:t>
            </a:fld>
            <a:endParaRPr lang="en-US"/>
          </a:p>
        </p:txBody>
      </p:sp>
    </p:spTree>
    <p:extLst>
      <p:ext uri="{BB962C8B-B14F-4D97-AF65-F5344CB8AC3E}">
        <p14:creationId xmlns:p14="http://schemas.microsoft.com/office/powerpoint/2010/main" val="251064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Welcome to the launch of the 2019 Global Education Monitoring Report.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sharing some of the key findings and recommendations featured in the Report, I first want to thank our hosts, our speakers and our panellists who have travelled here today. We are extremely grateful for your willingness to share your experiences in addressing the education needs of people on the move.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a:t>
            </a:fld>
            <a:endParaRPr lang="en-US"/>
          </a:p>
        </p:txBody>
      </p:sp>
    </p:spTree>
    <p:extLst>
      <p:ext uri="{BB962C8B-B14F-4D97-AF65-F5344CB8AC3E}">
        <p14:creationId xmlns:p14="http://schemas.microsoft.com/office/powerpoint/2010/main" val="128273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Including migrants and refugees in national education systems is only the beginning. A plan is needed to respond to their needs. </a:t>
            </a:r>
          </a:p>
          <a:p>
            <a:r>
              <a:rPr lang="en-US" sz="1200" kern="1200" dirty="0">
                <a:solidFill>
                  <a:schemeClr val="tx1"/>
                </a:solidFill>
                <a:effectLst/>
                <a:latin typeface="+mn-lt"/>
                <a:ea typeface="+mn-ea"/>
                <a:cs typeface="+mn-cs"/>
              </a:rPr>
              <a:t>Not all countries do this successfully. This graph shows that countries in southern and eastern Europe – highlighted in red – are struggling to prioritize their needs.</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Countries need to provide </a:t>
            </a:r>
            <a:r>
              <a:rPr lang="en-GB" sz="1200" kern="1200" dirty="0">
                <a:solidFill>
                  <a:schemeClr val="tx1"/>
                </a:solidFill>
                <a:effectLst/>
                <a:latin typeface="+mn-lt"/>
                <a:ea typeface="+mn-ea"/>
                <a:cs typeface="+mn-cs"/>
              </a:rPr>
              <a:t>language programmes.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They need to </a:t>
            </a:r>
            <a:r>
              <a:rPr lang="en-GB" sz="1200" kern="1200" dirty="0">
                <a:solidFill>
                  <a:schemeClr val="tx1"/>
                </a:solidFill>
                <a:effectLst/>
                <a:latin typeface="+mn-lt"/>
                <a:ea typeface="+mn-ea"/>
                <a:cs typeface="+mn-cs"/>
              </a:rPr>
              <a:t>provide accelerated education programmes where education trajectories have been interrupted. The Norwegian Refugee Council runs an accelerated learning programme in the </a:t>
            </a:r>
            <a:r>
              <a:rPr lang="en-GB" sz="1200" kern="1200" dirty="0" err="1">
                <a:solidFill>
                  <a:schemeClr val="tx1"/>
                </a:solidFill>
                <a:effectLst/>
                <a:latin typeface="+mn-lt"/>
                <a:ea typeface="+mn-ea"/>
                <a:cs typeface="+mn-cs"/>
              </a:rPr>
              <a:t>Dadaab</a:t>
            </a:r>
            <a:r>
              <a:rPr lang="en-GB" sz="1200" kern="1200" dirty="0">
                <a:solidFill>
                  <a:schemeClr val="tx1"/>
                </a:solidFill>
                <a:effectLst/>
                <a:latin typeface="+mn-lt"/>
                <a:ea typeface="+mn-ea"/>
                <a:cs typeface="+mn-cs"/>
              </a:rPr>
              <a:t> refugee camp, which condenses Kenya’s 8-year curriculum into four years.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Refugees need support to overcome cost barriers. </a:t>
            </a:r>
            <a:r>
              <a:rPr lang="en-US" sz="1200" kern="1200" dirty="0">
                <a:solidFill>
                  <a:schemeClr val="tx1"/>
                </a:solidFill>
                <a:effectLst/>
                <a:latin typeface="+mn-lt"/>
                <a:ea typeface="+mn-ea"/>
                <a:cs typeface="+mn-cs"/>
              </a:rPr>
              <a:t>Cash transfers in</a:t>
            </a:r>
            <a:r>
              <a:rPr lang="en-GB" sz="1200" kern="1200" dirty="0">
                <a:solidFill>
                  <a:schemeClr val="tx1"/>
                </a:solidFill>
                <a:effectLst/>
                <a:latin typeface="+mn-lt"/>
                <a:ea typeface="+mn-ea"/>
                <a:cs typeface="+mn-cs"/>
              </a:rPr>
              <a:t> Lebanon increased attendance by about 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Adult migrants need financial education</a:t>
            </a:r>
            <a:r>
              <a:rPr lang="en-US" sz="1200" kern="1200" dirty="0">
                <a:solidFill>
                  <a:schemeClr val="tx1"/>
                </a:solidFill>
                <a:effectLst/>
                <a:latin typeface="+mn-lt"/>
                <a:ea typeface="+mn-ea"/>
                <a:cs typeface="+mn-cs"/>
              </a:rPr>
              <a:t> to manage remittances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E7F691-5F8E-42AA-B33B-4A9E8FE178AB}" type="slidenum">
              <a:rPr lang="en-US" smtClean="0"/>
              <a:t>10</a:t>
            </a:fld>
            <a:endParaRPr lang="en-US"/>
          </a:p>
        </p:txBody>
      </p:sp>
    </p:spTree>
    <p:extLst>
      <p:ext uri="{BB962C8B-B14F-4D97-AF65-F5344CB8AC3E}">
        <p14:creationId xmlns:p14="http://schemas.microsoft.com/office/powerpoint/2010/main" val="177051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Countries need to grapple with their curricula and textbooks.</a:t>
            </a:r>
          </a:p>
          <a:p>
            <a:r>
              <a:rPr lang="en-US" sz="1200" kern="1200" dirty="0">
                <a:solidFill>
                  <a:schemeClr val="tx1"/>
                </a:solidFill>
                <a:effectLst/>
                <a:latin typeface="+mn-lt"/>
                <a:ea typeface="+mn-ea"/>
                <a:cs typeface="+mn-cs"/>
              </a:rPr>
              <a:t>Education can challenge prejudices and develop skills for living together. Yet, only a quarter of high income countries have fully included multicultural education and a little over two-thirds have done so at least partially.</a:t>
            </a:r>
          </a:p>
          <a:p>
            <a:r>
              <a:rPr lang="en-GB" sz="1200" kern="1200" dirty="0">
                <a:solidFill>
                  <a:schemeClr val="tx1"/>
                </a:solidFill>
                <a:effectLst/>
                <a:latin typeface="+mn-lt"/>
                <a:ea typeface="+mn-ea"/>
                <a:cs typeface="+mn-cs"/>
              </a:rPr>
              <a:t>Yet, 81% of those who answered the Eurobarometer survey agreed that school materials should include information on ethnic diversity.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Adapting curricula and textbooks involves: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respecting past history and current diversity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recognizing the contributions of immigrants and refugees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promoting openness to multiple perspectives and encouraging critical approaches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11</a:t>
            </a:fld>
            <a:endParaRPr lang="en-US"/>
          </a:p>
        </p:txBody>
      </p:sp>
    </p:spTree>
    <p:extLst>
      <p:ext uri="{BB962C8B-B14F-4D97-AF65-F5344CB8AC3E}">
        <p14:creationId xmlns:p14="http://schemas.microsoft.com/office/powerpoint/2010/main" val="44031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The key to these challenges is supporting teachers to take on this complex responsibility. </a:t>
            </a:r>
          </a:p>
          <a:p>
            <a:r>
              <a:rPr lang="en-US" sz="1200" kern="1200" dirty="0">
                <a:solidFill>
                  <a:schemeClr val="tx1"/>
                </a:solidFill>
                <a:effectLst/>
                <a:latin typeface="+mn-lt"/>
                <a:ea typeface="+mn-ea"/>
                <a:cs typeface="+mn-cs"/>
              </a:rPr>
              <a:t>Almost three quarters of teachers in Syria had no training on providing psychosocial support.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It is necessary to </a:t>
            </a:r>
            <a:r>
              <a:rPr lang="en-GB" sz="1200" kern="1200" dirty="0">
                <a:solidFill>
                  <a:schemeClr val="tx1"/>
                </a:solidFill>
                <a:effectLst/>
                <a:latin typeface="+mn-lt"/>
                <a:ea typeface="+mn-ea"/>
                <a:cs typeface="+mn-cs"/>
              </a:rPr>
              <a:t>train teachers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deal with diversity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confront stereotypes and discrimination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…to r</a:t>
            </a:r>
            <a:r>
              <a:rPr lang="en-GB" sz="1200" kern="1200" dirty="0" err="1">
                <a:solidFill>
                  <a:schemeClr val="tx1"/>
                </a:solidFill>
                <a:effectLst/>
                <a:latin typeface="+mn-lt"/>
                <a:ea typeface="+mn-ea"/>
                <a:cs typeface="+mn-cs"/>
              </a:rPr>
              <a:t>ecognize</a:t>
            </a:r>
            <a:r>
              <a:rPr lang="en-GB" sz="1200" kern="1200" dirty="0">
                <a:solidFill>
                  <a:schemeClr val="tx1"/>
                </a:solidFill>
                <a:effectLst/>
                <a:latin typeface="+mn-lt"/>
                <a:ea typeface="+mn-ea"/>
                <a:cs typeface="+mn-cs"/>
              </a:rPr>
              <a:t> stress and trauma and refer those in need to specialists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is necessary to recognise the hardship under which some teachers are expected to work. </a:t>
            </a:r>
            <a:r>
              <a:rPr lang="en-US" sz="1200" kern="1200" dirty="0">
                <a:solidFill>
                  <a:schemeClr val="tx1"/>
                </a:solidFill>
                <a:effectLst/>
                <a:latin typeface="+mn-lt"/>
                <a:ea typeface="+mn-ea"/>
                <a:cs typeface="+mn-cs"/>
              </a:rPr>
              <a:t>In Iraq, fragmented support to internally displaced teachers led to pay disparities and tensions. The Education Cluster brought all partners together to coordinate incentives.</a:t>
            </a:r>
          </a:p>
        </p:txBody>
      </p:sp>
      <p:sp>
        <p:nvSpPr>
          <p:cNvPr id="4" name="Slide Number Placeholder 3"/>
          <p:cNvSpPr>
            <a:spLocks noGrp="1"/>
          </p:cNvSpPr>
          <p:nvPr>
            <p:ph type="sldNum" sz="quarter" idx="10"/>
          </p:nvPr>
        </p:nvSpPr>
        <p:spPr/>
        <p:txBody>
          <a:bodyPr/>
          <a:lstStyle/>
          <a:p>
            <a:fld id="{0AE7F691-5F8E-42AA-B33B-4A9E8FE178AB}" type="slidenum">
              <a:rPr lang="en-US" smtClean="0"/>
              <a:t>12</a:t>
            </a:fld>
            <a:endParaRPr lang="en-US"/>
          </a:p>
        </p:txBody>
      </p:sp>
    </p:spTree>
    <p:extLst>
      <p:ext uri="{BB962C8B-B14F-4D97-AF65-F5344CB8AC3E}">
        <p14:creationId xmlns:p14="http://schemas.microsoft.com/office/powerpoint/2010/main" val="127035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Unfortunately the skills of migrants are often not being fully deployed despite their potential to contribute to their host communities and societies.</a:t>
            </a:r>
          </a:p>
          <a:p>
            <a:r>
              <a:rPr lang="en-US" sz="1200" kern="1200" dirty="0">
                <a:solidFill>
                  <a:schemeClr val="tx1"/>
                </a:solidFill>
                <a:effectLst/>
                <a:latin typeface="+mn-lt"/>
                <a:ea typeface="+mn-ea"/>
                <a:cs typeface="+mn-cs"/>
              </a:rPr>
              <a:t>Among those with tertiary education in high income countries, immigrants were more likely to be overqualified for their jobs than natives.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To address such challenges, it is necessary to: reform institutions to make the recognition of qualifications earned abroad more efficient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Streamline and simplify systems for certifying skills acquired informally. Germany offers opportunities to identify and evaluate undocumented occupational competences.</a:t>
            </a: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0AE7F691-5F8E-42AA-B33B-4A9E8FE178AB}" type="slidenum">
              <a:rPr lang="en-US" smtClean="0"/>
              <a:t>13</a:t>
            </a:fld>
            <a:endParaRPr lang="en-US"/>
          </a:p>
        </p:txBody>
      </p:sp>
    </p:spTree>
    <p:extLst>
      <p:ext uri="{BB962C8B-B14F-4D97-AF65-F5344CB8AC3E}">
        <p14:creationId xmlns:p14="http://schemas.microsoft.com/office/powerpoint/2010/main" val="129939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Financing education for migrants and refugees has its cost implications. </a:t>
            </a:r>
          </a:p>
          <a:p>
            <a:r>
              <a:rPr lang="en-US" sz="1200" kern="1200" dirty="0">
                <a:solidFill>
                  <a:schemeClr val="tx1"/>
                </a:solidFill>
                <a:effectLst/>
                <a:latin typeface="+mn-lt"/>
                <a:ea typeface="+mn-ea"/>
                <a:cs typeface="+mn-cs"/>
              </a:rPr>
              <a:t>In the case of immigrants, the medium- to long-term fiscal impact is small. After taking into account what services they use and what taxes they pay, the cost does not exceed -/+1% of GDP. But more could be done to target funds where they are needed most.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In the case of refugees, the report has estimated that $800 million was spent on their education in 2016, roughly equally split between immediate-response humanitarian aid and long-term-response development aid.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Planning for both needs to be done jointly with the government in charge, as Uganda recently did so successfully. The momentum around Education Cannot Wait should be used.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And multi-sector planning should include education.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E7F691-5F8E-42AA-B33B-4A9E8FE178AB}" type="slidenum">
              <a:rPr lang="en-US" smtClean="0"/>
              <a:t>14</a:t>
            </a:fld>
            <a:endParaRPr lang="en-US"/>
          </a:p>
        </p:txBody>
      </p:sp>
    </p:spTree>
    <p:extLst>
      <p:ext uri="{BB962C8B-B14F-4D97-AF65-F5344CB8AC3E}">
        <p14:creationId xmlns:p14="http://schemas.microsoft.com/office/powerpoint/2010/main" val="316678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do share the messages of this report. At the link on this slide, you will find report materials in multiple languages and formats. </a:t>
            </a:r>
          </a:p>
          <a:p>
            <a:r>
              <a:rPr lang="en-US" sz="1200" kern="1200" dirty="0">
                <a:solidFill>
                  <a:schemeClr val="tx1"/>
                </a:solidFill>
                <a:effectLst/>
                <a:latin typeface="+mn-lt"/>
                <a:ea typeface="+mn-ea"/>
                <a:cs typeface="+mn-cs"/>
              </a:rPr>
              <a:t>We will now watch a </a:t>
            </a:r>
            <a:r>
              <a:rPr lang="en-US" sz="1200" b="1" kern="1200" dirty="0">
                <a:solidFill>
                  <a:schemeClr val="tx1"/>
                </a:solidFill>
                <a:effectLst/>
                <a:latin typeface="+mn-lt"/>
                <a:ea typeface="+mn-ea"/>
                <a:cs typeface="+mn-cs"/>
              </a:rPr>
              <a:t>short video</a:t>
            </a:r>
            <a:r>
              <a:rPr lang="en-US" sz="1200" kern="1200" dirty="0">
                <a:solidFill>
                  <a:schemeClr val="tx1"/>
                </a:solidFill>
                <a:effectLst/>
                <a:latin typeface="+mn-lt"/>
                <a:ea typeface="+mn-ea"/>
                <a:cs typeface="+mn-cs"/>
              </a:rPr>
              <a:t> summarizing our key findings before moving on. Thank you for listening. </a:t>
            </a:r>
          </a:p>
        </p:txBody>
      </p:sp>
      <p:sp>
        <p:nvSpPr>
          <p:cNvPr id="4" name="Slide Number Placeholder 3"/>
          <p:cNvSpPr>
            <a:spLocks noGrp="1"/>
          </p:cNvSpPr>
          <p:nvPr>
            <p:ph type="sldNum" sz="quarter" idx="5"/>
          </p:nvPr>
        </p:nvSpPr>
        <p:spPr/>
        <p:txBody>
          <a:bodyPr/>
          <a:lstStyle/>
          <a:p>
            <a:fld id="{0AE7F691-5F8E-42AA-B33B-4A9E8FE178AB}" type="slidenum">
              <a:rPr lang="en-US" smtClean="0"/>
              <a:t>15</a:t>
            </a:fld>
            <a:endParaRPr lang="en-US"/>
          </a:p>
        </p:txBody>
      </p:sp>
    </p:spTree>
    <p:extLst>
      <p:ext uri="{BB962C8B-B14F-4D97-AF65-F5344CB8AC3E}">
        <p14:creationId xmlns:p14="http://schemas.microsoft.com/office/powerpoint/2010/main" val="17528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Fulfilling its mandate to monitor progress on education in the SDGs, the Report shows the distance that the world needs to cover to reach the targets agreed for 2030. A key challenge is to fulfil the commitment to leave no one behind.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Migrants, refugees and internally displaced people are among those groups who may be left behind. </a:t>
            </a:r>
            <a:r>
              <a:rPr lang="en-GB" sz="1200" kern="1200" dirty="0">
                <a:solidFill>
                  <a:schemeClr val="tx1"/>
                </a:solidFill>
                <a:effectLst/>
                <a:latin typeface="+mn-lt"/>
                <a:ea typeface="+mn-ea"/>
                <a:cs typeface="+mn-cs"/>
              </a:rPr>
              <a:t>Those who want to escape poverty or persecution. Those who may seek better education, employment opportunities or just security.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report has taken the widest possible interpretation of migration, voluntary or forced.</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covers </a:t>
            </a:r>
            <a:r>
              <a:rPr lang="en-GB" sz="1200" u="sng" kern="1200" dirty="0">
                <a:solidFill>
                  <a:schemeClr val="tx1"/>
                </a:solidFill>
                <a:effectLst/>
                <a:latin typeface="+mn-lt"/>
                <a:ea typeface="+mn-ea"/>
                <a:cs typeface="+mn-cs"/>
              </a:rPr>
              <a:t>internal migration</a:t>
            </a:r>
            <a:r>
              <a:rPr lang="en-GB" sz="1200" kern="1200" dirty="0">
                <a:solidFill>
                  <a:schemeClr val="tx1"/>
                </a:solidFill>
                <a:effectLst/>
                <a:latin typeface="+mn-lt"/>
                <a:ea typeface="+mn-ea"/>
                <a:cs typeface="+mn-cs"/>
              </a:rPr>
              <a:t>, where an estimated </a:t>
            </a:r>
            <a:r>
              <a:rPr lang="en-GB" sz="1200" b="1" kern="1200" dirty="0">
                <a:solidFill>
                  <a:schemeClr val="tx1"/>
                </a:solidFill>
                <a:effectLst/>
                <a:latin typeface="+mn-lt"/>
                <a:ea typeface="+mn-ea"/>
                <a:cs typeface="+mn-cs"/>
              </a:rPr>
              <a:t>1 in 8 people</a:t>
            </a:r>
            <a:r>
              <a:rPr lang="en-GB" sz="1200" kern="1200" dirty="0">
                <a:solidFill>
                  <a:schemeClr val="tx1"/>
                </a:solidFill>
                <a:effectLst/>
                <a:latin typeface="+mn-lt"/>
                <a:ea typeface="+mn-ea"/>
                <a:cs typeface="+mn-cs"/>
              </a:rPr>
              <a:t> live in a different province to the one they were born. Apart from those who move from villages to cities, there are hundreds of millions who move regularly, as seasonal workers or nomads.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addresses </a:t>
            </a:r>
            <a:r>
              <a:rPr lang="en-GB" sz="1200" u="sng" kern="1200" dirty="0">
                <a:solidFill>
                  <a:schemeClr val="tx1"/>
                </a:solidFill>
                <a:effectLst/>
                <a:latin typeface="+mn-lt"/>
                <a:ea typeface="+mn-ea"/>
                <a:cs typeface="+mn-cs"/>
              </a:rPr>
              <a:t>international migrants</a:t>
            </a:r>
            <a:r>
              <a:rPr lang="en-GB" sz="1200" kern="1200" dirty="0">
                <a:solidFill>
                  <a:schemeClr val="tx1"/>
                </a:solidFill>
                <a:effectLst/>
                <a:latin typeface="+mn-lt"/>
                <a:ea typeface="+mn-ea"/>
                <a:cs typeface="+mn-cs"/>
              </a:rPr>
              <a:t>, who are nationals of another country living abroad. They make up 257 million or about </a:t>
            </a:r>
            <a:r>
              <a:rPr lang="en-GB" sz="1200" b="1" kern="1200" dirty="0">
                <a:solidFill>
                  <a:schemeClr val="tx1"/>
                </a:solidFill>
                <a:effectLst/>
                <a:latin typeface="+mn-lt"/>
                <a:ea typeface="+mn-ea"/>
                <a:cs typeface="+mn-cs"/>
              </a:rPr>
              <a:t>1 in 30 people</a:t>
            </a:r>
            <a:r>
              <a:rPr lang="en-GB" sz="1200" kern="1200" dirty="0">
                <a:solidFill>
                  <a:schemeClr val="tx1"/>
                </a:solidFill>
                <a:effectLst/>
                <a:latin typeface="+mn-lt"/>
                <a:ea typeface="+mn-ea"/>
                <a:cs typeface="+mn-cs"/>
              </a:rPr>
              <a:t>. This does not include the children of immigrants, the so-called second generation, for whom the education challenges can be similar.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last but not least, it looks at the </a:t>
            </a:r>
            <a:r>
              <a:rPr lang="en-GB" sz="1200" b="1" kern="1200" dirty="0">
                <a:solidFill>
                  <a:schemeClr val="tx1"/>
                </a:solidFill>
                <a:effectLst/>
                <a:latin typeface="+mn-lt"/>
                <a:ea typeface="+mn-ea"/>
                <a:cs typeface="+mn-cs"/>
              </a:rPr>
              <a:t>1 in 80 people</a:t>
            </a:r>
            <a:r>
              <a:rPr lang="en-GB" sz="1200" kern="1200" dirty="0">
                <a:solidFill>
                  <a:schemeClr val="tx1"/>
                </a:solidFill>
                <a:effectLst/>
                <a:latin typeface="+mn-lt"/>
                <a:ea typeface="+mn-ea"/>
                <a:cs typeface="+mn-cs"/>
              </a:rPr>
              <a:t> who have been </a:t>
            </a:r>
            <a:r>
              <a:rPr lang="en-GB" sz="1200" u="sng" kern="1200" dirty="0">
                <a:solidFill>
                  <a:schemeClr val="tx1"/>
                </a:solidFill>
                <a:effectLst/>
                <a:latin typeface="+mn-lt"/>
                <a:ea typeface="+mn-ea"/>
                <a:cs typeface="+mn-cs"/>
              </a:rPr>
              <a:t>displaced</a:t>
            </a:r>
            <a:r>
              <a:rPr lang="en-GB" sz="1200" kern="1200" dirty="0">
                <a:solidFill>
                  <a:schemeClr val="tx1"/>
                </a:solidFill>
                <a:effectLst/>
                <a:latin typeface="+mn-lt"/>
                <a:ea typeface="+mn-ea"/>
                <a:cs typeface="+mn-cs"/>
              </a:rPr>
              <a:t> due to conflict or natural disaster, whether internally or across borders, as refugees or asylum seekers. The daunting prospect of displacement due to climate change is only briefly touched upon.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this is not a report on migration and displacement per se. It is a report how these movements interact with education. It is about how teachers and education planners respond. It is about the need that migrants and refugees have for education to thrive in their new homes, to feel they belong.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2</a:t>
            </a:fld>
            <a:endParaRPr lang="en-US"/>
          </a:p>
        </p:txBody>
      </p:sp>
    </p:spTree>
    <p:extLst>
      <p:ext uri="{BB962C8B-B14F-4D97-AF65-F5344CB8AC3E}">
        <p14:creationId xmlns:p14="http://schemas.microsoft.com/office/powerpoint/2010/main" val="32449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Migration and displacement can have both negative and positive effects on education systems. Let us start with the challenges.</a:t>
            </a:r>
          </a:p>
          <a:p>
            <a:r>
              <a:rPr lang="en-US" sz="1200" b="1" kern="1200" dirty="0">
                <a:solidFill>
                  <a:schemeClr val="tx1"/>
                </a:solidFill>
                <a:effectLst/>
                <a:latin typeface="+mn-lt"/>
                <a:ea typeface="+mn-ea"/>
                <a:cs typeface="+mn-cs"/>
              </a:rPr>
              <a:t>[CLICK] Internal migration</a:t>
            </a:r>
            <a:r>
              <a:rPr lang="en-US" sz="1200" kern="1200" dirty="0">
                <a:solidFill>
                  <a:schemeClr val="tx1"/>
                </a:solidFill>
                <a:effectLst/>
                <a:latin typeface="+mn-lt"/>
                <a:ea typeface="+mn-ea"/>
                <a:cs typeface="+mn-cs"/>
              </a:rPr>
              <a:t> leads millions of children of migrating parents to be left behind. More than one in three children were left behind in rural China in 2015. Urbanization and related demographic changes lead to large scale school consolidation in many </a:t>
            </a:r>
            <a:r>
              <a:rPr lang="en-US" sz="1200" u="sng" kern="1200" dirty="0">
                <a:solidFill>
                  <a:schemeClr val="tx1"/>
                </a:solidFill>
                <a:effectLst/>
                <a:latin typeface="+mn-lt"/>
                <a:ea typeface="+mn-ea"/>
                <a:cs typeface="+mn-cs"/>
              </a:rPr>
              <a:t>middle income countries</a:t>
            </a:r>
            <a:r>
              <a:rPr lang="en-US" sz="1200" kern="1200" dirty="0">
                <a:solidFill>
                  <a:schemeClr val="tx1"/>
                </a:solidFill>
                <a:effectLst/>
                <a:latin typeface="+mn-lt"/>
                <a:ea typeface="+mn-ea"/>
                <a:cs typeface="+mn-cs"/>
              </a:rPr>
              <a:t>: half of rural schools closed in China and the Russian Federation in 10 to 15 years. They also lead to growing slums where education provision is scarce. </a:t>
            </a:r>
          </a:p>
          <a:p>
            <a:r>
              <a:rPr lang="en-US" sz="1200" b="1" kern="1200" dirty="0">
                <a:solidFill>
                  <a:schemeClr val="tx1"/>
                </a:solidFill>
                <a:effectLst/>
                <a:latin typeface="+mn-lt"/>
                <a:ea typeface="+mn-ea"/>
                <a:cs typeface="+mn-cs"/>
              </a:rPr>
              <a:t>[CLICK] International migration</a:t>
            </a:r>
            <a:r>
              <a:rPr lang="en-US" sz="1200" kern="1200" dirty="0">
                <a:solidFill>
                  <a:schemeClr val="tx1"/>
                </a:solidFill>
                <a:effectLst/>
                <a:latin typeface="+mn-lt"/>
                <a:ea typeface="+mn-ea"/>
                <a:cs typeface="+mn-cs"/>
              </a:rPr>
              <a:t> affects sending countries’ education systems, particularly some of the smaller ones: at least one in five skilled people emigrated from 27% of countries.</a:t>
            </a:r>
          </a:p>
          <a:p>
            <a:r>
              <a:rPr lang="en-US" sz="1200" b="1" kern="1200" dirty="0">
                <a:solidFill>
                  <a:schemeClr val="tx1"/>
                </a:solidFill>
                <a:effectLst/>
                <a:latin typeface="+mn-lt"/>
                <a:ea typeface="+mn-ea"/>
                <a:cs typeface="+mn-cs"/>
              </a:rPr>
              <a:t>[CLICK] Displacement</a:t>
            </a:r>
            <a:r>
              <a:rPr lang="en-US" sz="1200" kern="1200" dirty="0">
                <a:solidFill>
                  <a:schemeClr val="tx1"/>
                </a:solidFill>
                <a:effectLst/>
                <a:latin typeface="+mn-lt"/>
                <a:ea typeface="+mn-ea"/>
                <a:cs typeface="+mn-cs"/>
              </a:rPr>
              <a:t> particularly affects </a:t>
            </a:r>
            <a:r>
              <a:rPr lang="en-US" sz="1200" u="sng" kern="1200" dirty="0">
                <a:solidFill>
                  <a:schemeClr val="tx1"/>
                </a:solidFill>
                <a:effectLst/>
                <a:latin typeface="+mn-lt"/>
                <a:ea typeface="+mn-ea"/>
                <a:cs typeface="+mn-cs"/>
              </a:rPr>
              <a:t>low income countries</a:t>
            </a:r>
            <a:r>
              <a:rPr lang="en-US" sz="1200" kern="1200" dirty="0">
                <a:solidFill>
                  <a:schemeClr val="tx1"/>
                </a:solidFill>
                <a:effectLst/>
                <a:latin typeface="+mn-lt"/>
                <a:ea typeface="+mn-ea"/>
                <a:cs typeface="+mn-cs"/>
              </a:rPr>
              <a:t>, which account for 10% of the population but 20% of the refugee population. Refugees more than migrants are of school age: half of them are under 18. They often arrive in parts of their host countries that already have poor education.</a:t>
            </a:r>
          </a:p>
        </p:txBody>
      </p:sp>
      <p:sp>
        <p:nvSpPr>
          <p:cNvPr id="4" name="Slide Number Placeholder 3"/>
          <p:cNvSpPr>
            <a:spLocks noGrp="1"/>
          </p:cNvSpPr>
          <p:nvPr>
            <p:ph type="sldNum" sz="quarter" idx="10"/>
          </p:nvPr>
        </p:nvSpPr>
        <p:spPr/>
        <p:txBody>
          <a:bodyPr/>
          <a:lstStyle/>
          <a:p>
            <a:fld id="{0AE7F691-5F8E-42AA-B33B-4A9E8FE178AB}" type="slidenum">
              <a:rPr lang="en-US" smtClean="0"/>
              <a:t>3</a:t>
            </a:fld>
            <a:endParaRPr lang="en-US"/>
          </a:p>
        </p:txBody>
      </p:sp>
    </p:spTree>
    <p:extLst>
      <p:ext uri="{BB962C8B-B14F-4D97-AF65-F5344CB8AC3E}">
        <p14:creationId xmlns:p14="http://schemas.microsoft.com/office/powerpoint/2010/main" val="141408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migration and displacement also represent an opportunity.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Children who move from rural to urban areas often acquire more education than those who did not move. In Indonesia the gap was three years</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Children of international migrants also tend to benefit. Children of Colombian immigrants to the United States had at least 2 more years of education than children of people who did not migrate. </a:t>
            </a:r>
          </a:p>
          <a:p>
            <a:r>
              <a:rPr lang="en-US" sz="1200" kern="1200" dirty="0">
                <a:solidFill>
                  <a:schemeClr val="tx1"/>
                </a:solidFill>
                <a:effectLst/>
                <a:latin typeface="+mn-lt"/>
                <a:ea typeface="+mn-ea"/>
                <a:cs typeface="+mn-cs"/>
              </a:rPr>
              <a:t>When we talk of migrants, this also includes students studying abroad – the case for at least 6% of students in half of countries.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Refugees may be leaving their homes but also leave insecurity behind: there were 12,700 attacks on schools between 2013 and 2017 in conflict-affected countries. </a:t>
            </a:r>
          </a:p>
        </p:txBody>
      </p:sp>
      <p:sp>
        <p:nvSpPr>
          <p:cNvPr id="4" name="Slide Number Placeholder 3"/>
          <p:cNvSpPr>
            <a:spLocks noGrp="1"/>
          </p:cNvSpPr>
          <p:nvPr>
            <p:ph type="sldNum" sz="quarter" idx="10"/>
          </p:nvPr>
        </p:nvSpPr>
        <p:spPr/>
        <p:txBody>
          <a:bodyPr/>
          <a:lstStyle/>
          <a:p>
            <a:fld id="{0AE7F691-5F8E-42AA-B33B-4A9E8FE178AB}" type="slidenum">
              <a:rPr lang="en-US" smtClean="0"/>
              <a:t>4</a:t>
            </a:fld>
            <a:endParaRPr lang="en-US"/>
          </a:p>
        </p:txBody>
      </p:sp>
    </p:spTree>
    <p:extLst>
      <p:ext uri="{BB962C8B-B14F-4D97-AF65-F5344CB8AC3E}">
        <p14:creationId xmlns:p14="http://schemas.microsoft.com/office/powerpoint/2010/main" val="5400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education is a potent factor shaping migration flows.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higher the education level, the higher the probability of migration. Those with tertiary education are </a:t>
            </a:r>
            <a:r>
              <a:rPr lang="en-US" sz="1200" b="1" kern="1200" dirty="0">
                <a:solidFill>
                  <a:schemeClr val="tx1"/>
                </a:solidFill>
                <a:effectLst/>
                <a:latin typeface="+mn-lt"/>
                <a:ea typeface="+mn-ea"/>
                <a:cs typeface="+mn-cs"/>
              </a:rPr>
              <a:t>twice</a:t>
            </a:r>
            <a:r>
              <a:rPr lang="en-US" sz="1200" kern="1200" dirty="0">
                <a:solidFill>
                  <a:schemeClr val="tx1"/>
                </a:solidFill>
                <a:effectLst/>
                <a:latin typeface="+mn-lt"/>
                <a:ea typeface="+mn-ea"/>
                <a:cs typeface="+mn-cs"/>
              </a:rPr>
              <a:t> as likely to migrate from villages to cities and </a:t>
            </a:r>
            <a:r>
              <a:rPr lang="en-US" sz="1200" b="1" kern="1200" dirty="0">
                <a:solidFill>
                  <a:schemeClr val="tx1"/>
                </a:solidFill>
                <a:effectLst/>
                <a:latin typeface="+mn-lt"/>
                <a:ea typeface="+mn-ea"/>
                <a:cs typeface="+mn-cs"/>
              </a:rPr>
              <a:t>five times</a:t>
            </a:r>
            <a:r>
              <a:rPr lang="en-US" sz="1200" kern="1200" dirty="0">
                <a:solidFill>
                  <a:schemeClr val="tx1"/>
                </a:solidFill>
                <a:effectLst/>
                <a:latin typeface="+mn-lt"/>
                <a:ea typeface="+mn-ea"/>
                <a:cs typeface="+mn-cs"/>
              </a:rPr>
              <a:t> as likely to emigrate abroad as those with primary education. A point often missed in public debates is that, with relatively few exceptions, immigrants are more educated than natives on average, even in countries that do not pursue selective immigration policies.</a:t>
            </a:r>
          </a:p>
          <a:p>
            <a:r>
              <a:rPr lang="en-US" sz="1200" kern="1200" dirty="0">
                <a:solidFill>
                  <a:schemeClr val="tx1"/>
                </a:solidFill>
                <a:effectLst/>
                <a:latin typeface="+mn-lt"/>
                <a:ea typeface="+mn-ea"/>
                <a:cs typeface="+mn-cs"/>
              </a:rPr>
              <a:t>And education is a critical – even if contested – factor shaping attitudes towards immigration. A 2017 survey from across </a:t>
            </a:r>
            <a:r>
              <a:rPr lang="en-GB" sz="1200" kern="1200" dirty="0">
                <a:solidFill>
                  <a:schemeClr val="tx1"/>
                </a:solidFill>
                <a:effectLst/>
                <a:latin typeface="+mn-lt"/>
                <a:ea typeface="+mn-ea"/>
                <a:cs typeface="+mn-cs"/>
              </a:rPr>
              <a:t>140 countries showed that the higher the level of education, the higher the level of openness to immigration levels staying the same or increasing.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AE7F691-5F8E-42AA-B33B-4A9E8FE178AB}" type="slidenum">
              <a:rPr lang="en-US" smtClean="0"/>
              <a:t>5</a:t>
            </a:fld>
            <a:endParaRPr lang="en-US"/>
          </a:p>
        </p:txBody>
      </p:sp>
    </p:spTree>
    <p:extLst>
      <p:ext uri="{BB962C8B-B14F-4D97-AF65-F5344CB8AC3E}">
        <p14:creationId xmlns:p14="http://schemas.microsoft.com/office/powerpoint/2010/main" val="34356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education’s role is potentially much more important than what these relationships suggest. </a:t>
            </a: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 inclusive education system can:</a:t>
            </a:r>
          </a:p>
          <a:p>
            <a:r>
              <a:rPr lang="en-GB" sz="1200" kern="1200" dirty="0">
                <a:solidFill>
                  <a:schemeClr val="tx1"/>
                </a:solidFill>
                <a:effectLst/>
                <a:latin typeface="+mn-lt"/>
                <a:ea typeface="+mn-ea"/>
                <a:cs typeface="+mn-cs"/>
              </a:rPr>
              <a:t>Address causes of tension,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helping host and immigrant communities interact and live together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 by providing equal opportunities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Help immigrants and refugees realise their potential, which is often wasted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Ultimately help immigrants and refugees earn a living and support communities back home through remittances and other mechanisms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Report shows that if the cost of remitting money abroad fell from 7% to the SDG target of 3%, $1 billion could be generated for education.</a:t>
            </a:r>
          </a:p>
        </p:txBody>
      </p:sp>
      <p:sp>
        <p:nvSpPr>
          <p:cNvPr id="4" name="Slide Number Placeholder 3"/>
          <p:cNvSpPr>
            <a:spLocks noGrp="1"/>
          </p:cNvSpPr>
          <p:nvPr>
            <p:ph type="sldNum" sz="quarter" idx="5"/>
          </p:nvPr>
        </p:nvSpPr>
        <p:spPr/>
        <p:txBody>
          <a:bodyPr/>
          <a:lstStyle/>
          <a:p>
            <a:fld id="{0AE7F691-5F8E-42AA-B33B-4A9E8FE178AB}" type="slidenum">
              <a:rPr lang="en-US" smtClean="0"/>
              <a:t>6</a:t>
            </a:fld>
            <a:endParaRPr lang="en-US"/>
          </a:p>
        </p:txBody>
      </p:sp>
    </p:spTree>
    <p:extLst>
      <p:ext uri="{BB962C8B-B14F-4D97-AF65-F5344CB8AC3E}">
        <p14:creationId xmlns:p14="http://schemas.microsoft.com/office/powerpoint/2010/main" val="17157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importance of these relationships is why education-related commitments have made their way into the two global compacts on migrants and refugees that are being signed by almost all countries in the world this year.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how should these commitments be achieved? What are priority actions? The report makes seven recommendations.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7</a:t>
            </a:fld>
            <a:endParaRPr lang="en-US"/>
          </a:p>
        </p:txBody>
      </p:sp>
    </p:spTree>
    <p:extLst>
      <p:ext uri="{BB962C8B-B14F-4D97-AF65-F5344CB8AC3E}">
        <p14:creationId xmlns:p14="http://schemas.microsoft.com/office/powerpoint/2010/main" val="95190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Governments need to protect the right to education of all people on the move. </a:t>
            </a:r>
          </a:p>
          <a:p>
            <a:r>
              <a:rPr lang="en-US" sz="1200" kern="1200" dirty="0">
                <a:solidFill>
                  <a:schemeClr val="tx1"/>
                </a:solidFill>
                <a:effectLst/>
                <a:latin typeface="+mn-lt"/>
                <a:ea typeface="+mn-ea"/>
                <a:cs typeface="+mn-cs"/>
              </a:rPr>
              <a:t>Just two years after the New York Declaration, where countries committed to provide education to refugees within 3 months, </a:t>
            </a:r>
            <a:r>
              <a:rPr lang="en-US" sz="1200" b="1" kern="1200" dirty="0">
                <a:solidFill>
                  <a:schemeClr val="tx1"/>
                </a:solidFill>
                <a:effectLst/>
                <a:latin typeface="+mn-lt"/>
                <a:ea typeface="+mn-ea"/>
                <a:cs typeface="+mn-cs"/>
              </a:rPr>
              <a:t>1.5 billion school days</a:t>
            </a:r>
            <a:r>
              <a:rPr lang="en-US" sz="1200" kern="1200" dirty="0">
                <a:solidFill>
                  <a:schemeClr val="tx1"/>
                </a:solidFill>
                <a:effectLst/>
                <a:latin typeface="+mn-lt"/>
                <a:ea typeface="+mn-ea"/>
                <a:cs typeface="+mn-cs"/>
              </a:rPr>
              <a:t> of refugees have been lost. </a:t>
            </a:r>
          </a:p>
          <a:p>
            <a:r>
              <a:rPr lang="en-GB" sz="1200" kern="1200" dirty="0">
                <a:solidFill>
                  <a:schemeClr val="tx1"/>
                </a:solidFill>
                <a:effectLst/>
                <a:latin typeface="+mn-lt"/>
                <a:ea typeface="+mn-ea"/>
                <a:cs typeface="+mn-cs"/>
              </a:rPr>
              <a:t>Countries from Australia to Hungary and from to Indonesia to Mexico for example, are still providing limited or no education to asylum-seeking children in detention.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Countries need to </a:t>
            </a:r>
            <a:r>
              <a:rPr lang="en-GB" sz="1200" kern="1200" dirty="0">
                <a:solidFill>
                  <a:schemeClr val="tx1"/>
                </a:solidFill>
                <a:effectLst/>
                <a:latin typeface="+mn-lt"/>
                <a:ea typeface="+mn-ea"/>
                <a:cs typeface="+mn-cs"/>
              </a:rPr>
              <a:t>protect migrants’ and refugees’ right to education, regardless of ID documents or residence status. Jordan tackled this after initial obstacles by</a:t>
            </a:r>
            <a:r>
              <a:rPr lang="en-US" sz="1200" kern="1200" dirty="0">
                <a:solidFill>
                  <a:schemeClr val="tx1"/>
                </a:solidFill>
                <a:effectLst/>
                <a:latin typeface="+mn-lt"/>
                <a:ea typeface="+mn-ea"/>
                <a:cs typeface="+mn-cs"/>
              </a:rPr>
              <a:t> allowing Syrian refugee children to enter public schools without ID cards in 2016, for instance.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Make education and immigration laws consistent with each 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 not allow discretion in interpreting laws at local level.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put formal processes in place to inform migrants and refugees of their right to education and respond to the violation of this right.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8</a:t>
            </a:fld>
            <a:endParaRPr lang="en-US"/>
          </a:p>
        </p:txBody>
      </p:sp>
    </p:spTree>
    <p:extLst>
      <p:ext uri="{BB962C8B-B14F-4D97-AF65-F5344CB8AC3E}">
        <p14:creationId xmlns:p14="http://schemas.microsoft.com/office/powerpoint/2010/main" val="28781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Migrant and refugee children need to be included in the national education system.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Turkey has committed to include all Syrian children in public schools by 2020.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Refugees should: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spend minimal time in schools that do not follow the national curriculum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8 of the top 10 hosting countries include refugees in national education systems, including countries such as Chad or Ethiopia</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CLICK</a:t>
            </a:r>
            <a:r>
              <a:rPr lang="en-GB" sz="1200" kern="1200" dirty="0">
                <a:solidFill>
                  <a:schemeClr val="tx1"/>
                </a:solidFill>
                <a:effectLst/>
                <a:latin typeface="+mn-lt"/>
                <a:ea typeface="+mn-ea"/>
                <a:cs typeface="+mn-cs"/>
              </a:rPr>
              <a:t>] Immigrants should: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not be segregated: they should not be </a:t>
            </a:r>
            <a:r>
              <a:rPr lang="en-US" sz="1200" kern="1200" dirty="0">
                <a:solidFill>
                  <a:schemeClr val="tx1"/>
                </a:solidFill>
                <a:effectLst/>
                <a:latin typeface="+mn-lt"/>
                <a:ea typeface="+mn-ea"/>
                <a:cs typeface="+mn-cs"/>
              </a:rPr>
              <a:t>concentrated in specific schools, as in so many European countries today. </a:t>
            </a:r>
          </a:p>
          <a:p>
            <a:r>
              <a:rPr lang="en-GB" sz="1200" kern="1200" dirty="0">
                <a:solidFill>
                  <a:schemeClr val="tx1"/>
                </a:solidFill>
                <a:effectLst/>
                <a:latin typeface="+mn-lt"/>
                <a:ea typeface="+mn-ea"/>
                <a:cs typeface="+mn-cs"/>
              </a:rPr>
              <a:t>● they should spend as little time as possible in preparatory classes: inclusion means interacting with their peers.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they should not be separated into slower, often vocational, school tracks, which compromises their future opportunities.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9</a:t>
            </a:fld>
            <a:endParaRPr lang="en-US"/>
          </a:p>
        </p:txBody>
      </p:sp>
    </p:spTree>
    <p:extLst>
      <p:ext uri="{BB962C8B-B14F-4D97-AF65-F5344CB8AC3E}">
        <p14:creationId xmlns:p14="http://schemas.microsoft.com/office/powerpoint/2010/main" val="162118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5251-2588-0649-91BD-EC43F8109A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234435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FD58D9-2FAC-5B46-B217-E6EF2696F10B}"/>
              </a:ext>
            </a:extLst>
          </p:cNvPr>
          <p:cNvSpPr/>
          <p:nvPr userDrawn="1"/>
        </p:nvSpPr>
        <p:spPr>
          <a:xfrm>
            <a:off x="0" y="646772"/>
            <a:ext cx="9144000" cy="83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92B202-3671-F84F-AB88-EF0FC5B6E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
        <p:nvSpPr>
          <p:cNvPr id="5" name="TextBox 4">
            <a:extLst>
              <a:ext uri="{FF2B5EF4-FFF2-40B4-BE49-F238E27FC236}">
                <a16:creationId xmlns:a16="http://schemas.microsoft.com/office/drawing/2014/main" id="{D252611B-2F5D-6043-9A22-92A120BC087B}"/>
              </a:ext>
            </a:extLst>
          </p:cNvPr>
          <p:cNvSpPr txBox="1"/>
          <p:nvPr userDrawn="1"/>
        </p:nvSpPr>
        <p:spPr>
          <a:xfrm>
            <a:off x="268474" y="660108"/>
            <a:ext cx="763608" cy="830997"/>
          </a:xfrm>
          <a:prstGeom prst="rect">
            <a:avLst/>
          </a:prstGeom>
          <a:solidFill>
            <a:schemeClr val="bg1"/>
          </a:solidFill>
        </p:spPr>
        <p:txBody>
          <a:bodyPr wrap="square" rtlCol="0">
            <a:spAutoFit/>
          </a:bodyPr>
          <a:lstStyle/>
          <a:p>
            <a:pPr algn="ctr"/>
            <a:endParaRPr lang="en-US" sz="4800" b="1" dirty="0">
              <a:solidFill>
                <a:schemeClr val="tx2"/>
              </a:solidFill>
            </a:endParaRPr>
          </a:p>
        </p:txBody>
      </p:sp>
    </p:spTree>
    <p:extLst>
      <p:ext uri="{BB962C8B-B14F-4D97-AF65-F5344CB8AC3E}">
        <p14:creationId xmlns:p14="http://schemas.microsoft.com/office/powerpoint/2010/main" val="42108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2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159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93D0089-6755-5047-9D75-B7394FF1F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74"/>
            <a:ext cx="9144000" cy="3546443"/>
          </a:xfrm>
          <a:prstGeom prst="rect">
            <a:avLst/>
          </a:prstGeom>
        </p:spPr>
      </p:pic>
      <p:sp>
        <p:nvSpPr>
          <p:cNvPr id="10" name="Rectangle 9">
            <a:extLst>
              <a:ext uri="{FF2B5EF4-FFF2-40B4-BE49-F238E27FC236}">
                <a16:creationId xmlns:a16="http://schemas.microsoft.com/office/drawing/2014/main" id="{271FD787-40AD-9B4C-AB3B-FFE41BCA5E77}"/>
              </a:ext>
            </a:extLst>
          </p:cNvPr>
          <p:cNvSpPr/>
          <p:nvPr/>
        </p:nvSpPr>
        <p:spPr>
          <a:xfrm>
            <a:off x="0" y="2889504"/>
            <a:ext cx="9144000" cy="24748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04D95-04AB-024A-AC6D-B015D23B6DFE}"/>
              </a:ext>
            </a:extLst>
          </p:cNvPr>
          <p:cNvSpPr/>
          <p:nvPr/>
        </p:nvSpPr>
        <p:spPr>
          <a:xfrm>
            <a:off x="0" y="2650966"/>
            <a:ext cx="9144000" cy="4969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1E59B4-16DA-5044-8E17-EB397DC01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684" y="2133577"/>
            <a:ext cx="1651000" cy="1651000"/>
          </a:xfrm>
          <a:prstGeom prst="rect">
            <a:avLst/>
          </a:prstGeom>
        </p:spPr>
      </p:pic>
      <p:pic>
        <p:nvPicPr>
          <p:cNvPr id="23" name="Picture 22">
            <a:extLst>
              <a:ext uri="{FF2B5EF4-FFF2-40B4-BE49-F238E27FC236}">
                <a16:creationId xmlns:a16="http://schemas.microsoft.com/office/drawing/2014/main" id="{729D3A40-CDD7-2749-B68A-45198891E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2981" y="5564775"/>
            <a:ext cx="1853703" cy="1070588"/>
          </a:xfrm>
          <a:prstGeom prst="rect">
            <a:avLst/>
          </a:prstGeom>
        </p:spPr>
      </p:pic>
      <p:sp>
        <p:nvSpPr>
          <p:cNvPr id="2" name="TextBox 1">
            <a:extLst>
              <a:ext uri="{FF2B5EF4-FFF2-40B4-BE49-F238E27FC236}">
                <a16:creationId xmlns:a16="http://schemas.microsoft.com/office/drawing/2014/main" id="{06F1D623-857A-BC40-B9AC-6ECF64DA36FF}"/>
              </a:ext>
            </a:extLst>
          </p:cNvPr>
          <p:cNvSpPr txBox="1"/>
          <p:nvPr/>
        </p:nvSpPr>
        <p:spPr>
          <a:xfrm>
            <a:off x="752337" y="2718428"/>
            <a:ext cx="6190644" cy="338554"/>
          </a:xfrm>
          <a:prstGeom prst="rect">
            <a:avLst/>
          </a:prstGeom>
          <a:noFill/>
        </p:spPr>
        <p:txBody>
          <a:bodyPr wrap="square" rtlCol="0">
            <a:spAutoFit/>
          </a:bodyPr>
          <a:lstStyle/>
          <a:p>
            <a:r>
              <a:rPr lang="en-US" sz="1600" spc="100" dirty="0"/>
              <a:t>GLOBAL EDUCATION MONITORING REPORT</a:t>
            </a:r>
          </a:p>
        </p:txBody>
      </p:sp>
      <p:sp>
        <p:nvSpPr>
          <p:cNvPr id="13" name="TextBox 12">
            <a:extLst>
              <a:ext uri="{FF2B5EF4-FFF2-40B4-BE49-F238E27FC236}">
                <a16:creationId xmlns:a16="http://schemas.microsoft.com/office/drawing/2014/main" id="{3618B746-AB0A-F241-A868-A9803694568E}"/>
              </a:ext>
            </a:extLst>
          </p:cNvPr>
          <p:cNvSpPr txBox="1"/>
          <p:nvPr/>
        </p:nvSpPr>
        <p:spPr>
          <a:xfrm>
            <a:off x="679185" y="3400470"/>
            <a:ext cx="6263796" cy="1189236"/>
          </a:xfrm>
          <a:prstGeom prst="rect">
            <a:avLst/>
          </a:prstGeom>
          <a:noFill/>
        </p:spPr>
        <p:txBody>
          <a:bodyPr wrap="square" rtlCol="0">
            <a:spAutoFit/>
          </a:bodyPr>
          <a:lstStyle/>
          <a:p>
            <a:pPr>
              <a:lnSpc>
                <a:spcPct val="80000"/>
              </a:lnSpc>
            </a:pPr>
            <a:r>
              <a:rPr lang="en-US" sz="4400" spc="-80" dirty="0">
                <a:solidFill>
                  <a:schemeClr val="bg1"/>
                </a:solidFill>
              </a:rPr>
              <a:t>Migration, displacement</a:t>
            </a:r>
            <a:br>
              <a:rPr lang="en-US" sz="4400" spc="-80" dirty="0">
                <a:solidFill>
                  <a:schemeClr val="bg1"/>
                </a:solidFill>
              </a:rPr>
            </a:br>
            <a:r>
              <a:rPr lang="en-US" sz="4400" spc="-80" dirty="0">
                <a:solidFill>
                  <a:schemeClr val="bg1"/>
                </a:solidFill>
              </a:rPr>
              <a:t>and education:</a:t>
            </a:r>
          </a:p>
        </p:txBody>
      </p:sp>
      <p:sp>
        <p:nvSpPr>
          <p:cNvPr id="14" name="TextBox 13">
            <a:extLst>
              <a:ext uri="{FF2B5EF4-FFF2-40B4-BE49-F238E27FC236}">
                <a16:creationId xmlns:a16="http://schemas.microsoft.com/office/drawing/2014/main" id="{00D80597-C1D8-E749-8A6D-01C89D274E1C}"/>
              </a:ext>
            </a:extLst>
          </p:cNvPr>
          <p:cNvSpPr txBox="1"/>
          <p:nvPr/>
        </p:nvSpPr>
        <p:spPr>
          <a:xfrm>
            <a:off x="679185" y="4556615"/>
            <a:ext cx="6263796" cy="461665"/>
          </a:xfrm>
          <a:prstGeom prst="rect">
            <a:avLst/>
          </a:prstGeom>
          <a:noFill/>
        </p:spPr>
        <p:txBody>
          <a:bodyPr wrap="square" rtlCol="0">
            <a:spAutoFit/>
          </a:bodyPr>
          <a:lstStyle/>
          <a:p>
            <a:r>
              <a:rPr lang="en-US" sz="2400" spc="120" dirty="0"/>
              <a:t>BUILDING BRIDGES, NOT WALLS</a:t>
            </a:r>
          </a:p>
        </p:txBody>
      </p:sp>
      <p:sp>
        <p:nvSpPr>
          <p:cNvPr id="12" name="Rectangle 11">
            <a:extLst>
              <a:ext uri="{FF2B5EF4-FFF2-40B4-BE49-F238E27FC236}">
                <a16:creationId xmlns:a16="http://schemas.microsoft.com/office/drawing/2014/main" id="{6C24653F-8500-49A1-90D8-545B6D6A8FC0}"/>
              </a:ext>
            </a:extLst>
          </p:cNvPr>
          <p:cNvSpPr/>
          <p:nvPr/>
        </p:nvSpPr>
        <p:spPr>
          <a:xfrm>
            <a:off x="679185" y="5564775"/>
            <a:ext cx="4624168" cy="120032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Marrakech, 24 March 2019</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Manos ANTONINIS</a:t>
            </a:r>
          </a:p>
          <a:p>
            <a:r>
              <a:rPr lang="en-US" dirty="0">
                <a:latin typeface="Calibri" panose="020F0502020204030204" pitchFamily="34" charset="0"/>
                <a:cs typeface="Calibri" panose="020F0502020204030204" pitchFamily="34" charset="0"/>
              </a:rPr>
              <a:t>Director, Global Education Monitoring Report</a:t>
            </a:r>
          </a:p>
        </p:txBody>
      </p:sp>
    </p:spTree>
    <p:extLst>
      <p:ext uri="{BB962C8B-B14F-4D97-AF65-F5344CB8AC3E}">
        <p14:creationId xmlns:p14="http://schemas.microsoft.com/office/powerpoint/2010/main" val="175285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1AC4BE-5982-D842-B9EC-D9A26E7533ED}"/>
              </a:ext>
            </a:extLst>
          </p:cNvPr>
          <p:cNvGrpSpPr/>
          <p:nvPr/>
        </p:nvGrpSpPr>
        <p:grpSpPr>
          <a:xfrm>
            <a:off x="4110229" y="1711505"/>
            <a:ext cx="4300070" cy="4071905"/>
            <a:chOff x="5020056" y="1818526"/>
            <a:chExt cx="3856816" cy="4071905"/>
          </a:xfrm>
        </p:grpSpPr>
        <p:sp>
          <p:nvSpPr>
            <p:cNvPr id="13" name="Rectangle 12">
              <a:extLst>
                <a:ext uri="{FF2B5EF4-FFF2-40B4-BE49-F238E27FC236}">
                  <a16:creationId xmlns:a16="http://schemas.microsoft.com/office/drawing/2014/main" id="{317166DF-DB15-644A-8FF2-E8E82B88E7D8}"/>
                </a:ext>
              </a:extLst>
            </p:cNvPr>
            <p:cNvSpPr/>
            <p:nvPr/>
          </p:nvSpPr>
          <p:spPr>
            <a:xfrm>
              <a:off x="5020056" y="1818526"/>
              <a:ext cx="3856816" cy="407190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286EA05-71C9-6348-BE73-E76386F73D57}"/>
                </a:ext>
              </a:extLst>
            </p:cNvPr>
            <p:cNvCxnSpPr>
              <a:cxnSpLocks/>
            </p:cNvCxnSpPr>
            <p:nvPr/>
          </p:nvCxnSpPr>
          <p:spPr>
            <a:xfrm>
              <a:off x="5020056" y="1820343"/>
              <a:ext cx="38568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4294967295"/>
          </p:nvPr>
        </p:nvSpPr>
        <p:spPr>
          <a:xfrm>
            <a:off x="657705" y="2063826"/>
            <a:ext cx="3277077" cy="2547398"/>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Provide language and other facilitating </a:t>
            </a:r>
            <a:r>
              <a:rPr lang="en-US" sz="1800" dirty="0" err="1"/>
              <a:t>programmes</a:t>
            </a:r>
            <a:r>
              <a:rPr lang="en-US" sz="1800" dirty="0"/>
              <a:t> </a:t>
            </a:r>
          </a:p>
          <a:p>
            <a:pPr>
              <a:lnSpc>
                <a:spcPct val="100000"/>
              </a:lnSpc>
              <a:spcBef>
                <a:spcPts val="0"/>
              </a:spcBef>
              <a:spcAft>
                <a:spcPts val="1200"/>
              </a:spcAft>
              <a:buClr>
                <a:schemeClr val="tx2"/>
              </a:buClr>
              <a:buSzPct val="125000"/>
              <a:buFont typeface="Wingdings" pitchFamily="2" charset="2"/>
              <a:buChar char="§"/>
            </a:pPr>
            <a:r>
              <a:rPr lang="en-US" sz="1800" dirty="0"/>
              <a:t>Provide alternative, preparatory and accelerated education </a:t>
            </a:r>
            <a:r>
              <a:rPr lang="en-US" sz="1800" dirty="0" err="1"/>
              <a:t>programmes</a:t>
            </a:r>
            <a:endParaRPr lang="en-US" sz="1800" dirty="0"/>
          </a:p>
          <a:p>
            <a:pPr>
              <a:lnSpc>
                <a:spcPct val="100000"/>
              </a:lnSpc>
              <a:spcBef>
                <a:spcPts val="0"/>
              </a:spcBef>
              <a:spcAft>
                <a:spcPts val="1200"/>
              </a:spcAft>
              <a:buClr>
                <a:schemeClr val="tx2"/>
              </a:buClr>
              <a:buSzPct val="125000"/>
              <a:buFont typeface="Wingdings" pitchFamily="2" charset="2"/>
              <a:buChar char="§"/>
            </a:pPr>
            <a:r>
              <a:rPr lang="en-US" sz="1800" dirty="0"/>
              <a:t>Help overcome cost barriers</a:t>
            </a:r>
          </a:p>
        </p:txBody>
      </p:sp>
      <p:sp>
        <p:nvSpPr>
          <p:cNvPr id="8" name="Text Placeholder 2"/>
          <p:cNvSpPr>
            <a:spLocks noGrp="1"/>
          </p:cNvSpPr>
          <p:nvPr>
            <p:ph type="body" idx="4294967295"/>
          </p:nvPr>
        </p:nvSpPr>
        <p:spPr>
          <a:xfrm>
            <a:off x="4407638" y="1846143"/>
            <a:ext cx="3816000" cy="468312"/>
          </a:xfrm>
          <a:prstGeom prst="rect">
            <a:avLst/>
          </a:prstGeom>
        </p:spPr>
        <p:txBody>
          <a:bodyPr anchor="t" anchorCtr="0">
            <a:noAutofit/>
          </a:bodyPr>
          <a:lstStyle/>
          <a:p>
            <a:pPr marL="0" indent="0" algn="ctr">
              <a:buNone/>
            </a:pPr>
            <a:r>
              <a:rPr lang="en-US" sz="1600" b="1" dirty="0">
                <a:solidFill>
                  <a:schemeClr val="tx1">
                    <a:lumMod val="75000"/>
                    <a:lumOff val="25000"/>
                  </a:schemeClr>
                </a:solidFill>
              </a:rPr>
              <a:t>How well countries integrate immigrants </a:t>
            </a:r>
            <a:br>
              <a:rPr lang="en-US" sz="1600" b="1" dirty="0">
                <a:solidFill>
                  <a:schemeClr val="tx1">
                    <a:lumMod val="75000"/>
                    <a:lumOff val="25000"/>
                  </a:schemeClr>
                </a:solidFill>
              </a:rPr>
            </a:br>
            <a:r>
              <a:rPr lang="en-US" sz="1600" b="1" dirty="0">
                <a:solidFill>
                  <a:schemeClr val="tx1">
                    <a:lumMod val="75000"/>
                    <a:lumOff val="25000"/>
                  </a:schemeClr>
                </a:solidFill>
              </a:rPr>
              <a:t>in education in high income countries</a:t>
            </a:r>
          </a:p>
        </p:txBody>
      </p:sp>
      <p:sp>
        <p:nvSpPr>
          <p:cNvPr id="9" name="Title 3">
            <a:extLst>
              <a:ext uri="{FF2B5EF4-FFF2-40B4-BE49-F238E27FC236}">
                <a16:creationId xmlns:a16="http://schemas.microsoft.com/office/drawing/2014/main" id="{F6EF4E56-6891-7F41-B445-ED6BF2903578}"/>
              </a:ext>
            </a:extLst>
          </p:cNvPr>
          <p:cNvSpPr txBox="1">
            <a:spLocks/>
          </p:cNvSpPr>
          <p:nvPr/>
        </p:nvSpPr>
        <p:spPr>
          <a:xfrm>
            <a:off x="1256033" y="809621"/>
            <a:ext cx="6996322" cy="654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Respond to their needs</a:t>
            </a:r>
          </a:p>
        </p:txBody>
      </p:sp>
      <p:sp>
        <p:nvSpPr>
          <p:cNvPr id="11" name="TextBox 10">
            <a:extLst>
              <a:ext uri="{FF2B5EF4-FFF2-40B4-BE49-F238E27FC236}">
                <a16:creationId xmlns:a16="http://schemas.microsoft.com/office/drawing/2014/main" id="{2A429162-D94F-B946-AA6B-87F6C58EBBEA}"/>
              </a:ext>
            </a:extLst>
          </p:cNvPr>
          <p:cNvSpPr txBox="1"/>
          <p:nvPr/>
        </p:nvSpPr>
        <p:spPr>
          <a:xfrm>
            <a:off x="278780" y="662480"/>
            <a:ext cx="769435" cy="830997"/>
          </a:xfrm>
          <a:prstGeom prst="rect">
            <a:avLst/>
          </a:prstGeom>
          <a:noFill/>
        </p:spPr>
        <p:txBody>
          <a:bodyPr wrap="square" rtlCol="0">
            <a:spAutoFit/>
          </a:bodyPr>
          <a:lstStyle/>
          <a:p>
            <a:pPr algn="ctr"/>
            <a:r>
              <a:rPr lang="en-US" sz="4800" b="1" dirty="0">
                <a:solidFill>
                  <a:schemeClr val="tx2"/>
                </a:solidFill>
              </a:rPr>
              <a:t>3</a:t>
            </a:r>
          </a:p>
        </p:txBody>
      </p:sp>
      <p:cxnSp>
        <p:nvCxnSpPr>
          <p:cNvPr id="12" name="Straight Connector 11">
            <a:extLst>
              <a:ext uri="{FF2B5EF4-FFF2-40B4-BE49-F238E27FC236}">
                <a16:creationId xmlns:a16="http://schemas.microsoft.com/office/drawing/2014/main" id="{955E34F4-422F-BA4A-A40B-9EBB12D22CBB}"/>
              </a:ext>
            </a:extLst>
          </p:cNvPr>
          <p:cNvCxnSpPr>
            <a:cxnSpLocks/>
          </p:cNvCxnSpPr>
          <p:nvPr/>
        </p:nvCxnSpPr>
        <p:spPr>
          <a:xfrm flipH="1">
            <a:off x="543556" y="5944730"/>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80D678-E53F-A643-A13C-B23DD5EE1B97}"/>
              </a:ext>
            </a:extLst>
          </p:cNvPr>
          <p:cNvGrpSpPr/>
          <p:nvPr/>
        </p:nvGrpSpPr>
        <p:grpSpPr>
          <a:xfrm>
            <a:off x="642418" y="6078729"/>
            <a:ext cx="7859309" cy="707886"/>
            <a:chOff x="922975" y="6234466"/>
            <a:chExt cx="7859309" cy="707886"/>
          </a:xfrm>
        </p:grpSpPr>
        <p:sp>
          <p:nvSpPr>
            <p:cNvPr id="6" name="Rectangle 5"/>
            <p:cNvSpPr/>
            <p:nvPr/>
          </p:nvSpPr>
          <p:spPr>
            <a:xfrm>
              <a:off x="1078284" y="6234466"/>
              <a:ext cx="7704000" cy="707886"/>
            </a:xfrm>
            <a:prstGeom prst="rect">
              <a:avLst/>
            </a:prstGeom>
          </p:spPr>
          <p:txBody>
            <a:bodyPr wrap="square">
              <a:spAutoFit/>
            </a:bodyPr>
            <a:lstStyle/>
            <a:p>
              <a:r>
                <a:rPr lang="en-GB" sz="2000" b="1" i="1" dirty="0">
                  <a:solidFill>
                    <a:srgbClr val="C00000"/>
                  </a:solidFill>
                  <a:latin typeface="+mj-lt"/>
                </a:rPr>
                <a:t>The Norwegian Refugee Council runs an accelerated learning programme</a:t>
              </a:r>
            </a:p>
            <a:p>
              <a:r>
                <a:rPr lang="en-GB" sz="2000" b="1" i="1" dirty="0">
                  <a:solidFill>
                    <a:srgbClr val="C00000"/>
                  </a:solidFill>
                  <a:latin typeface="+mj-lt"/>
                </a:rPr>
                <a:t>in Dadaab, which condenses Kenya’s 8-year curriculum into 4 years</a:t>
              </a:r>
              <a:endParaRPr lang="en-US" sz="2000" b="1" i="1" dirty="0">
                <a:solidFill>
                  <a:srgbClr val="C00000"/>
                </a:solidFill>
                <a:latin typeface="+mj-lt"/>
              </a:endParaRPr>
            </a:p>
          </p:txBody>
        </p:sp>
        <p:pic>
          <p:nvPicPr>
            <p:cNvPr id="15" name="Picture 14">
              <a:extLst>
                <a:ext uri="{FF2B5EF4-FFF2-40B4-BE49-F238E27FC236}">
                  <a16:creationId xmlns:a16="http://schemas.microsoft.com/office/drawing/2014/main" id="{0B8B7818-098C-5049-948E-2969849E4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75" y="6250635"/>
              <a:ext cx="184201" cy="147361"/>
            </a:xfrm>
            <a:prstGeom prst="rect">
              <a:avLst/>
            </a:prstGeom>
          </p:spPr>
        </p:pic>
        <p:pic>
          <p:nvPicPr>
            <p:cNvPr id="17" name="Picture 16">
              <a:extLst>
                <a:ext uri="{FF2B5EF4-FFF2-40B4-BE49-F238E27FC236}">
                  <a16:creationId xmlns:a16="http://schemas.microsoft.com/office/drawing/2014/main" id="{34AAE817-8E91-2B41-B50D-E700FA0D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039" y="6707441"/>
              <a:ext cx="184201" cy="147361"/>
            </a:xfrm>
            <a:prstGeom prst="rect">
              <a:avLst/>
            </a:prstGeom>
          </p:spPr>
        </p:pic>
      </p:grpSp>
      <p:pic>
        <p:nvPicPr>
          <p:cNvPr id="19" name="Picture 18">
            <a:extLst>
              <a:ext uri="{FF2B5EF4-FFF2-40B4-BE49-F238E27FC236}">
                <a16:creationId xmlns:a16="http://schemas.microsoft.com/office/drawing/2014/main" id="{CAA11D68-6D67-CC4F-857E-23B2BE907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4782" y="2376415"/>
            <a:ext cx="4152900" cy="3251200"/>
          </a:xfrm>
          <a:prstGeom prst="rect">
            <a:avLst/>
          </a:prstGeom>
        </p:spPr>
      </p:pic>
      <p:pic>
        <p:nvPicPr>
          <p:cNvPr id="21" name="Picture 20">
            <a:extLst>
              <a:ext uri="{FF2B5EF4-FFF2-40B4-BE49-F238E27FC236}">
                <a16:creationId xmlns:a16="http://schemas.microsoft.com/office/drawing/2014/main" id="{9DD18852-4B2E-D34E-9C8A-681B05F9C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60" y="2385773"/>
            <a:ext cx="2806700" cy="2565400"/>
          </a:xfrm>
          <a:prstGeom prst="rect">
            <a:avLst/>
          </a:prstGeom>
        </p:spPr>
      </p:pic>
      <p:pic>
        <p:nvPicPr>
          <p:cNvPr id="23" name="Picture 22">
            <a:extLst>
              <a:ext uri="{FF2B5EF4-FFF2-40B4-BE49-F238E27FC236}">
                <a16:creationId xmlns:a16="http://schemas.microsoft.com/office/drawing/2014/main" id="{B21892BB-41EF-0F4D-861D-E112695DD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075" y="3203391"/>
            <a:ext cx="2578100" cy="1752600"/>
          </a:xfrm>
          <a:prstGeom prst="rect">
            <a:avLst/>
          </a:prstGeom>
        </p:spPr>
      </p:pic>
    </p:spTree>
    <p:extLst>
      <p:ext uri="{BB962C8B-B14F-4D97-AF65-F5344CB8AC3E}">
        <p14:creationId xmlns:p14="http://schemas.microsoft.com/office/powerpoint/2010/main" val="91853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2" presetClass="entr" presetSubtype="4" fill="hold" nodeType="afterEffect">
                                  <p:stCondLst>
                                    <p:cond delay="100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6B91E4-8137-554B-B21E-11D0A997FF29}"/>
              </a:ext>
            </a:extLst>
          </p:cNvPr>
          <p:cNvGrpSpPr/>
          <p:nvPr/>
        </p:nvGrpSpPr>
        <p:grpSpPr>
          <a:xfrm>
            <a:off x="4245312" y="1834978"/>
            <a:ext cx="4076413" cy="3395702"/>
            <a:chOff x="4905098" y="2182179"/>
            <a:chExt cx="3737598" cy="3009265"/>
          </a:xfrm>
        </p:grpSpPr>
        <p:sp>
          <p:nvSpPr>
            <p:cNvPr id="15" name="Rectangle 14">
              <a:extLst>
                <a:ext uri="{FF2B5EF4-FFF2-40B4-BE49-F238E27FC236}">
                  <a16:creationId xmlns:a16="http://schemas.microsoft.com/office/drawing/2014/main" id="{FEDDC310-CFA9-8549-B499-81B1EE514487}"/>
                </a:ext>
              </a:extLst>
            </p:cNvPr>
            <p:cNvSpPr/>
            <p:nvPr/>
          </p:nvSpPr>
          <p:spPr>
            <a:xfrm>
              <a:off x="4905098" y="2182179"/>
              <a:ext cx="3737598" cy="30092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6" name="Straight Connector 15">
              <a:extLst>
                <a:ext uri="{FF2B5EF4-FFF2-40B4-BE49-F238E27FC236}">
                  <a16:creationId xmlns:a16="http://schemas.microsoft.com/office/drawing/2014/main" id="{75A25AFF-55B4-9A48-B245-BCC41E7EC2F4}"/>
                </a:ext>
              </a:extLst>
            </p:cNvPr>
            <p:cNvCxnSpPr>
              <a:cxnSpLocks/>
            </p:cNvCxnSpPr>
            <p:nvPr/>
          </p:nvCxnSpPr>
          <p:spPr>
            <a:xfrm>
              <a:off x="4905098" y="2183993"/>
              <a:ext cx="373759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CDC7B2C-5B2D-A84B-8DDB-58E7D312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597" y="2947916"/>
            <a:ext cx="3530600" cy="1993900"/>
          </a:xfrm>
          <a:prstGeom prst="rect">
            <a:avLst/>
          </a:prstGeom>
        </p:spPr>
      </p:pic>
      <p:pic>
        <p:nvPicPr>
          <p:cNvPr id="21" name="Picture 20">
            <a:extLst>
              <a:ext uri="{FF2B5EF4-FFF2-40B4-BE49-F238E27FC236}">
                <a16:creationId xmlns:a16="http://schemas.microsoft.com/office/drawing/2014/main" id="{BD2DBA83-E929-B746-8FDF-1110FF90A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809" y="3028902"/>
            <a:ext cx="1549400" cy="1739900"/>
          </a:xfrm>
          <a:prstGeom prst="rect">
            <a:avLst/>
          </a:prstGeom>
        </p:spPr>
      </p:pic>
      <p:sp>
        <p:nvSpPr>
          <p:cNvPr id="3" name="Text Placeholder 2"/>
          <p:cNvSpPr>
            <a:spLocks noGrp="1"/>
          </p:cNvSpPr>
          <p:nvPr>
            <p:ph type="body" idx="4294967295"/>
          </p:nvPr>
        </p:nvSpPr>
        <p:spPr>
          <a:xfrm>
            <a:off x="686031" y="1965859"/>
            <a:ext cx="3129239" cy="2651898"/>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GB" sz="1800" dirty="0"/>
              <a:t>Adapt curricula and re-think textbooks so that they:</a:t>
            </a:r>
          </a:p>
          <a:p>
            <a:pPr marL="228600" lvl="1">
              <a:lnSpc>
                <a:spcPct val="100000"/>
              </a:lnSpc>
              <a:spcBef>
                <a:spcPts val="0"/>
              </a:spcBef>
              <a:spcAft>
                <a:spcPts val="1200"/>
              </a:spcAft>
              <a:buClr>
                <a:schemeClr val="tx2"/>
              </a:buClr>
              <a:buSzPct val="125000"/>
              <a:buFont typeface="Wingdings" pitchFamily="2" charset="2"/>
              <a:buChar char="§"/>
            </a:pPr>
            <a:r>
              <a:rPr lang="en-GB" sz="1800" dirty="0"/>
              <a:t>respect past history and </a:t>
            </a:r>
            <a:br>
              <a:rPr lang="en-GB" sz="1800" dirty="0"/>
            </a:br>
            <a:r>
              <a:rPr lang="en-GB" sz="1800" dirty="0"/>
              <a:t>current diversity</a:t>
            </a:r>
          </a:p>
          <a:p>
            <a:pPr marL="228600" lvl="1">
              <a:lnSpc>
                <a:spcPct val="100000"/>
              </a:lnSpc>
              <a:spcBef>
                <a:spcPts val="0"/>
              </a:spcBef>
              <a:spcAft>
                <a:spcPts val="1200"/>
              </a:spcAft>
              <a:buClr>
                <a:schemeClr val="tx2"/>
              </a:buClr>
              <a:buSzPct val="125000"/>
              <a:buFont typeface="Wingdings" pitchFamily="2" charset="2"/>
              <a:buChar char="§"/>
            </a:pPr>
            <a:r>
              <a:rPr lang="en-GB" sz="1800" dirty="0"/>
              <a:t>recognize contributions of immigrants and refugees</a:t>
            </a:r>
          </a:p>
          <a:p>
            <a:pPr marL="228600" lvl="1">
              <a:lnSpc>
                <a:spcPct val="100000"/>
              </a:lnSpc>
              <a:spcBef>
                <a:spcPts val="0"/>
              </a:spcBef>
              <a:spcAft>
                <a:spcPts val="1200"/>
              </a:spcAft>
              <a:buClr>
                <a:schemeClr val="tx2"/>
              </a:buClr>
              <a:buSzPct val="125000"/>
              <a:buFont typeface="Wingdings" pitchFamily="2" charset="2"/>
              <a:buChar char="§"/>
            </a:pPr>
            <a:r>
              <a:rPr lang="en-GB" sz="1800" dirty="0"/>
              <a:t>promote openness to multiple perspectives</a:t>
            </a:r>
            <a:endParaRPr lang="en-US" sz="1800" dirty="0"/>
          </a:p>
        </p:txBody>
      </p:sp>
      <p:sp>
        <p:nvSpPr>
          <p:cNvPr id="9" name="Content Placeholder 5"/>
          <p:cNvSpPr txBox="1">
            <a:spLocks/>
          </p:cNvSpPr>
          <p:nvPr/>
        </p:nvSpPr>
        <p:spPr>
          <a:xfrm>
            <a:off x="4245312" y="1980243"/>
            <a:ext cx="4076413" cy="824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Font typeface="Arial" panose="020B0604020202020204" pitchFamily="34" charset="0"/>
              <a:buNone/>
            </a:pPr>
            <a:r>
              <a:rPr lang="en-GB" sz="1600" b="1" dirty="0">
                <a:solidFill>
                  <a:schemeClr val="tx1">
                    <a:lumMod val="75000"/>
                    <a:lumOff val="25000"/>
                  </a:schemeClr>
                </a:solidFill>
              </a:rPr>
              <a:t>Two thirds of 21 high income countries </a:t>
            </a:r>
            <a:br>
              <a:rPr lang="en-GB" sz="1600" b="1" dirty="0">
                <a:solidFill>
                  <a:schemeClr val="tx1">
                    <a:lumMod val="75000"/>
                    <a:lumOff val="25000"/>
                  </a:schemeClr>
                </a:solidFill>
              </a:rPr>
            </a:br>
            <a:r>
              <a:rPr lang="en-GB" sz="1600" b="1" dirty="0">
                <a:solidFill>
                  <a:schemeClr val="tx1">
                    <a:lumMod val="75000"/>
                    <a:lumOff val="25000"/>
                  </a:schemeClr>
                </a:solidFill>
              </a:rPr>
              <a:t>have </a:t>
            </a:r>
            <a:r>
              <a:rPr lang="en-US" sz="1600" b="1" dirty="0">
                <a:solidFill>
                  <a:schemeClr val="tx1">
                    <a:lumMod val="75000"/>
                    <a:lumOff val="25000"/>
                  </a:schemeClr>
                </a:solidFill>
              </a:rPr>
              <a:t>introduced multicultural education </a:t>
            </a:r>
            <a:br>
              <a:rPr lang="en-US" sz="1600" b="1" dirty="0">
                <a:solidFill>
                  <a:schemeClr val="tx1">
                    <a:lumMod val="75000"/>
                    <a:lumOff val="25000"/>
                  </a:schemeClr>
                </a:solidFill>
              </a:rPr>
            </a:br>
            <a:r>
              <a:rPr lang="en-US" sz="1600" b="1" dirty="0">
                <a:solidFill>
                  <a:schemeClr val="tx1">
                    <a:lumMod val="75000"/>
                    <a:lumOff val="25000"/>
                  </a:schemeClr>
                </a:solidFill>
              </a:rPr>
              <a:t>at least partially</a:t>
            </a:r>
          </a:p>
        </p:txBody>
      </p:sp>
      <p:sp>
        <p:nvSpPr>
          <p:cNvPr id="8" name="Title 3">
            <a:extLst>
              <a:ext uri="{FF2B5EF4-FFF2-40B4-BE49-F238E27FC236}">
                <a16:creationId xmlns:a16="http://schemas.microsoft.com/office/drawing/2014/main" id="{0804FE93-607C-2747-A128-CC3507B26CCA}"/>
              </a:ext>
            </a:extLst>
          </p:cNvPr>
          <p:cNvSpPr txBox="1">
            <a:spLocks/>
          </p:cNvSpPr>
          <p:nvPr/>
        </p:nvSpPr>
        <p:spPr>
          <a:xfrm>
            <a:off x="1250436" y="815423"/>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Recognize their histories</a:t>
            </a:r>
          </a:p>
        </p:txBody>
      </p:sp>
      <p:sp>
        <p:nvSpPr>
          <p:cNvPr id="13" name="TextBox 12">
            <a:extLst>
              <a:ext uri="{FF2B5EF4-FFF2-40B4-BE49-F238E27FC236}">
                <a16:creationId xmlns:a16="http://schemas.microsoft.com/office/drawing/2014/main" id="{1B15FF55-CAE4-CC48-9630-775045FA9B79}"/>
              </a:ext>
            </a:extLst>
          </p:cNvPr>
          <p:cNvSpPr txBox="1"/>
          <p:nvPr/>
        </p:nvSpPr>
        <p:spPr>
          <a:xfrm>
            <a:off x="259582" y="646816"/>
            <a:ext cx="766330" cy="830997"/>
          </a:xfrm>
          <a:prstGeom prst="rect">
            <a:avLst/>
          </a:prstGeom>
          <a:noFill/>
        </p:spPr>
        <p:txBody>
          <a:bodyPr wrap="square" rtlCol="0">
            <a:spAutoFit/>
          </a:bodyPr>
          <a:lstStyle/>
          <a:p>
            <a:pPr algn="ctr"/>
            <a:r>
              <a:rPr lang="en-US" sz="4800" b="1" dirty="0">
                <a:solidFill>
                  <a:schemeClr val="tx2"/>
                </a:solidFill>
              </a:rPr>
              <a:t>4</a:t>
            </a:r>
          </a:p>
        </p:txBody>
      </p:sp>
      <p:cxnSp>
        <p:nvCxnSpPr>
          <p:cNvPr id="14" name="Straight Connector 13">
            <a:extLst>
              <a:ext uri="{FF2B5EF4-FFF2-40B4-BE49-F238E27FC236}">
                <a16:creationId xmlns:a16="http://schemas.microsoft.com/office/drawing/2014/main" id="{81300E41-F2BA-BE46-9CDC-56B39304C605}"/>
              </a:ext>
            </a:extLst>
          </p:cNvPr>
          <p:cNvCxnSpPr>
            <a:cxnSpLocks/>
          </p:cNvCxnSpPr>
          <p:nvPr/>
        </p:nvCxnSpPr>
        <p:spPr>
          <a:xfrm flipH="1">
            <a:off x="543556" y="5528382"/>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789A4E4-90E7-9649-8082-7702E25EEDA5}"/>
              </a:ext>
            </a:extLst>
          </p:cNvPr>
          <p:cNvSpPr/>
          <p:nvPr/>
        </p:nvSpPr>
        <p:spPr>
          <a:xfrm>
            <a:off x="6506809" y="2968531"/>
            <a:ext cx="444119" cy="13872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F40D81-F0D1-884A-9D30-5F58FCA3EC9B}"/>
              </a:ext>
            </a:extLst>
          </p:cNvPr>
          <p:cNvGrpSpPr/>
          <p:nvPr/>
        </p:nvGrpSpPr>
        <p:grpSpPr>
          <a:xfrm>
            <a:off x="881592" y="5802854"/>
            <a:ext cx="7436101" cy="707886"/>
            <a:chOff x="881592" y="5802854"/>
            <a:chExt cx="7436101" cy="707886"/>
          </a:xfrm>
        </p:grpSpPr>
        <p:sp>
          <p:nvSpPr>
            <p:cNvPr id="7" name="Rectangle 6"/>
            <p:cNvSpPr/>
            <p:nvPr/>
          </p:nvSpPr>
          <p:spPr>
            <a:xfrm>
              <a:off x="973693" y="5802854"/>
              <a:ext cx="7344000" cy="707886"/>
            </a:xfrm>
            <a:prstGeom prst="rect">
              <a:avLst/>
            </a:prstGeom>
          </p:spPr>
          <p:txBody>
            <a:bodyPr wrap="square">
              <a:spAutoFit/>
            </a:bodyPr>
            <a:lstStyle/>
            <a:p>
              <a:r>
                <a:rPr lang="en-GB" sz="2000" b="1" i="1" spc="20" dirty="0">
                  <a:solidFill>
                    <a:srgbClr val="C00000"/>
                  </a:solidFill>
                  <a:latin typeface="+mj-lt"/>
                  <a:sym typeface="Wingdings 3" panose="05040102010807070707" pitchFamily="18" charset="2"/>
                </a:rPr>
                <a:t>In Côte d’Ivoire, the curriculum framework uses cases of displaced populations and emphasizes non-discrimination starting in grade 3</a:t>
              </a:r>
              <a:endParaRPr lang="en-GB" sz="2000" b="1" i="1" spc="20" dirty="0">
                <a:solidFill>
                  <a:srgbClr val="C00000"/>
                </a:solidFill>
                <a:latin typeface="+mj-lt"/>
              </a:endParaRPr>
            </a:p>
          </p:txBody>
        </p:sp>
        <p:pic>
          <p:nvPicPr>
            <p:cNvPr id="23" name="Picture 22">
              <a:extLst>
                <a:ext uri="{FF2B5EF4-FFF2-40B4-BE49-F238E27FC236}">
                  <a16:creationId xmlns:a16="http://schemas.microsoft.com/office/drawing/2014/main" id="{4FAADD3F-1AE5-A542-8901-FF91572FC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2" y="5826085"/>
              <a:ext cx="184201" cy="147361"/>
            </a:xfrm>
            <a:prstGeom prst="rect">
              <a:avLst/>
            </a:prstGeom>
          </p:spPr>
        </p:pic>
        <p:pic>
          <p:nvPicPr>
            <p:cNvPr id="24" name="Picture 23">
              <a:extLst>
                <a:ext uri="{FF2B5EF4-FFF2-40B4-BE49-F238E27FC236}">
                  <a16:creationId xmlns:a16="http://schemas.microsoft.com/office/drawing/2014/main" id="{EB6859D3-850E-FD4F-B9A9-C420DAEF8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6106" y="6348694"/>
              <a:ext cx="184201" cy="147361"/>
            </a:xfrm>
            <a:prstGeom prst="rect">
              <a:avLst/>
            </a:prstGeom>
          </p:spPr>
        </p:pic>
      </p:grpSp>
    </p:spTree>
    <p:extLst>
      <p:ext uri="{BB962C8B-B14F-4D97-AF65-F5344CB8AC3E}">
        <p14:creationId xmlns:p14="http://schemas.microsoft.com/office/powerpoint/2010/main" val="32641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1" presetClass="entr" presetSubtype="1" fill="hold" grpId="0" nodeType="after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1000"/>
                                        <p:tgtEl>
                                          <p:spTgt spid="22"/>
                                        </p:tgtEl>
                                      </p:cBhvr>
                                    </p:animEffec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6500"/>
                            </p:stCondLst>
                            <p:childTnLst>
                              <p:par>
                                <p:cTn id="35" presetID="10" presetClass="entr" presetSubtype="0" fill="hold"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
                                        <p:tgtEl>
                                          <p:spTgt spid="3">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10"/>
                                        <p:tgtEl>
                                          <p:spTgt spid="3">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8" grpId="0"/>
      <p:bldP spid="13"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43556" y="2101141"/>
            <a:ext cx="3304310" cy="2268000"/>
          </a:xfrm>
          <a:prstGeom prst="rect">
            <a:avLst/>
          </a:prstGeom>
        </p:spPr>
        <p:txBody>
          <a:bodyPr>
            <a:noAutofit/>
          </a:bodyPr>
          <a:lstStyle/>
          <a:p>
            <a:pPr marL="0" indent="0">
              <a:lnSpc>
                <a:spcPct val="95000"/>
              </a:lnSpc>
              <a:spcBef>
                <a:spcPts val="0"/>
              </a:spcBef>
              <a:spcAft>
                <a:spcPts val="1600"/>
              </a:spcAft>
              <a:buClr>
                <a:schemeClr val="tx2"/>
              </a:buClr>
              <a:buSzPct val="125000"/>
              <a:buNone/>
            </a:pPr>
            <a:r>
              <a:rPr lang="en-US" sz="1800" dirty="0"/>
              <a:t>Train teachers to: </a:t>
            </a:r>
          </a:p>
          <a:p>
            <a:pPr>
              <a:lnSpc>
                <a:spcPct val="95000"/>
              </a:lnSpc>
              <a:spcBef>
                <a:spcPts val="0"/>
              </a:spcBef>
              <a:spcAft>
                <a:spcPts val="1600"/>
              </a:spcAft>
              <a:buClr>
                <a:schemeClr val="tx2"/>
              </a:buClr>
              <a:buSzPct val="125000"/>
              <a:buFont typeface="Wingdings" pitchFamily="2" charset="2"/>
              <a:buChar char="§"/>
            </a:pPr>
            <a:r>
              <a:rPr lang="en-US" sz="1800" dirty="0"/>
              <a:t>deal with diversity</a:t>
            </a:r>
          </a:p>
          <a:p>
            <a:pPr>
              <a:lnSpc>
                <a:spcPct val="95000"/>
              </a:lnSpc>
              <a:spcBef>
                <a:spcPts val="0"/>
              </a:spcBef>
              <a:spcAft>
                <a:spcPts val="1600"/>
              </a:spcAft>
              <a:buClr>
                <a:schemeClr val="tx2"/>
              </a:buClr>
              <a:buSzPct val="125000"/>
              <a:buFont typeface="Wingdings" pitchFamily="2" charset="2"/>
              <a:buChar char="§"/>
            </a:pPr>
            <a:r>
              <a:rPr lang="en-US" sz="1800" dirty="0"/>
              <a:t>confront stereotypes and discrimination</a:t>
            </a:r>
          </a:p>
          <a:p>
            <a:pPr>
              <a:lnSpc>
                <a:spcPct val="95000"/>
              </a:lnSpc>
              <a:spcBef>
                <a:spcPts val="0"/>
              </a:spcBef>
              <a:spcAft>
                <a:spcPts val="1600"/>
              </a:spcAft>
              <a:buClr>
                <a:schemeClr val="tx2"/>
              </a:buClr>
              <a:buSzPct val="125000"/>
              <a:buFont typeface="Wingdings" pitchFamily="2" charset="2"/>
              <a:buChar char="§"/>
            </a:pPr>
            <a:r>
              <a:rPr lang="en-GB" sz="1800" dirty="0"/>
              <a:t>recognize stress and trauma and refer those in need</a:t>
            </a:r>
            <a:endParaRPr lang="en-US" sz="1800" dirty="0"/>
          </a:p>
        </p:txBody>
      </p:sp>
      <p:cxnSp>
        <p:nvCxnSpPr>
          <p:cNvPr id="13" name="Straight Connector 12">
            <a:extLst>
              <a:ext uri="{FF2B5EF4-FFF2-40B4-BE49-F238E27FC236}">
                <a16:creationId xmlns:a16="http://schemas.microsoft.com/office/drawing/2014/main" id="{451DC16F-D5B6-7143-9B1C-868D75615F60}"/>
              </a:ext>
            </a:extLst>
          </p:cNvPr>
          <p:cNvCxnSpPr>
            <a:cxnSpLocks/>
          </p:cNvCxnSpPr>
          <p:nvPr/>
        </p:nvCxnSpPr>
        <p:spPr>
          <a:xfrm flipH="1">
            <a:off x="569104" y="555260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FCF8D016-71E9-0C40-9641-182CC0AA9426}"/>
              </a:ext>
            </a:extLst>
          </p:cNvPr>
          <p:cNvSpPr txBox="1">
            <a:spLocks/>
          </p:cNvSpPr>
          <p:nvPr/>
        </p:nvSpPr>
        <p:spPr>
          <a:xfrm>
            <a:off x="1239200" y="803918"/>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Prepare their teachers</a:t>
            </a:r>
          </a:p>
        </p:txBody>
      </p:sp>
      <p:sp>
        <p:nvSpPr>
          <p:cNvPr id="10" name="TextBox 9">
            <a:extLst>
              <a:ext uri="{FF2B5EF4-FFF2-40B4-BE49-F238E27FC236}">
                <a16:creationId xmlns:a16="http://schemas.microsoft.com/office/drawing/2014/main" id="{C163751E-68B8-1C4C-A82C-48F42987F0C1}"/>
              </a:ext>
            </a:extLst>
          </p:cNvPr>
          <p:cNvSpPr txBox="1"/>
          <p:nvPr/>
        </p:nvSpPr>
        <p:spPr>
          <a:xfrm>
            <a:off x="296583" y="652666"/>
            <a:ext cx="736465" cy="830997"/>
          </a:xfrm>
          <a:prstGeom prst="rect">
            <a:avLst/>
          </a:prstGeom>
          <a:noFill/>
        </p:spPr>
        <p:txBody>
          <a:bodyPr wrap="square" rtlCol="0">
            <a:spAutoFit/>
          </a:bodyPr>
          <a:lstStyle/>
          <a:p>
            <a:pPr algn="ctr"/>
            <a:r>
              <a:rPr lang="en-US" sz="4800" b="1" dirty="0">
                <a:solidFill>
                  <a:schemeClr val="tx2"/>
                </a:solidFill>
              </a:rPr>
              <a:t>5</a:t>
            </a:r>
          </a:p>
        </p:txBody>
      </p:sp>
      <p:sp>
        <p:nvSpPr>
          <p:cNvPr id="25" name="Rectangle 24">
            <a:extLst>
              <a:ext uri="{FF2B5EF4-FFF2-40B4-BE49-F238E27FC236}">
                <a16:creationId xmlns:a16="http://schemas.microsoft.com/office/drawing/2014/main" id="{08616685-D5D2-8F4B-AC86-1FA0DE63644E}"/>
              </a:ext>
            </a:extLst>
          </p:cNvPr>
          <p:cNvSpPr/>
          <p:nvPr/>
        </p:nvSpPr>
        <p:spPr>
          <a:xfrm>
            <a:off x="3918956" y="4584606"/>
            <a:ext cx="5148000" cy="792000"/>
          </a:xfrm>
          <a:prstGeom prst="rect">
            <a:avLst/>
          </a:prstGeom>
        </p:spPr>
        <p:txBody>
          <a:bodyPr wrap="square">
            <a:spAutoFit/>
          </a:bodyPr>
          <a:lstStyle/>
          <a:p>
            <a:pPr algn="ctr">
              <a:lnSpc>
                <a:spcPct val="80000"/>
              </a:lnSpc>
            </a:pPr>
            <a:r>
              <a:rPr lang="en-US" sz="2800" b="1" dirty="0">
                <a:solidFill>
                  <a:schemeClr val="tx2"/>
                </a:solidFill>
              </a:rPr>
              <a:t>73</a:t>
            </a:r>
            <a:r>
              <a:rPr lang="en-US" b="1" dirty="0">
                <a:solidFill>
                  <a:schemeClr val="tx2"/>
                </a:solidFill>
              </a:rPr>
              <a:t>%</a:t>
            </a:r>
            <a:r>
              <a:rPr lang="en-US" sz="1600" b="1" dirty="0">
                <a:solidFill>
                  <a:schemeClr val="tx2"/>
                </a:solidFill>
              </a:rPr>
              <a:t> </a:t>
            </a:r>
            <a:r>
              <a:rPr lang="en-US" b="1" dirty="0">
                <a:solidFill>
                  <a:schemeClr val="accent1"/>
                </a:solidFill>
              </a:rPr>
              <a:t>of teachers had no training on how to provide</a:t>
            </a:r>
          </a:p>
          <a:p>
            <a:pPr algn="ctr">
              <a:lnSpc>
                <a:spcPct val="80000"/>
              </a:lnSpc>
            </a:pPr>
            <a:r>
              <a:rPr lang="en-US" sz="2400" b="1" dirty="0">
                <a:solidFill>
                  <a:schemeClr val="tx2"/>
                </a:solidFill>
              </a:rPr>
              <a:t>psychosocial support</a:t>
            </a:r>
          </a:p>
        </p:txBody>
      </p:sp>
      <p:sp>
        <p:nvSpPr>
          <p:cNvPr id="26" name="Rectangle 25">
            <a:extLst>
              <a:ext uri="{FF2B5EF4-FFF2-40B4-BE49-F238E27FC236}">
                <a16:creationId xmlns:a16="http://schemas.microsoft.com/office/drawing/2014/main" id="{EFD2F973-C99C-AD4D-8EC6-F1860ABEDD71}"/>
              </a:ext>
            </a:extLst>
          </p:cNvPr>
          <p:cNvSpPr/>
          <p:nvPr/>
        </p:nvSpPr>
        <p:spPr>
          <a:xfrm>
            <a:off x="4351580" y="1791480"/>
            <a:ext cx="3811469" cy="369332"/>
          </a:xfrm>
          <a:prstGeom prst="rect">
            <a:avLst/>
          </a:prstGeom>
        </p:spPr>
        <p:txBody>
          <a:bodyPr wrap="square">
            <a:spAutoFit/>
          </a:bodyPr>
          <a:lstStyle/>
          <a:p>
            <a:r>
              <a:rPr lang="en-US" b="1" dirty="0">
                <a:solidFill>
                  <a:schemeClr val="tx2"/>
                </a:solidFill>
              </a:rPr>
              <a:t>In the Syrian Arab Republic</a:t>
            </a:r>
          </a:p>
        </p:txBody>
      </p:sp>
      <p:pic>
        <p:nvPicPr>
          <p:cNvPr id="27" name="Picture 26">
            <a:extLst>
              <a:ext uri="{FF2B5EF4-FFF2-40B4-BE49-F238E27FC236}">
                <a16:creationId xmlns:a16="http://schemas.microsoft.com/office/drawing/2014/main" id="{B1A9363E-9D7D-CA47-A48F-D7A58A62C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183" y="2192506"/>
            <a:ext cx="3382264" cy="2394287"/>
          </a:xfrm>
          <a:prstGeom prst="rect">
            <a:avLst/>
          </a:prstGeom>
        </p:spPr>
      </p:pic>
      <p:pic>
        <p:nvPicPr>
          <p:cNvPr id="29" name="Picture 28">
            <a:extLst>
              <a:ext uri="{FF2B5EF4-FFF2-40B4-BE49-F238E27FC236}">
                <a16:creationId xmlns:a16="http://schemas.microsoft.com/office/drawing/2014/main" id="{B331F27A-F04E-EE44-B329-4C00F83A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149" y="2783741"/>
            <a:ext cx="667552" cy="801062"/>
          </a:xfrm>
          <a:prstGeom prst="rect">
            <a:avLst/>
          </a:prstGeom>
        </p:spPr>
      </p:pic>
      <p:grpSp>
        <p:nvGrpSpPr>
          <p:cNvPr id="2" name="Group 1">
            <a:extLst>
              <a:ext uri="{FF2B5EF4-FFF2-40B4-BE49-F238E27FC236}">
                <a16:creationId xmlns:a16="http://schemas.microsoft.com/office/drawing/2014/main" id="{7F21A8CB-91EE-E142-8E00-6C020B6707CA}"/>
              </a:ext>
            </a:extLst>
          </p:cNvPr>
          <p:cNvGrpSpPr/>
          <p:nvPr/>
        </p:nvGrpSpPr>
        <p:grpSpPr>
          <a:xfrm>
            <a:off x="846021" y="5770259"/>
            <a:ext cx="7094556" cy="707886"/>
            <a:chOff x="1177521" y="5864023"/>
            <a:chExt cx="7068661" cy="707886"/>
          </a:xfrm>
        </p:grpSpPr>
        <p:sp>
          <p:nvSpPr>
            <p:cNvPr id="12" name="Rectangle 11">
              <a:extLst>
                <a:ext uri="{FF2B5EF4-FFF2-40B4-BE49-F238E27FC236}">
                  <a16:creationId xmlns:a16="http://schemas.microsoft.com/office/drawing/2014/main" id="{33119980-E361-A14F-8DC1-3594E75740A3}"/>
                </a:ext>
              </a:extLst>
            </p:cNvPr>
            <p:cNvSpPr/>
            <p:nvPr/>
          </p:nvSpPr>
          <p:spPr>
            <a:xfrm>
              <a:off x="1340458" y="5864023"/>
              <a:ext cx="6822591" cy="707886"/>
            </a:xfrm>
            <a:prstGeom prst="rect">
              <a:avLst/>
            </a:prstGeom>
          </p:spPr>
          <p:txBody>
            <a:bodyPr wrap="square">
              <a:spAutoFit/>
            </a:bodyPr>
            <a:lstStyle/>
            <a:p>
              <a:r>
                <a:rPr lang="en-GB" sz="2000" b="1" i="1" spc="20" dirty="0">
                  <a:solidFill>
                    <a:srgbClr val="C00000"/>
                  </a:solidFill>
                  <a:latin typeface="+mj-lt"/>
                </a:rPr>
                <a:t>Teachers from the Central African Republic and Sudan received training and certification and can work in Chadian public schools</a:t>
              </a:r>
              <a:endParaRPr lang="en-US" sz="2000" b="1" i="1" spc="20" dirty="0">
                <a:solidFill>
                  <a:srgbClr val="C00000"/>
                </a:solidFill>
                <a:latin typeface="+mj-lt"/>
              </a:endParaRPr>
            </a:p>
          </p:txBody>
        </p:sp>
        <p:pic>
          <p:nvPicPr>
            <p:cNvPr id="14" name="Picture 13">
              <a:extLst>
                <a:ext uri="{FF2B5EF4-FFF2-40B4-BE49-F238E27FC236}">
                  <a16:creationId xmlns:a16="http://schemas.microsoft.com/office/drawing/2014/main" id="{A49917D1-E20E-A941-A783-E48AA4827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521" y="5923767"/>
              <a:ext cx="184201" cy="147361"/>
            </a:xfrm>
            <a:prstGeom prst="rect">
              <a:avLst/>
            </a:prstGeom>
          </p:spPr>
        </p:pic>
        <p:pic>
          <p:nvPicPr>
            <p:cNvPr id="16" name="Picture 15">
              <a:extLst>
                <a:ext uri="{FF2B5EF4-FFF2-40B4-BE49-F238E27FC236}">
                  <a16:creationId xmlns:a16="http://schemas.microsoft.com/office/drawing/2014/main" id="{4461459B-A016-CB48-AC14-BCDAACBC7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1981" y="6424548"/>
              <a:ext cx="184201" cy="147361"/>
            </a:xfrm>
            <a:prstGeom prst="rect">
              <a:avLst/>
            </a:prstGeom>
          </p:spPr>
        </p:pic>
      </p:grpSp>
      <p:sp>
        <p:nvSpPr>
          <p:cNvPr id="15" name="Content Placeholder 3">
            <a:extLst>
              <a:ext uri="{FF2B5EF4-FFF2-40B4-BE49-F238E27FC236}">
                <a16:creationId xmlns:a16="http://schemas.microsoft.com/office/drawing/2014/main" id="{4D08A149-03CB-44DA-8A5A-F4685E49AFCA}"/>
              </a:ext>
            </a:extLst>
          </p:cNvPr>
          <p:cNvSpPr txBox="1">
            <a:spLocks/>
          </p:cNvSpPr>
          <p:nvPr/>
        </p:nvSpPr>
        <p:spPr>
          <a:xfrm>
            <a:off x="540091" y="4570711"/>
            <a:ext cx="3304310" cy="64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spcAft>
                <a:spcPts val="1600"/>
              </a:spcAft>
              <a:buClr>
                <a:schemeClr val="tx2"/>
              </a:buClr>
              <a:buSzPct val="125000"/>
              <a:buNone/>
            </a:pPr>
            <a:r>
              <a:rPr lang="en-GB" sz="1800" dirty="0"/>
              <a:t>Relieve teachers from conditions of extreme hardship</a:t>
            </a:r>
            <a:endParaRPr lang="en-US" sz="1800" dirty="0"/>
          </a:p>
        </p:txBody>
      </p:sp>
    </p:spTree>
    <p:extLst>
      <p:ext uri="{BB962C8B-B14F-4D97-AF65-F5344CB8AC3E}">
        <p14:creationId xmlns:p14="http://schemas.microsoft.com/office/powerpoint/2010/main" val="27648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10" grpId="0"/>
      <p:bldP spid="25" grpId="0"/>
      <p:bldP spid="26"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02541" y="2257240"/>
            <a:ext cx="2919192" cy="2455862"/>
          </a:xfrm>
          <a:prstGeom prst="rect">
            <a:avLst/>
          </a:prstGeom>
        </p:spPr>
        <p:txBody>
          <a:bodyPr>
            <a:noAutofit/>
          </a:bodyPr>
          <a:lstStyle/>
          <a:p>
            <a:pPr>
              <a:lnSpc>
                <a:spcPct val="100000"/>
              </a:lnSpc>
              <a:spcBef>
                <a:spcPts val="0"/>
              </a:spcBef>
              <a:spcAft>
                <a:spcPts val="1800"/>
              </a:spcAft>
              <a:buClr>
                <a:schemeClr val="tx2"/>
              </a:buClr>
              <a:buSzPct val="125000"/>
              <a:buFont typeface="Wingdings" pitchFamily="2" charset="2"/>
              <a:buChar char="§"/>
            </a:pPr>
            <a:r>
              <a:rPr lang="en-US" sz="1800" dirty="0"/>
              <a:t>Reform institutions to accept qualifications earned all over the world</a:t>
            </a:r>
          </a:p>
          <a:p>
            <a:pPr>
              <a:lnSpc>
                <a:spcPct val="100000"/>
              </a:lnSpc>
              <a:spcBef>
                <a:spcPts val="0"/>
              </a:spcBef>
              <a:spcAft>
                <a:spcPts val="1800"/>
              </a:spcAft>
              <a:buClr>
                <a:schemeClr val="tx2"/>
              </a:buClr>
              <a:buSzPct val="125000"/>
              <a:buFont typeface="Wingdings" pitchFamily="2" charset="2"/>
              <a:buChar char="§"/>
            </a:pPr>
            <a:r>
              <a:rPr lang="en-US" sz="1800" dirty="0"/>
              <a:t>Streamline and simplify systems for certifying skills </a:t>
            </a:r>
          </a:p>
        </p:txBody>
      </p:sp>
      <p:sp>
        <p:nvSpPr>
          <p:cNvPr id="9" name="Title 3">
            <a:extLst>
              <a:ext uri="{FF2B5EF4-FFF2-40B4-BE49-F238E27FC236}">
                <a16:creationId xmlns:a16="http://schemas.microsoft.com/office/drawing/2014/main" id="{54D640C5-777A-F24F-A7A2-878047F9A820}"/>
              </a:ext>
            </a:extLst>
          </p:cNvPr>
          <p:cNvSpPr txBox="1">
            <a:spLocks/>
          </p:cNvSpPr>
          <p:nvPr/>
        </p:nvSpPr>
        <p:spPr>
          <a:xfrm>
            <a:off x="1113933" y="789171"/>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Harness their potential</a:t>
            </a:r>
          </a:p>
        </p:txBody>
      </p:sp>
      <p:pic>
        <p:nvPicPr>
          <p:cNvPr id="11" name="Picture 10">
            <a:extLst>
              <a:ext uri="{FF2B5EF4-FFF2-40B4-BE49-F238E27FC236}">
                <a16:creationId xmlns:a16="http://schemas.microsoft.com/office/drawing/2014/main" id="{0B2998B9-F596-A240-88CD-8B6A9E47B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544" y="2665143"/>
            <a:ext cx="4584003" cy="1595961"/>
          </a:xfrm>
          <a:prstGeom prst="rect">
            <a:avLst/>
          </a:prstGeom>
        </p:spPr>
      </p:pic>
      <p:cxnSp>
        <p:nvCxnSpPr>
          <p:cNvPr id="8" name="Straight Connector 7">
            <a:extLst>
              <a:ext uri="{FF2B5EF4-FFF2-40B4-BE49-F238E27FC236}">
                <a16:creationId xmlns:a16="http://schemas.microsoft.com/office/drawing/2014/main" id="{021B0342-F38C-ED49-BCD5-0069E3C1343C}"/>
              </a:ext>
            </a:extLst>
          </p:cNvPr>
          <p:cNvCxnSpPr>
            <a:cxnSpLocks/>
          </p:cNvCxnSpPr>
          <p:nvPr/>
        </p:nvCxnSpPr>
        <p:spPr>
          <a:xfrm flipH="1">
            <a:off x="543556" y="544023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184F7D-174B-FA45-BF15-15CE438F4956}"/>
              </a:ext>
            </a:extLst>
          </p:cNvPr>
          <p:cNvSpPr txBox="1"/>
          <p:nvPr/>
        </p:nvSpPr>
        <p:spPr>
          <a:xfrm>
            <a:off x="259047" y="659542"/>
            <a:ext cx="763608" cy="830997"/>
          </a:xfrm>
          <a:prstGeom prst="rect">
            <a:avLst/>
          </a:prstGeom>
          <a:solidFill>
            <a:schemeClr val="bg1"/>
          </a:solidFill>
        </p:spPr>
        <p:txBody>
          <a:bodyPr wrap="square" rtlCol="0">
            <a:spAutoFit/>
          </a:bodyPr>
          <a:lstStyle/>
          <a:p>
            <a:pPr algn="ctr"/>
            <a:r>
              <a:rPr lang="en-US" sz="4800" b="1" dirty="0">
                <a:solidFill>
                  <a:schemeClr val="tx2"/>
                </a:solidFill>
              </a:rPr>
              <a:t>6</a:t>
            </a:r>
          </a:p>
        </p:txBody>
      </p:sp>
      <p:sp>
        <p:nvSpPr>
          <p:cNvPr id="20" name="Rectangle 19">
            <a:extLst>
              <a:ext uri="{FF2B5EF4-FFF2-40B4-BE49-F238E27FC236}">
                <a16:creationId xmlns:a16="http://schemas.microsoft.com/office/drawing/2014/main" id="{9702B97C-C8F2-6245-B3C5-B85A66934312}"/>
              </a:ext>
            </a:extLst>
          </p:cNvPr>
          <p:cNvSpPr/>
          <p:nvPr/>
        </p:nvSpPr>
        <p:spPr>
          <a:xfrm>
            <a:off x="3799727" y="4239315"/>
            <a:ext cx="2520000" cy="614912"/>
          </a:xfrm>
          <a:prstGeom prst="rect">
            <a:avLst/>
          </a:prstGeom>
        </p:spPr>
        <p:txBody>
          <a:bodyPr wrap="square">
            <a:spAutoFit/>
          </a:bodyPr>
          <a:lstStyle/>
          <a:p>
            <a:pPr algn="ctr">
              <a:lnSpc>
                <a:spcPct val="80000"/>
              </a:lnSpc>
            </a:pPr>
            <a:r>
              <a:rPr lang="en-US" b="1" dirty="0">
                <a:solidFill>
                  <a:schemeClr val="accent1"/>
                </a:solidFill>
              </a:rPr>
              <a:t>over </a:t>
            </a:r>
            <a:r>
              <a:rPr lang="en-US" sz="2400" b="1" dirty="0">
                <a:solidFill>
                  <a:schemeClr val="tx2"/>
                </a:solidFill>
              </a:rPr>
              <a:t>1/3</a:t>
            </a:r>
            <a:r>
              <a:rPr lang="en-US" sz="1600" b="1" dirty="0">
                <a:solidFill>
                  <a:schemeClr val="tx2"/>
                </a:solidFill>
              </a:rPr>
              <a:t> </a:t>
            </a:r>
            <a:r>
              <a:rPr lang="en-US" b="1" dirty="0">
                <a:solidFill>
                  <a:schemeClr val="accent1"/>
                </a:solidFill>
              </a:rPr>
              <a:t>of </a:t>
            </a:r>
            <a:r>
              <a:rPr lang="en-US" b="1" dirty="0">
                <a:solidFill>
                  <a:schemeClr val="tx2"/>
                </a:solidFill>
              </a:rPr>
              <a:t>immigrants</a:t>
            </a:r>
          </a:p>
        </p:txBody>
      </p:sp>
      <p:sp>
        <p:nvSpPr>
          <p:cNvPr id="21" name="Rectangle 20">
            <a:extLst>
              <a:ext uri="{FF2B5EF4-FFF2-40B4-BE49-F238E27FC236}">
                <a16:creationId xmlns:a16="http://schemas.microsoft.com/office/drawing/2014/main" id="{705E3639-7C3E-5F4D-BF42-0563738E9831}"/>
              </a:ext>
            </a:extLst>
          </p:cNvPr>
          <p:cNvSpPr/>
          <p:nvPr/>
        </p:nvSpPr>
        <p:spPr>
          <a:xfrm>
            <a:off x="4337246" y="2077635"/>
            <a:ext cx="3770970" cy="565283"/>
          </a:xfrm>
          <a:prstGeom prst="rect">
            <a:avLst/>
          </a:prstGeom>
        </p:spPr>
        <p:txBody>
          <a:bodyPr wrap="square">
            <a:spAutoFit/>
          </a:bodyPr>
          <a:lstStyle/>
          <a:p>
            <a:pPr algn="ctr">
              <a:lnSpc>
                <a:spcPct val="85000"/>
              </a:lnSpc>
            </a:pPr>
            <a:r>
              <a:rPr lang="en-US" b="1" dirty="0">
                <a:solidFill>
                  <a:schemeClr val="accent1"/>
                </a:solidFill>
              </a:rPr>
              <a:t>Among those with tertiary education in richer countries…</a:t>
            </a:r>
          </a:p>
        </p:txBody>
      </p:sp>
      <p:sp>
        <p:nvSpPr>
          <p:cNvPr id="22" name="Rectangle 21">
            <a:extLst>
              <a:ext uri="{FF2B5EF4-FFF2-40B4-BE49-F238E27FC236}">
                <a16:creationId xmlns:a16="http://schemas.microsoft.com/office/drawing/2014/main" id="{E7086073-B8FC-1C41-AE25-A981B4F8D4FD}"/>
              </a:ext>
            </a:extLst>
          </p:cNvPr>
          <p:cNvSpPr/>
          <p:nvPr/>
        </p:nvSpPr>
        <p:spPr>
          <a:xfrm>
            <a:off x="6342054" y="4261104"/>
            <a:ext cx="2205984" cy="395173"/>
          </a:xfrm>
          <a:prstGeom prst="rect">
            <a:avLst/>
          </a:prstGeom>
        </p:spPr>
        <p:txBody>
          <a:bodyPr wrap="square">
            <a:spAutoFit/>
          </a:bodyPr>
          <a:lstStyle/>
          <a:p>
            <a:pPr algn="ctr">
              <a:lnSpc>
                <a:spcPct val="80000"/>
              </a:lnSpc>
            </a:pPr>
            <a:r>
              <a:rPr lang="en-US" b="1" dirty="0">
                <a:solidFill>
                  <a:schemeClr val="accent1"/>
                </a:solidFill>
              </a:rPr>
              <a:t>but </a:t>
            </a:r>
            <a:r>
              <a:rPr lang="en-US" sz="2400" b="1" dirty="0">
                <a:solidFill>
                  <a:schemeClr val="tx2"/>
                </a:solidFill>
              </a:rPr>
              <a:t>1/4</a:t>
            </a:r>
            <a:r>
              <a:rPr lang="en-US" b="1" dirty="0">
                <a:solidFill>
                  <a:schemeClr val="tx2"/>
                </a:solidFill>
              </a:rPr>
              <a:t> </a:t>
            </a:r>
            <a:r>
              <a:rPr lang="en-US" b="1" dirty="0">
                <a:solidFill>
                  <a:schemeClr val="accent1"/>
                </a:solidFill>
              </a:rPr>
              <a:t>of </a:t>
            </a:r>
            <a:r>
              <a:rPr lang="en-US" b="1" dirty="0">
                <a:solidFill>
                  <a:schemeClr val="tx2"/>
                </a:solidFill>
              </a:rPr>
              <a:t>natives</a:t>
            </a:r>
          </a:p>
        </p:txBody>
      </p:sp>
      <p:sp>
        <p:nvSpPr>
          <p:cNvPr id="23" name="Rectangle 22">
            <a:extLst>
              <a:ext uri="{FF2B5EF4-FFF2-40B4-BE49-F238E27FC236}">
                <a16:creationId xmlns:a16="http://schemas.microsoft.com/office/drawing/2014/main" id="{5390C36A-A606-A84F-9E3F-BF14DB5B100B}"/>
              </a:ext>
            </a:extLst>
          </p:cNvPr>
          <p:cNvSpPr/>
          <p:nvPr/>
        </p:nvSpPr>
        <p:spPr>
          <a:xfrm>
            <a:off x="4430233" y="4549226"/>
            <a:ext cx="3624284" cy="369332"/>
          </a:xfrm>
          <a:prstGeom prst="rect">
            <a:avLst/>
          </a:prstGeom>
        </p:spPr>
        <p:txBody>
          <a:bodyPr wrap="square">
            <a:spAutoFit/>
          </a:bodyPr>
          <a:lstStyle/>
          <a:p>
            <a:pPr algn="ctr"/>
            <a:r>
              <a:rPr lang="en-US" b="1" dirty="0">
                <a:solidFill>
                  <a:schemeClr val="accent1"/>
                </a:solidFill>
              </a:rPr>
              <a:t>are overqualified for their jobs</a:t>
            </a:r>
          </a:p>
        </p:txBody>
      </p:sp>
      <p:grpSp>
        <p:nvGrpSpPr>
          <p:cNvPr id="2" name="Group 1">
            <a:extLst>
              <a:ext uri="{FF2B5EF4-FFF2-40B4-BE49-F238E27FC236}">
                <a16:creationId xmlns:a16="http://schemas.microsoft.com/office/drawing/2014/main" id="{019357E7-B07A-2A4B-B215-EEDD9BA1CB11}"/>
              </a:ext>
            </a:extLst>
          </p:cNvPr>
          <p:cNvGrpSpPr/>
          <p:nvPr/>
        </p:nvGrpSpPr>
        <p:grpSpPr>
          <a:xfrm>
            <a:off x="543556" y="5714886"/>
            <a:ext cx="7994157" cy="1015663"/>
            <a:chOff x="1482255" y="5714886"/>
            <a:chExt cx="6095215" cy="1015663"/>
          </a:xfrm>
        </p:grpSpPr>
        <p:sp>
          <p:nvSpPr>
            <p:cNvPr id="6" name="Rectangle 5"/>
            <p:cNvSpPr/>
            <p:nvPr/>
          </p:nvSpPr>
          <p:spPr>
            <a:xfrm>
              <a:off x="1643753" y="5714886"/>
              <a:ext cx="5933717" cy="1015663"/>
            </a:xfrm>
            <a:prstGeom prst="rect">
              <a:avLst/>
            </a:prstGeom>
          </p:spPr>
          <p:txBody>
            <a:bodyPr wrap="square">
              <a:spAutoFit/>
            </a:bodyPr>
            <a:lstStyle/>
            <a:p>
              <a:r>
                <a:rPr lang="en-GB" sz="2000" b="1" i="1" dirty="0">
                  <a:solidFill>
                    <a:srgbClr val="C00000"/>
                  </a:solidFill>
                  <a:latin typeface="+mj-lt"/>
                </a:rPr>
                <a:t>Skilled African immigrants in Europe who did not upgrade their occupation in the first five to six years tended to persist in low-skill work</a:t>
              </a:r>
              <a:endParaRPr lang="en-US" sz="2000" b="1" i="1" dirty="0">
                <a:solidFill>
                  <a:srgbClr val="C00000"/>
                </a:solidFill>
                <a:latin typeface="+mj-lt"/>
              </a:endParaRPr>
            </a:p>
          </p:txBody>
        </p:sp>
        <p:pic>
          <p:nvPicPr>
            <p:cNvPr id="14" name="Picture 13">
              <a:extLst>
                <a:ext uri="{FF2B5EF4-FFF2-40B4-BE49-F238E27FC236}">
                  <a16:creationId xmlns:a16="http://schemas.microsoft.com/office/drawing/2014/main" id="{40BB06F1-1D44-3D43-A75A-808F88F8C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255" y="5725758"/>
              <a:ext cx="184201" cy="147361"/>
            </a:xfrm>
            <a:prstGeom prst="rect">
              <a:avLst/>
            </a:prstGeom>
          </p:spPr>
        </p:pic>
        <p:pic>
          <p:nvPicPr>
            <p:cNvPr id="15" name="Picture 14">
              <a:extLst>
                <a:ext uri="{FF2B5EF4-FFF2-40B4-BE49-F238E27FC236}">
                  <a16:creationId xmlns:a16="http://schemas.microsoft.com/office/drawing/2014/main" id="{E21C177B-0677-0A44-B818-E59C8AB9E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314" y="6222717"/>
              <a:ext cx="184201" cy="147361"/>
            </a:xfrm>
            <a:prstGeom prst="rect">
              <a:avLst/>
            </a:prstGeom>
          </p:spPr>
        </p:pic>
      </p:grpSp>
    </p:spTree>
    <p:extLst>
      <p:ext uri="{BB962C8B-B14F-4D97-AF65-F5344CB8AC3E}">
        <p14:creationId xmlns:p14="http://schemas.microsoft.com/office/powerpoint/2010/main" val="23163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par>
                          <p:cTn id="39" fill="hold">
                            <p:stCondLst>
                              <p:cond delay="500"/>
                            </p:stCondLst>
                            <p:childTnLst>
                              <p:par>
                                <p:cTn id="40" presetID="22" presetClass="entr" presetSubtype="8" fill="hold" nodeType="after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E5B3848-A882-7A47-9AB2-EC4140BD15D0}"/>
              </a:ext>
            </a:extLst>
          </p:cNvPr>
          <p:cNvGrpSpPr/>
          <p:nvPr/>
        </p:nvGrpSpPr>
        <p:grpSpPr>
          <a:xfrm>
            <a:off x="4887054" y="1691533"/>
            <a:ext cx="3359479" cy="3653101"/>
            <a:chOff x="4945237" y="2109625"/>
            <a:chExt cx="2654429" cy="3157560"/>
          </a:xfrm>
        </p:grpSpPr>
        <p:sp>
          <p:nvSpPr>
            <p:cNvPr id="32" name="Rectangle 31">
              <a:extLst>
                <a:ext uri="{FF2B5EF4-FFF2-40B4-BE49-F238E27FC236}">
                  <a16:creationId xmlns:a16="http://schemas.microsoft.com/office/drawing/2014/main" id="{955282D5-B324-E541-A91B-69CA0C06CEFA}"/>
                </a:ext>
              </a:extLst>
            </p:cNvPr>
            <p:cNvSpPr/>
            <p:nvPr/>
          </p:nvSpPr>
          <p:spPr>
            <a:xfrm>
              <a:off x="4945237" y="2109626"/>
              <a:ext cx="2654429" cy="315755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3" name="Straight Connector 32">
              <a:extLst>
                <a:ext uri="{FF2B5EF4-FFF2-40B4-BE49-F238E27FC236}">
                  <a16:creationId xmlns:a16="http://schemas.microsoft.com/office/drawing/2014/main" id="{6E409DC5-3372-0641-8A77-66F3DEC15AF2}"/>
                </a:ext>
              </a:extLst>
            </p:cNvPr>
            <p:cNvCxnSpPr>
              <a:cxnSpLocks/>
            </p:cNvCxnSpPr>
            <p:nvPr/>
          </p:nvCxnSpPr>
          <p:spPr>
            <a:xfrm flipV="1">
              <a:off x="4945237" y="2109625"/>
              <a:ext cx="2654429" cy="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half" idx="4294967295"/>
          </p:nvPr>
        </p:nvSpPr>
        <p:spPr>
          <a:xfrm>
            <a:off x="664723" y="1971470"/>
            <a:ext cx="3636000" cy="3221888"/>
          </a:xfrm>
          <a:prstGeom prst="rect">
            <a:avLst/>
          </a:prstGeom>
        </p:spPr>
        <p:txBody>
          <a:bodyPr>
            <a:noAutofit/>
          </a:bodyPr>
          <a:lstStyle/>
          <a:p>
            <a:pPr>
              <a:lnSpc>
                <a:spcPct val="95000"/>
              </a:lnSpc>
              <a:spcBef>
                <a:spcPts val="0"/>
              </a:spcBef>
              <a:spcAft>
                <a:spcPts val="1800"/>
              </a:spcAft>
              <a:buClr>
                <a:schemeClr val="tx2"/>
              </a:buClr>
              <a:buSzPct val="125000"/>
              <a:buFont typeface="Wingdings" pitchFamily="2" charset="2"/>
              <a:buChar char="§"/>
            </a:pPr>
            <a:r>
              <a:rPr lang="en-US" sz="1800" dirty="0"/>
              <a:t>Humanitarian and development actors must co-ordinate to provide predictable, multi-year funding</a:t>
            </a:r>
          </a:p>
          <a:p>
            <a:pPr>
              <a:lnSpc>
                <a:spcPct val="95000"/>
              </a:lnSpc>
              <a:spcBef>
                <a:spcPts val="0"/>
              </a:spcBef>
              <a:spcAft>
                <a:spcPts val="1800"/>
              </a:spcAft>
              <a:buClr>
                <a:schemeClr val="tx2"/>
              </a:buClr>
              <a:buSzPct val="125000"/>
              <a:buFont typeface="Wingdings" pitchFamily="2" charset="2"/>
              <a:buChar char="§"/>
            </a:pPr>
            <a:r>
              <a:rPr lang="en-GB" sz="1800" dirty="0"/>
              <a:t>Multisector humanitarian plans should include education</a:t>
            </a:r>
            <a:endParaRPr lang="en-US" sz="1800" dirty="0"/>
          </a:p>
        </p:txBody>
      </p:sp>
      <p:sp>
        <p:nvSpPr>
          <p:cNvPr id="9" name="Rectangle 8">
            <a:extLst>
              <a:ext uri="{FF2B5EF4-FFF2-40B4-BE49-F238E27FC236}">
                <a16:creationId xmlns:a16="http://schemas.microsoft.com/office/drawing/2014/main" id="{8AB13124-8EA2-49E0-AFD6-56B4D17166D4}"/>
              </a:ext>
            </a:extLst>
          </p:cNvPr>
          <p:cNvSpPr/>
          <p:nvPr/>
        </p:nvSpPr>
        <p:spPr>
          <a:xfrm>
            <a:off x="4887054" y="1843474"/>
            <a:ext cx="3359479" cy="560153"/>
          </a:xfrm>
          <a:prstGeom prst="rect">
            <a:avLst/>
          </a:prstGeom>
        </p:spPr>
        <p:txBody>
          <a:bodyPr wrap="square">
            <a:spAutoFit/>
          </a:bodyPr>
          <a:lstStyle/>
          <a:p>
            <a:pPr algn="ctr">
              <a:lnSpc>
                <a:spcPct val="95000"/>
              </a:lnSpc>
            </a:pPr>
            <a:r>
              <a:rPr lang="en-GB" sz="1600" b="1" dirty="0">
                <a:solidFill>
                  <a:schemeClr val="tx1">
                    <a:lumMod val="75000"/>
                    <a:lumOff val="25000"/>
                  </a:schemeClr>
                </a:solidFill>
                <a:sym typeface="Wingdings 3" panose="05040102010807070707" pitchFamily="18" charset="2"/>
              </a:rPr>
              <a:t>Only a third of the funding gap for refugee education has been filled</a:t>
            </a:r>
            <a:endParaRPr lang="en-US" sz="1600" b="1" dirty="0">
              <a:solidFill>
                <a:schemeClr val="tx1">
                  <a:lumMod val="75000"/>
                  <a:lumOff val="25000"/>
                </a:schemeClr>
              </a:solidFill>
            </a:endParaRPr>
          </a:p>
        </p:txBody>
      </p:sp>
      <p:sp>
        <p:nvSpPr>
          <p:cNvPr id="10" name="Title 3">
            <a:extLst>
              <a:ext uri="{FF2B5EF4-FFF2-40B4-BE49-F238E27FC236}">
                <a16:creationId xmlns:a16="http://schemas.microsoft.com/office/drawing/2014/main" id="{4B942D72-7088-FC4C-BAC8-25804ECAC13B}"/>
              </a:ext>
            </a:extLst>
          </p:cNvPr>
          <p:cNvSpPr txBox="1">
            <a:spLocks/>
          </p:cNvSpPr>
          <p:nvPr/>
        </p:nvSpPr>
        <p:spPr>
          <a:xfrm>
            <a:off x="1189046" y="811727"/>
            <a:ext cx="7498566"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spc="-80" dirty="0">
                <a:solidFill>
                  <a:schemeClr val="bg1"/>
                </a:solidFill>
              </a:rPr>
              <a:t>Reform humanitarian/development aid</a:t>
            </a:r>
          </a:p>
        </p:txBody>
      </p:sp>
      <p:sp>
        <p:nvSpPr>
          <p:cNvPr id="11" name="TextBox 10">
            <a:extLst>
              <a:ext uri="{FF2B5EF4-FFF2-40B4-BE49-F238E27FC236}">
                <a16:creationId xmlns:a16="http://schemas.microsoft.com/office/drawing/2014/main" id="{B868B8AB-C5D3-A34A-B668-CEA038A79551}"/>
              </a:ext>
            </a:extLst>
          </p:cNvPr>
          <p:cNvSpPr txBox="1"/>
          <p:nvPr/>
        </p:nvSpPr>
        <p:spPr>
          <a:xfrm>
            <a:off x="301927" y="660108"/>
            <a:ext cx="725595" cy="830997"/>
          </a:xfrm>
          <a:prstGeom prst="rect">
            <a:avLst/>
          </a:prstGeom>
          <a:solidFill>
            <a:schemeClr val="bg1"/>
          </a:solidFill>
        </p:spPr>
        <p:txBody>
          <a:bodyPr wrap="square" rtlCol="0">
            <a:spAutoFit/>
          </a:bodyPr>
          <a:lstStyle/>
          <a:p>
            <a:pPr algn="ctr"/>
            <a:r>
              <a:rPr lang="en-US" sz="4800" b="1" dirty="0">
                <a:solidFill>
                  <a:schemeClr val="tx2"/>
                </a:solidFill>
              </a:rPr>
              <a:t>7</a:t>
            </a:r>
          </a:p>
        </p:txBody>
      </p:sp>
      <p:cxnSp>
        <p:nvCxnSpPr>
          <p:cNvPr id="12" name="Straight Connector 11">
            <a:extLst>
              <a:ext uri="{FF2B5EF4-FFF2-40B4-BE49-F238E27FC236}">
                <a16:creationId xmlns:a16="http://schemas.microsoft.com/office/drawing/2014/main" id="{23E8750F-979F-684D-B608-4E76E352CA12}"/>
              </a:ext>
            </a:extLst>
          </p:cNvPr>
          <p:cNvCxnSpPr>
            <a:cxnSpLocks/>
          </p:cNvCxnSpPr>
          <p:nvPr/>
        </p:nvCxnSpPr>
        <p:spPr>
          <a:xfrm flipH="1">
            <a:off x="543557" y="5614030"/>
            <a:ext cx="78348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3EF1AE4-6DDB-4B47-ACA0-A28CBF8231EC}"/>
              </a:ext>
            </a:extLst>
          </p:cNvPr>
          <p:cNvGrpSpPr/>
          <p:nvPr/>
        </p:nvGrpSpPr>
        <p:grpSpPr>
          <a:xfrm>
            <a:off x="1297242" y="5798766"/>
            <a:ext cx="6484993" cy="707886"/>
            <a:chOff x="1390761" y="5840898"/>
            <a:chExt cx="6484993" cy="707886"/>
          </a:xfrm>
        </p:grpSpPr>
        <p:sp>
          <p:nvSpPr>
            <p:cNvPr id="7" name="Rectangle 6">
              <a:extLst>
                <a:ext uri="{FF2B5EF4-FFF2-40B4-BE49-F238E27FC236}">
                  <a16:creationId xmlns:a16="http://schemas.microsoft.com/office/drawing/2014/main" id="{C8F001E9-89E0-414B-94B2-48F8D3A11646}"/>
                </a:ext>
              </a:extLst>
            </p:cNvPr>
            <p:cNvSpPr/>
            <p:nvPr/>
          </p:nvSpPr>
          <p:spPr>
            <a:xfrm>
              <a:off x="1532062" y="5840898"/>
              <a:ext cx="6343692" cy="707886"/>
            </a:xfrm>
            <a:prstGeom prst="rect">
              <a:avLst/>
            </a:prstGeom>
          </p:spPr>
          <p:txBody>
            <a:bodyPr wrap="square">
              <a:spAutoFit/>
            </a:bodyPr>
            <a:lstStyle/>
            <a:p>
              <a:r>
                <a:rPr lang="en-US" sz="2000" b="1" i="1" spc="20" dirty="0">
                  <a:solidFill>
                    <a:srgbClr val="C00000"/>
                  </a:solidFill>
                  <a:latin typeface="+mj-lt"/>
                </a:rPr>
                <a:t>Uganda brought together humanitarian and aid partners to prepare its education response plan</a:t>
              </a:r>
              <a:endParaRPr lang="en-GB" sz="2000" b="1" i="1" spc="20" dirty="0">
                <a:solidFill>
                  <a:srgbClr val="C00000"/>
                </a:solidFill>
                <a:latin typeface="+mj-lt"/>
              </a:endParaRPr>
            </a:p>
          </p:txBody>
        </p:sp>
        <p:pic>
          <p:nvPicPr>
            <p:cNvPr id="16" name="Picture 15">
              <a:extLst>
                <a:ext uri="{FF2B5EF4-FFF2-40B4-BE49-F238E27FC236}">
                  <a16:creationId xmlns:a16="http://schemas.microsoft.com/office/drawing/2014/main" id="{1C7B1CCF-40DC-D74C-9BD0-5A43DB791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761" y="5891337"/>
              <a:ext cx="184201" cy="147361"/>
            </a:xfrm>
            <a:prstGeom prst="rect">
              <a:avLst/>
            </a:prstGeom>
          </p:spPr>
        </p:pic>
        <p:pic>
          <p:nvPicPr>
            <p:cNvPr id="17" name="Picture 16">
              <a:extLst>
                <a:ext uri="{FF2B5EF4-FFF2-40B4-BE49-F238E27FC236}">
                  <a16:creationId xmlns:a16="http://schemas.microsoft.com/office/drawing/2014/main" id="{71FE04B4-5877-B340-8CE3-5160C5FF4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927" y="6401423"/>
              <a:ext cx="184201" cy="147361"/>
            </a:xfrm>
            <a:prstGeom prst="rect">
              <a:avLst/>
            </a:prstGeom>
          </p:spPr>
        </p:pic>
      </p:grpSp>
      <p:pic>
        <p:nvPicPr>
          <p:cNvPr id="3" name="Picture 2">
            <a:extLst>
              <a:ext uri="{FF2B5EF4-FFF2-40B4-BE49-F238E27FC236}">
                <a16:creationId xmlns:a16="http://schemas.microsoft.com/office/drawing/2014/main" id="{2435A3C4-89F4-8D49-B6B6-ACB972E0C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626" y="2580189"/>
            <a:ext cx="1917700" cy="2540000"/>
          </a:xfrm>
          <a:prstGeom prst="rect">
            <a:avLst/>
          </a:prstGeom>
        </p:spPr>
      </p:pic>
      <p:pic>
        <p:nvPicPr>
          <p:cNvPr id="6" name="Picture 5">
            <a:extLst>
              <a:ext uri="{FF2B5EF4-FFF2-40B4-BE49-F238E27FC236}">
                <a16:creationId xmlns:a16="http://schemas.microsoft.com/office/drawing/2014/main" id="{F1D4C38C-36D9-3444-9B28-BF2B613F4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117" y="2674721"/>
            <a:ext cx="558800" cy="2235200"/>
          </a:xfrm>
          <a:prstGeom prst="rect">
            <a:avLst/>
          </a:prstGeom>
        </p:spPr>
      </p:pic>
      <p:pic>
        <p:nvPicPr>
          <p:cNvPr id="18" name="Picture 17">
            <a:extLst>
              <a:ext uri="{FF2B5EF4-FFF2-40B4-BE49-F238E27FC236}">
                <a16:creationId xmlns:a16="http://schemas.microsoft.com/office/drawing/2014/main" id="{E61CF97F-D280-A54D-9C78-5D1FC6A27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117" y="4147921"/>
            <a:ext cx="1181100" cy="762000"/>
          </a:xfrm>
          <a:prstGeom prst="rect">
            <a:avLst/>
          </a:prstGeom>
        </p:spPr>
      </p:pic>
    </p:spTree>
    <p:extLst>
      <p:ext uri="{BB962C8B-B14F-4D97-AF65-F5344CB8AC3E}">
        <p14:creationId xmlns:p14="http://schemas.microsoft.com/office/powerpoint/2010/main" val="31875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22" presetClass="entr" presetSubtype="1"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500"/>
                            </p:stCondLst>
                            <p:childTnLst>
                              <p:par>
                                <p:cTn id="29" presetID="22" presetClass="entr" presetSubtype="4" fill="hold"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675487" y="1241386"/>
            <a:ext cx="3973576" cy="1262083"/>
          </a:xfrm>
          <a:prstGeom prst="rect">
            <a:avLst/>
          </a:prstGeom>
        </p:spPr>
        <p:txBody>
          <a:bodyPr anchor="t" anchorCtr="0">
            <a:normAutofit lnSpcReduction="10000"/>
          </a:bodyPr>
          <a:lstStyle/>
          <a:p>
            <a:pPr marL="0" indent="0" algn="ctr">
              <a:lnSpc>
                <a:spcPct val="110000"/>
              </a:lnSpc>
              <a:spcBef>
                <a:spcPts val="0"/>
              </a:spcBef>
              <a:buNone/>
            </a:pPr>
            <a:r>
              <a:rPr lang="en-US" sz="2400" spc="-70" dirty="0"/>
              <a:t>Join in the discussion and our campaign for education </a:t>
            </a:r>
          </a:p>
          <a:p>
            <a:pPr marL="0" indent="0" algn="ctr">
              <a:lnSpc>
                <a:spcPct val="110000"/>
              </a:lnSpc>
              <a:spcBef>
                <a:spcPts val="0"/>
              </a:spcBef>
              <a:buNone/>
            </a:pPr>
            <a:r>
              <a:rPr lang="en-US" sz="2400" spc="-70" dirty="0"/>
              <a:t>following migrants and refugees:</a:t>
            </a:r>
          </a:p>
        </p:txBody>
      </p:sp>
      <p:sp>
        <p:nvSpPr>
          <p:cNvPr id="2" name="Rectangle 1">
            <a:extLst>
              <a:ext uri="{FF2B5EF4-FFF2-40B4-BE49-F238E27FC236}">
                <a16:creationId xmlns:a16="http://schemas.microsoft.com/office/drawing/2014/main" id="{1A896056-3957-D04B-AE3D-1D17F831DC3C}"/>
              </a:ext>
            </a:extLst>
          </p:cNvPr>
          <p:cNvSpPr/>
          <p:nvPr/>
        </p:nvSpPr>
        <p:spPr>
          <a:xfrm>
            <a:off x="928758" y="4142102"/>
            <a:ext cx="2218171" cy="369332"/>
          </a:xfrm>
          <a:prstGeom prst="rect">
            <a:avLst/>
          </a:prstGeom>
        </p:spPr>
        <p:txBody>
          <a:bodyPr wrap="none">
            <a:spAutoFit/>
          </a:bodyPr>
          <a:lstStyle/>
          <a:p>
            <a:pPr algn="ctr"/>
            <a:r>
              <a:rPr lang="en-US" dirty="0"/>
              <a:t>Download the report:</a:t>
            </a:r>
          </a:p>
        </p:txBody>
      </p:sp>
      <p:pic>
        <p:nvPicPr>
          <p:cNvPr id="9" name="Picture 8">
            <a:extLst>
              <a:ext uri="{FF2B5EF4-FFF2-40B4-BE49-F238E27FC236}">
                <a16:creationId xmlns:a16="http://schemas.microsoft.com/office/drawing/2014/main" id="{EC0A18A9-ED44-6B4E-B788-107E2E164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038" y="4498718"/>
            <a:ext cx="2374900" cy="1371600"/>
          </a:xfrm>
          <a:prstGeom prst="rect">
            <a:avLst/>
          </a:prstGeom>
        </p:spPr>
      </p:pic>
      <p:sp>
        <p:nvSpPr>
          <p:cNvPr id="4" name="TextBox 3">
            <a:extLst>
              <a:ext uri="{FF2B5EF4-FFF2-40B4-BE49-F238E27FC236}">
                <a16:creationId xmlns:a16="http://schemas.microsoft.com/office/drawing/2014/main" id="{B8E1539F-C472-434F-91DD-CA488AFE8923}"/>
              </a:ext>
            </a:extLst>
          </p:cNvPr>
          <p:cNvSpPr txBox="1"/>
          <p:nvPr/>
        </p:nvSpPr>
        <p:spPr>
          <a:xfrm>
            <a:off x="2364337" y="2591265"/>
            <a:ext cx="4581144" cy="731520"/>
          </a:xfrm>
          <a:prstGeom prst="rect">
            <a:avLst/>
          </a:prstGeom>
          <a:solidFill>
            <a:schemeClr val="tx1"/>
          </a:solidFill>
        </p:spPr>
        <p:txBody>
          <a:bodyPr wrap="square" rtlCol="0" anchor="ctr" anchorCtr="0">
            <a:spAutoFit/>
          </a:bodyPr>
          <a:lstStyle/>
          <a:p>
            <a:pPr algn="ctr"/>
            <a:r>
              <a:rPr lang="en-US" sz="3200" dirty="0">
                <a:solidFill>
                  <a:schemeClr val="bg1"/>
                </a:solidFill>
              </a:rPr>
              <a:t>#</a:t>
            </a:r>
            <a:r>
              <a:rPr lang="en-US" sz="3200" dirty="0" err="1">
                <a:solidFill>
                  <a:schemeClr val="bg1"/>
                </a:solidFill>
              </a:rPr>
              <a:t>EducationOnTheMove</a:t>
            </a:r>
            <a:endParaRPr lang="en-US" sz="3200" dirty="0">
              <a:solidFill>
                <a:schemeClr val="bg1"/>
              </a:solidFill>
            </a:endParaRPr>
          </a:p>
        </p:txBody>
      </p:sp>
      <p:sp>
        <p:nvSpPr>
          <p:cNvPr id="10" name="TextBox 9">
            <a:extLst>
              <a:ext uri="{FF2B5EF4-FFF2-40B4-BE49-F238E27FC236}">
                <a16:creationId xmlns:a16="http://schemas.microsoft.com/office/drawing/2014/main" id="{432C16DF-CEE9-7443-8CC7-0ACD0990FA70}"/>
              </a:ext>
            </a:extLst>
          </p:cNvPr>
          <p:cNvSpPr txBox="1"/>
          <p:nvPr/>
        </p:nvSpPr>
        <p:spPr>
          <a:xfrm>
            <a:off x="1021569" y="4475736"/>
            <a:ext cx="3816000" cy="1077218"/>
          </a:xfrm>
          <a:prstGeom prst="rect">
            <a:avLst/>
          </a:prstGeom>
          <a:solidFill>
            <a:schemeClr val="bg1">
              <a:lumMod val="85000"/>
            </a:schemeClr>
          </a:solidFill>
        </p:spPr>
        <p:txBody>
          <a:bodyPr wrap="square" rtlCol="0" anchor="ctr" anchorCtr="0">
            <a:spAutoFit/>
          </a:bodyPr>
          <a:lstStyle/>
          <a:p>
            <a:pPr algn="ctr"/>
            <a:r>
              <a:rPr lang="en-US" sz="3200" dirty="0">
                <a:solidFill>
                  <a:schemeClr val="tx2"/>
                </a:solidFill>
              </a:rPr>
              <a:t>bit.ly/2019gemreport</a:t>
            </a:r>
          </a:p>
        </p:txBody>
      </p:sp>
    </p:spTree>
    <p:extLst>
      <p:ext uri="{BB962C8B-B14F-4D97-AF65-F5344CB8AC3E}">
        <p14:creationId xmlns:p14="http://schemas.microsoft.com/office/powerpoint/2010/main" val="10376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5359A-01D1-3944-9585-5F671EB7211E}"/>
              </a:ext>
            </a:extLst>
          </p:cNvPr>
          <p:cNvSpPr txBox="1"/>
          <p:nvPr/>
        </p:nvSpPr>
        <p:spPr>
          <a:xfrm>
            <a:off x="673306" y="1312438"/>
            <a:ext cx="7655148" cy="954107"/>
          </a:xfrm>
          <a:prstGeom prst="rect">
            <a:avLst/>
          </a:prstGeom>
          <a:noFill/>
        </p:spPr>
        <p:txBody>
          <a:bodyPr wrap="square" rtlCol="0">
            <a:spAutoFit/>
          </a:bodyPr>
          <a:lstStyle/>
          <a:p>
            <a:pPr algn="ctr"/>
            <a:r>
              <a:rPr lang="en-US" sz="2800" spc="-10" dirty="0"/>
              <a:t>The </a:t>
            </a:r>
            <a:r>
              <a:rPr lang="en-US" sz="2800" b="1" spc="-10" dirty="0"/>
              <a:t>2030 Agenda for Sustainable Development </a:t>
            </a:r>
            <a:r>
              <a:rPr lang="en-US" sz="2800" spc="-10" dirty="0"/>
              <a:t>commits us to leave no one behind</a:t>
            </a:r>
          </a:p>
        </p:txBody>
      </p:sp>
      <p:sp>
        <p:nvSpPr>
          <p:cNvPr id="7" name="TextBox 6">
            <a:extLst>
              <a:ext uri="{FF2B5EF4-FFF2-40B4-BE49-F238E27FC236}">
                <a16:creationId xmlns:a16="http://schemas.microsoft.com/office/drawing/2014/main" id="{843A0A0D-7FC2-DF46-AEE5-B0F470B27B7B}"/>
              </a:ext>
            </a:extLst>
          </p:cNvPr>
          <p:cNvSpPr txBox="1"/>
          <p:nvPr/>
        </p:nvSpPr>
        <p:spPr>
          <a:xfrm>
            <a:off x="2401465" y="5208636"/>
            <a:ext cx="4341069" cy="1015663"/>
          </a:xfrm>
          <a:prstGeom prst="rect">
            <a:avLst/>
          </a:prstGeom>
          <a:noFill/>
        </p:spPr>
        <p:txBody>
          <a:bodyPr wrap="square" rtlCol="0">
            <a:spAutoFit/>
          </a:bodyPr>
          <a:lstStyle/>
          <a:p>
            <a:pPr algn="ctr"/>
            <a:r>
              <a:rPr lang="en-US" sz="2000" dirty="0"/>
              <a:t>One of their vulnerabilities</a:t>
            </a:r>
          </a:p>
          <a:p>
            <a:pPr algn="ctr"/>
            <a:r>
              <a:rPr lang="en-US" sz="2000" dirty="0"/>
              <a:t>but also one of their strengths</a:t>
            </a:r>
          </a:p>
          <a:p>
            <a:pPr algn="ctr"/>
            <a:r>
              <a:rPr lang="en-US" sz="2000" dirty="0"/>
              <a:t>is </a:t>
            </a:r>
            <a:r>
              <a:rPr lang="en-US" sz="2000" b="1" dirty="0">
                <a:solidFill>
                  <a:srgbClr val="990000"/>
                </a:solidFill>
              </a:rPr>
              <a:t>education</a:t>
            </a:r>
          </a:p>
        </p:txBody>
      </p:sp>
      <p:grpSp>
        <p:nvGrpSpPr>
          <p:cNvPr id="8" name="Group 7">
            <a:extLst>
              <a:ext uri="{FF2B5EF4-FFF2-40B4-BE49-F238E27FC236}">
                <a16:creationId xmlns:a16="http://schemas.microsoft.com/office/drawing/2014/main" id="{901C07D9-F119-CB48-9DE8-4427678E39C9}"/>
              </a:ext>
            </a:extLst>
          </p:cNvPr>
          <p:cNvGrpSpPr/>
          <p:nvPr/>
        </p:nvGrpSpPr>
        <p:grpSpPr>
          <a:xfrm>
            <a:off x="899500" y="2550348"/>
            <a:ext cx="3778008" cy="1798382"/>
            <a:chOff x="899500" y="2508161"/>
            <a:chExt cx="3778008" cy="1798382"/>
          </a:xfrm>
        </p:grpSpPr>
        <p:sp>
          <p:nvSpPr>
            <p:cNvPr id="9" name="TextBox 8">
              <a:extLst>
                <a:ext uri="{FF2B5EF4-FFF2-40B4-BE49-F238E27FC236}">
                  <a16:creationId xmlns:a16="http://schemas.microsoft.com/office/drawing/2014/main" id="{833E1D41-8271-4342-AB71-E33A8DDEA521}"/>
                </a:ext>
              </a:extLst>
            </p:cNvPr>
            <p:cNvSpPr txBox="1"/>
            <p:nvPr/>
          </p:nvSpPr>
          <p:spPr>
            <a:xfrm>
              <a:off x="1187726" y="3222911"/>
              <a:ext cx="2049744" cy="369332"/>
            </a:xfrm>
            <a:prstGeom prst="rect">
              <a:avLst/>
            </a:prstGeom>
            <a:noFill/>
          </p:spPr>
          <p:txBody>
            <a:bodyPr wrap="square" rtlCol="0">
              <a:spAutoFit/>
            </a:bodyPr>
            <a:lstStyle/>
            <a:p>
              <a:r>
                <a:rPr lang="en-US" dirty="0"/>
                <a:t>are among those</a:t>
              </a:r>
            </a:p>
          </p:txBody>
        </p:sp>
        <p:sp>
          <p:nvSpPr>
            <p:cNvPr id="10" name="TextBox 9">
              <a:extLst>
                <a:ext uri="{FF2B5EF4-FFF2-40B4-BE49-F238E27FC236}">
                  <a16:creationId xmlns:a16="http://schemas.microsoft.com/office/drawing/2014/main" id="{3AD2A0E3-8FF9-6747-9E83-5DB30C34AEF1}"/>
                </a:ext>
              </a:extLst>
            </p:cNvPr>
            <p:cNvSpPr txBox="1"/>
            <p:nvPr/>
          </p:nvSpPr>
          <p:spPr>
            <a:xfrm>
              <a:off x="1187726" y="2553608"/>
              <a:ext cx="3489782" cy="646331"/>
            </a:xfrm>
            <a:prstGeom prst="rect">
              <a:avLst/>
            </a:prstGeom>
            <a:noFill/>
          </p:spPr>
          <p:txBody>
            <a:bodyPr wrap="square" rtlCol="0">
              <a:spAutoFit/>
            </a:bodyPr>
            <a:lstStyle/>
            <a:p>
              <a:r>
                <a:rPr lang="en-US" b="1" dirty="0"/>
                <a:t>Refugees and internally displaced persons and migrants</a:t>
              </a:r>
            </a:p>
          </p:txBody>
        </p:sp>
        <p:pic>
          <p:nvPicPr>
            <p:cNvPr id="11" name="Picture 10">
              <a:extLst>
                <a:ext uri="{FF2B5EF4-FFF2-40B4-BE49-F238E27FC236}">
                  <a16:creationId xmlns:a16="http://schemas.microsoft.com/office/drawing/2014/main" id="{03CB9B55-8123-AF43-9C9E-9240E95E5D5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899500" y="2508161"/>
              <a:ext cx="288226" cy="224176"/>
            </a:xfrm>
            <a:prstGeom prst="rect">
              <a:avLst/>
            </a:prstGeom>
          </p:spPr>
        </p:pic>
        <p:sp>
          <p:nvSpPr>
            <p:cNvPr id="12" name="TextBox 11">
              <a:extLst>
                <a:ext uri="{FF2B5EF4-FFF2-40B4-BE49-F238E27FC236}">
                  <a16:creationId xmlns:a16="http://schemas.microsoft.com/office/drawing/2014/main" id="{DA8D0B6A-3E4E-0E4D-AB9F-FA1B161EA967}"/>
                </a:ext>
              </a:extLst>
            </p:cNvPr>
            <p:cNvSpPr txBox="1"/>
            <p:nvPr/>
          </p:nvSpPr>
          <p:spPr>
            <a:xfrm>
              <a:off x="1187726" y="3637690"/>
              <a:ext cx="2911122" cy="646331"/>
            </a:xfrm>
            <a:prstGeom prst="rect">
              <a:avLst/>
            </a:prstGeom>
            <a:noFill/>
          </p:spPr>
          <p:txBody>
            <a:bodyPr wrap="square" rtlCol="0">
              <a:spAutoFit/>
            </a:bodyPr>
            <a:lstStyle/>
            <a:p>
              <a:r>
                <a:rPr lang="en-US" b="1" dirty="0"/>
                <a:t>who are vulnerable</a:t>
              </a:r>
            </a:p>
            <a:p>
              <a:r>
                <a:rPr lang="en-US" b="1" dirty="0"/>
                <a:t>[and] must be empowered</a:t>
              </a:r>
            </a:p>
          </p:txBody>
        </p:sp>
        <p:pic>
          <p:nvPicPr>
            <p:cNvPr id="13" name="Picture 12">
              <a:extLst>
                <a:ext uri="{FF2B5EF4-FFF2-40B4-BE49-F238E27FC236}">
                  <a16:creationId xmlns:a16="http://schemas.microsoft.com/office/drawing/2014/main" id="{72223985-C264-3D47-9E11-4855BC5266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3858716" y="4082367"/>
              <a:ext cx="288226" cy="224176"/>
            </a:xfrm>
            <a:prstGeom prst="rect">
              <a:avLst/>
            </a:prstGeom>
          </p:spPr>
        </p:pic>
      </p:grpSp>
      <p:grpSp>
        <p:nvGrpSpPr>
          <p:cNvPr id="15" name="Group 14">
            <a:extLst>
              <a:ext uri="{FF2B5EF4-FFF2-40B4-BE49-F238E27FC236}">
                <a16:creationId xmlns:a16="http://schemas.microsoft.com/office/drawing/2014/main" id="{FC53245C-1845-2E4E-B9E8-096EBCEC0B79}"/>
              </a:ext>
            </a:extLst>
          </p:cNvPr>
          <p:cNvGrpSpPr/>
          <p:nvPr/>
        </p:nvGrpSpPr>
        <p:grpSpPr>
          <a:xfrm>
            <a:off x="4571999" y="3265140"/>
            <a:ext cx="4270629" cy="1624220"/>
            <a:chOff x="4571999" y="2871850"/>
            <a:chExt cx="4270629" cy="1624220"/>
          </a:xfrm>
        </p:grpSpPr>
        <p:sp>
          <p:nvSpPr>
            <p:cNvPr id="4" name="Rectangle 3">
              <a:extLst>
                <a:ext uri="{FF2B5EF4-FFF2-40B4-BE49-F238E27FC236}">
                  <a16:creationId xmlns:a16="http://schemas.microsoft.com/office/drawing/2014/main" id="{1F6AC2EB-C048-B343-9C8F-6C2FF1875AE5}"/>
                </a:ext>
              </a:extLst>
            </p:cNvPr>
            <p:cNvSpPr/>
            <p:nvPr/>
          </p:nvSpPr>
          <p:spPr>
            <a:xfrm>
              <a:off x="4571999" y="2871850"/>
              <a:ext cx="3278766"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a:t>
              </a:r>
              <a:r>
                <a:rPr lang="en-US" sz="2800" b="1" spc="-20" dirty="0">
                  <a:solidFill>
                    <a:schemeClr val="tx2"/>
                  </a:solidFill>
                </a:rPr>
                <a:t> </a:t>
              </a:r>
              <a:r>
                <a:rPr lang="en-US" spc="-20" dirty="0"/>
                <a:t>are internal migrants</a:t>
              </a:r>
              <a:endParaRPr lang="en-US" spc="-20" dirty="0">
                <a:solidFill>
                  <a:schemeClr val="accent1"/>
                </a:solidFill>
              </a:endParaRPr>
            </a:p>
          </p:txBody>
        </p:sp>
        <p:sp>
          <p:nvSpPr>
            <p:cNvPr id="5" name="Rectangle 4">
              <a:extLst>
                <a:ext uri="{FF2B5EF4-FFF2-40B4-BE49-F238E27FC236}">
                  <a16:creationId xmlns:a16="http://schemas.microsoft.com/office/drawing/2014/main" id="{F1FBA710-53CC-0841-BF4C-76E3C4D29D8A}"/>
                </a:ext>
              </a:extLst>
            </p:cNvPr>
            <p:cNvSpPr/>
            <p:nvPr/>
          </p:nvSpPr>
          <p:spPr>
            <a:xfrm>
              <a:off x="4904203" y="3380897"/>
              <a:ext cx="3938425"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30</a:t>
              </a:r>
              <a:r>
                <a:rPr lang="en-US" sz="2800" b="1" spc="-20" dirty="0">
                  <a:solidFill>
                    <a:schemeClr val="tx2"/>
                  </a:solidFill>
                </a:rPr>
                <a:t> </a:t>
              </a:r>
              <a:r>
                <a:rPr lang="en-US" spc="-20" dirty="0"/>
                <a:t>are international migrants</a:t>
              </a:r>
              <a:endParaRPr lang="en-US" spc="-20" dirty="0">
                <a:solidFill>
                  <a:schemeClr val="accent1"/>
                </a:solidFill>
              </a:endParaRPr>
            </a:p>
          </p:txBody>
        </p:sp>
        <p:sp>
          <p:nvSpPr>
            <p:cNvPr id="6" name="Rectangle 5">
              <a:extLst>
                <a:ext uri="{FF2B5EF4-FFF2-40B4-BE49-F238E27FC236}">
                  <a16:creationId xmlns:a16="http://schemas.microsoft.com/office/drawing/2014/main" id="{A2AAD43D-84B3-DC4B-AEB0-FD73E786F086}"/>
                </a:ext>
              </a:extLst>
            </p:cNvPr>
            <p:cNvSpPr/>
            <p:nvPr/>
          </p:nvSpPr>
          <p:spPr>
            <a:xfrm>
              <a:off x="5274117" y="3880517"/>
              <a:ext cx="2767762"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80</a:t>
              </a:r>
              <a:r>
                <a:rPr lang="en-US" sz="2800" b="1" spc="-20" dirty="0">
                  <a:solidFill>
                    <a:schemeClr val="tx2"/>
                  </a:solidFill>
                </a:rPr>
                <a:t> </a:t>
              </a:r>
              <a:r>
                <a:rPr lang="en-US" spc="-20" dirty="0"/>
                <a:t>are displaced</a:t>
              </a:r>
              <a:endParaRPr lang="en-US" spc="-20" dirty="0">
                <a:solidFill>
                  <a:schemeClr val="accent1"/>
                </a:solidFill>
              </a:endParaRPr>
            </a:p>
          </p:txBody>
        </p:sp>
      </p:grpSp>
    </p:spTree>
    <p:extLst>
      <p:ext uri="{BB962C8B-B14F-4D97-AF65-F5344CB8AC3E}">
        <p14:creationId xmlns:p14="http://schemas.microsoft.com/office/powerpoint/2010/main" val="16989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C2E0F-515C-9D4A-BEE6-EFF7A2B30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540" y="1987062"/>
            <a:ext cx="4391511" cy="3241783"/>
          </a:xfrm>
          <a:prstGeom prst="rect">
            <a:avLst/>
          </a:prstGeom>
        </p:spPr>
      </p:pic>
      <p:grpSp>
        <p:nvGrpSpPr>
          <p:cNvPr id="33" name="Group 32">
            <a:extLst>
              <a:ext uri="{FF2B5EF4-FFF2-40B4-BE49-F238E27FC236}">
                <a16:creationId xmlns:a16="http://schemas.microsoft.com/office/drawing/2014/main" id="{77E28CF8-04F8-A842-8F1D-4EBE5BC753D6}"/>
              </a:ext>
            </a:extLst>
          </p:cNvPr>
          <p:cNvGrpSpPr/>
          <p:nvPr/>
        </p:nvGrpSpPr>
        <p:grpSpPr>
          <a:xfrm>
            <a:off x="321940" y="5329140"/>
            <a:ext cx="3799273" cy="886003"/>
            <a:chOff x="4330534" y="2403272"/>
            <a:chExt cx="3799273" cy="886003"/>
          </a:xfrm>
        </p:grpSpPr>
        <p:sp>
          <p:nvSpPr>
            <p:cNvPr id="8" name="TextBox 7"/>
            <p:cNvSpPr txBox="1"/>
            <p:nvPr/>
          </p:nvSpPr>
          <p:spPr>
            <a:xfrm>
              <a:off x="4330534" y="2403272"/>
              <a:ext cx="335420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13" name="TextBox 12">
              <a:extLst>
                <a:ext uri="{FF2B5EF4-FFF2-40B4-BE49-F238E27FC236}">
                  <a16:creationId xmlns:a16="http://schemas.microsoft.com/office/drawing/2014/main" id="{F702B343-3E1B-6947-BAC7-73D65A054EBC}"/>
                </a:ext>
              </a:extLst>
            </p:cNvPr>
            <p:cNvSpPr txBox="1"/>
            <p:nvPr/>
          </p:nvSpPr>
          <p:spPr>
            <a:xfrm>
              <a:off x="4354963" y="2704500"/>
              <a:ext cx="3774844" cy="584775"/>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EMERGENCIES</a:t>
              </a:r>
              <a:r>
                <a:rPr lang="en-US" sz="1600" dirty="0">
                  <a:solidFill>
                    <a:schemeClr val="accent1"/>
                  </a:solidFill>
                  <a:sym typeface="Wingdings 3" panose="05040102010807070707" pitchFamily="18" charset="2"/>
                </a:rPr>
                <a:t> </a:t>
              </a:r>
            </a:p>
            <a:p>
              <a:pPr marL="285750" indent="-285750">
                <a:buClr>
                  <a:schemeClr val="tx2"/>
                </a:buClr>
                <a:buSzPct val="125000"/>
                <a:buFont typeface="Wingdings" pitchFamily="2" charset="2"/>
                <a:buChar char="§"/>
              </a:pPr>
              <a:r>
                <a:rPr lang="en-US" sz="1600" dirty="0"/>
                <a:t>Half</a:t>
              </a:r>
              <a:r>
                <a:rPr lang="en-US" sz="1600" b="1" dirty="0"/>
                <a:t> </a:t>
              </a:r>
              <a:r>
                <a:rPr lang="en-US" sz="1600" dirty="0"/>
                <a:t>of refugees are under 18</a:t>
              </a:r>
            </a:p>
          </p:txBody>
        </p:sp>
      </p:grpSp>
      <p:grpSp>
        <p:nvGrpSpPr>
          <p:cNvPr id="34" name="Group 33">
            <a:extLst>
              <a:ext uri="{FF2B5EF4-FFF2-40B4-BE49-F238E27FC236}">
                <a16:creationId xmlns:a16="http://schemas.microsoft.com/office/drawing/2014/main" id="{F0D1B993-2FCD-364B-8E6F-3A1DD9FF36E2}"/>
              </a:ext>
            </a:extLst>
          </p:cNvPr>
          <p:cNvGrpSpPr/>
          <p:nvPr/>
        </p:nvGrpSpPr>
        <p:grpSpPr>
          <a:xfrm>
            <a:off x="321940" y="3656629"/>
            <a:ext cx="3976789" cy="1350085"/>
            <a:chOff x="532418" y="4119853"/>
            <a:chExt cx="3976789" cy="1350085"/>
          </a:xfrm>
        </p:grpSpPr>
        <p:sp>
          <p:nvSpPr>
            <p:cNvPr id="7" name="TextBox 6"/>
            <p:cNvSpPr txBox="1"/>
            <p:nvPr/>
          </p:nvSpPr>
          <p:spPr>
            <a:xfrm>
              <a:off x="532418" y="4119853"/>
              <a:ext cx="3711779" cy="313932"/>
            </a:xfrm>
            <a:prstGeom prst="rect">
              <a:avLst/>
            </a:prstGeom>
            <a:noFill/>
          </p:spPr>
          <p:txBody>
            <a:bodyPr wrap="square" rtlCol="0">
              <a:spAutoFit/>
            </a:bodyPr>
            <a:lstStyle/>
            <a:p>
              <a:pPr>
                <a:lnSpc>
                  <a:spcPct val="90000"/>
                </a:lnSpc>
              </a:pPr>
              <a:r>
                <a:rPr lang="en-US" sz="1600" b="1" dirty="0">
                  <a:solidFill>
                    <a:schemeClr val="tx2"/>
                  </a:solidFill>
                </a:rPr>
                <a:t>International migration </a:t>
              </a:r>
              <a:r>
                <a:rPr lang="en-US" sz="1600" dirty="0"/>
                <a:t>leads to:</a:t>
              </a:r>
              <a:endParaRPr lang="en-US" sz="1600" dirty="0">
                <a:sym typeface="Wingdings 3" panose="05040102010807070707" pitchFamily="18" charset="2"/>
              </a:endParaRPr>
            </a:p>
          </p:txBody>
        </p:sp>
        <p:sp>
          <p:nvSpPr>
            <p:cNvPr id="29" name="TextBox 28">
              <a:extLst>
                <a:ext uri="{FF2B5EF4-FFF2-40B4-BE49-F238E27FC236}">
                  <a16:creationId xmlns:a16="http://schemas.microsoft.com/office/drawing/2014/main" id="{CBACC0C3-C588-0843-B5FF-F543BAA2D35A}"/>
                </a:ext>
              </a:extLst>
            </p:cNvPr>
            <p:cNvSpPr txBox="1"/>
            <p:nvPr/>
          </p:nvSpPr>
          <p:spPr>
            <a:xfrm>
              <a:off x="532418" y="4392720"/>
              <a:ext cx="3976789" cy="1077218"/>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BRAIN DRAIN</a:t>
              </a:r>
            </a:p>
            <a:p>
              <a:pPr marL="285750" indent="-285750">
                <a:buClr>
                  <a:schemeClr val="tx2"/>
                </a:buClr>
                <a:buSzPct val="125000"/>
                <a:buFont typeface="Wingdings" pitchFamily="2" charset="2"/>
                <a:buChar char="§"/>
              </a:pPr>
              <a:r>
                <a:rPr lang="en-US" sz="1600" dirty="0"/>
                <a:t>At least 1 in 5 skilled people </a:t>
              </a:r>
              <a:br>
                <a:rPr lang="en-US" sz="1600" dirty="0"/>
              </a:br>
              <a:r>
                <a:rPr lang="en-US" sz="1600" dirty="0"/>
                <a:t>emigrate</a:t>
              </a:r>
              <a:r>
                <a:rPr lang="en-US" sz="1600" dirty="0">
                  <a:sym typeface="Wingdings 3" panose="05040102010807070707" pitchFamily="18" charset="2"/>
                </a:rPr>
                <a:t> from 27% of countries, </a:t>
              </a:r>
              <a:br>
                <a:rPr lang="en-US" sz="1600" dirty="0">
                  <a:sym typeface="Wingdings 3" panose="05040102010807070707" pitchFamily="18" charset="2"/>
                </a:rPr>
              </a:br>
              <a:r>
                <a:rPr lang="en-US" sz="1600" dirty="0">
                  <a:sym typeface="Wingdings 3" panose="05040102010807070707" pitchFamily="18" charset="2"/>
                </a:rPr>
                <a:t>e.g. Eritrea or Mozambique</a:t>
              </a:r>
            </a:p>
          </p:txBody>
        </p:sp>
      </p:grpSp>
      <p:grpSp>
        <p:nvGrpSpPr>
          <p:cNvPr id="38" name="Group 37">
            <a:extLst>
              <a:ext uri="{FF2B5EF4-FFF2-40B4-BE49-F238E27FC236}">
                <a16:creationId xmlns:a16="http://schemas.microsoft.com/office/drawing/2014/main" id="{B113F6F8-E853-AB4B-BC56-805E6BCCC314}"/>
              </a:ext>
            </a:extLst>
          </p:cNvPr>
          <p:cNvGrpSpPr/>
          <p:nvPr/>
        </p:nvGrpSpPr>
        <p:grpSpPr>
          <a:xfrm>
            <a:off x="346369" y="2056185"/>
            <a:ext cx="3185687" cy="903270"/>
            <a:chOff x="2921054" y="905644"/>
            <a:chExt cx="3185687" cy="903270"/>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1054" y="1183850"/>
              <a:ext cx="3185687" cy="6250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rPr>
                <a:t>DIFFICULTIES FOR NOMADS</a:t>
              </a:r>
            </a:p>
            <a:p>
              <a:pPr marL="285750" indent="-285750">
                <a:lnSpc>
                  <a:spcPct val="100000"/>
                </a:lnSpc>
                <a:spcBef>
                  <a:spcPts val="0"/>
                </a:spcBef>
                <a:buClr>
                  <a:schemeClr val="tx2"/>
                </a:buClr>
                <a:buSzPct val="125000"/>
                <a:buFont typeface="Wingdings" pitchFamily="2" charset="2"/>
                <a:buChar char="§"/>
              </a:pPr>
              <a:r>
                <a:rPr lang="en-US" sz="1600" dirty="0"/>
                <a:t>Pastoralists in Somalia or children on the move in Nigeria</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3089607"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9" name="TextBox 18">
            <a:extLst>
              <a:ext uri="{FF2B5EF4-FFF2-40B4-BE49-F238E27FC236}">
                <a16:creationId xmlns:a16="http://schemas.microsoft.com/office/drawing/2014/main" id="{1B0F752B-31B8-3A45-8675-1351AD85326E}"/>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0" name="TextBox 19">
            <a:extLst>
              <a:ext uri="{FF2B5EF4-FFF2-40B4-BE49-F238E27FC236}">
                <a16:creationId xmlns:a16="http://schemas.microsoft.com/office/drawing/2014/main" id="{D87CCCFD-BD60-A94F-8BD5-3D73ED029F31}"/>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pic>
        <p:nvPicPr>
          <p:cNvPr id="3" name="Picture 2">
            <a:extLst>
              <a:ext uri="{FF2B5EF4-FFF2-40B4-BE49-F238E27FC236}">
                <a16:creationId xmlns:a16="http://schemas.microsoft.com/office/drawing/2014/main" id="{5609AD36-A937-FF49-8350-223D97D3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411" y="3926605"/>
            <a:ext cx="4486588" cy="2931396"/>
          </a:xfrm>
          <a:prstGeom prst="rect">
            <a:avLst/>
          </a:prstGeom>
        </p:spPr>
      </p:pic>
      <p:pic>
        <p:nvPicPr>
          <p:cNvPr id="10" name="Picture 9">
            <a:extLst>
              <a:ext uri="{FF2B5EF4-FFF2-40B4-BE49-F238E27FC236}">
                <a16:creationId xmlns:a16="http://schemas.microsoft.com/office/drawing/2014/main" id="{01EC6953-F1C8-4149-8012-754361EF8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8229" y="606082"/>
            <a:ext cx="3210041" cy="2547470"/>
          </a:xfrm>
          <a:prstGeom prst="rect">
            <a:avLst/>
          </a:prstGeom>
        </p:spPr>
      </p:pic>
    </p:spTree>
    <p:extLst>
      <p:ext uri="{BB962C8B-B14F-4D97-AF65-F5344CB8AC3E}">
        <p14:creationId xmlns:p14="http://schemas.microsoft.com/office/powerpoint/2010/main" val="9957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113F6F8-E853-AB4B-BC56-805E6BCCC314}"/>
              </a:ext>
            </a:extLst>
          </p:cNvPr>
          <p:cNvGrpSpPr/>
          <p:nvPr/>
        </p:nvGrpSpPr>
        <p:grpSpPr>
          <a:xfrm>
            <a:off x="319213" y="2195884"/>
            <a:ext cx="3088486" cy="1059725"/>
            <a:chOff x="2921054" y="905644"/>
            <a:chExt cx="1979860" cy="1059725"/>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7564" y="1187748"/>
              <a:ext cx="1973350" cy="7776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sym typeface="Wingdings 3" panose="05040102010807070707" pitchFamily="18" charset="2"/>
                </a:rPr>
                <a:t>EDUCATION OPPORTUNITIES</a:t>
              </a:r>
              <a:endParaRPr lang="en-US" sz="1600" b="1" spc="50" dirty="0">
                <a:solidFill>
                  <a:schemeClr val="accent1"/>
                </a:solidFill>
              </a:endParaRPr>
            </a:p>
            <a:p>
              <a:pPr marL="285750" indent="-285750">
                <a:lnSpc>
                  <a:spcPct val="100000"/>
                </a:lnSpc>
                <a:spcBef>
                  <a:spcPts val="0"/>
                </a:spcBef>
                <a:buClr>
                  <a:schemeClr val="tx2"/>
                </a:buClr>
                <a:buSzPct val="125000"/>
                <a:buFont typeface="Wingdings" pitchFamily="2" charset="2"/>
                <a:buChar char="§"/>
              </a:pPr>
              <a:r>
                <a:rPr lang="en-US" sz="1600" dirty="0"/>
                <a:t>Rural-to-urban movement in Africa in the 2000s increased primary completion by 1.5pp</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1949009"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2" name="TextBox 11">
            <a:extLst>
              <a:ext uri="{FF2B5EF4-FFF2-40B4-BE49-F238E27FC236}">
                <a16:creationId xmlns:a16="http://schemas.microsoft.com/office/drawing/2014/main" id="{D53E0F65-45F4-4141-9228-B3C929B89C02}"/>
              </a:ext>
            </a:extLst>
          </p:cNvPr>
          <p:cNvSpPr txBox="1"/>
          <p:nvPr/>
        </p:nvSpPr>
        <p:spPr>
          <a:xfrm>
            <a:off x="5478581" y="1793840"/>
            <a:ext cx="3665419" cy="2123658"/>
          </a:xfrm>
          <a:prstGeom prst="rect">
            <a:avLst/>
          </a:prstGeom>
          <a:noFill/>
        </p:spPr>
        <p:txBody>
          <a:bodyPr wrap="square" rtlCol="0">
            <a:spAutoFit/>
          </a:bodyPr>
          <a:lstStyle/>
          <a:p>
            <a:r>
              <a:rPr lang="en-US" sz="1600" b="1" dirty="0">
                <a:solidFill>
                  <a:schemeClr val="tx2"/>
                </a:solidFill>
              </a:rPr>
              <a:t>International migration </a:t>
            </a:r>
            <a:r>
              <a:rPr lang="en-US" sz="1600" dirty="0"/>
              <a:t>leads to: </a:t>
            </a:r>
          </a:p>
          <a:p>
            <a:r>
              <a:rPr lang="en-US" sz="1600" b="1" spc="50" dirty="0">
                <a:solidFill>
                  <a:schemeClr val="accent1"/>
                </a:solidFill>
              </a:rPr>
              <a:t>EDUCATION OPPORTUNITIES</a:t>
            </a:r>
          </a:p>
          <a:p>
            <a:pPr marL="285750" indent="-285750">
              <a:buClr>
                <a:schemeClr val="tx2"/>
              </a:buClr>
              <a:buSzPct val="125000"/>
              <a:buFont typeface="Wingdings" pitchFamily="2" charset="2"/>
              <a:buChar char="§"/>
            </a:pPr>
            <a:r>
              <a:rPr lang="en-US" sz="1600" dirty="0"/>
              <a:t>Children of Colombian migrants in USA had 2 years of education more </a:t>
            </a:r>
            <a:br>
              <a:rPr lang="en-US" sz="1600" dirty="0"/>
            </a:br>
            <a:r>
              <a:rPr lang="en-US" sz="1600" dirty="0"/>
              <a:t>than children of non-migrants</a:t>
            </a:r>
          </a:p>
          <a:p>
            <a:endParaRPr lang="en-US" sz="400" b="1" spc="50" dirty="0">
              <a:solidFill>
                <a:schemeClr val="accent1"/>
              </a:solidFill>
              <a:sym typeface="Wingdings 3" panose="05040102010807070707" pitchFamily="18" charset="2"/>
            </a:endParaRPr>
          </a:p>
          <a:p>
            <a:r>
              <a:rPr lang="en-US" sz="1600" b="1" spc="50" dirty="0">
                <a:solidFill>
                  <a:schemeClr val="accent1"/>
                </a:solidFill>
                <a:sym typeface="Wingdings 3" panose="05040102010807070707" pitchFamily="18" charset="2"/>
              </a:rPr>
              <a:t>		EXCHANGE AND MOBILITY</a:t>
            </a:r>
            <a:r>
              <a:rPr lang="en-US" sz="1600" b="1" spc="50" dirty="0">
                <a:solidFill>
                  <a:schemeClr val="bg2">
                    <a:lumMod val="25000"/>
                  </a:schemeClr>
                </a:solidFill>
                <a:sym typeface="Wingdings 3" panose="05040102010807070707" pitchFamily="18" charset="2"/>
              </a:rPr>
              <a:t> </a:t>
            </a:r>
          </a:p>
          <a:p>
            <a:pPr marL="1200150" lvl="2" indent="-285750">
              <a:buClr>
                <a:schemeClr val="tx2"/>
              </a:buClr>
              <a:buSzPct val="125000"/>
              <a:buFont typeface="Wingdings" pitchFamily="2" charset="2"/>
              <a:buChar char="§"/>
            </a:pPr>
            <a:r>
              <a:rPr lang="en-US" sz="1600" dirty="0"/>
              <a:t>In half of countries at least 6% of students emigrate</a:t>
            </a:r>
            <a:endParaRPr lang="en-US" sz="1600" dirty="0">
              <a:sym typeface="Wingdings 3" panose="05040102010807070707" pitchFamily="18" charset="2"/>
            </a:endParaRPr>
          </a:p>
        </p:txBody>
      </p:sp>
      <p:pic>
        <p:nvPicPr>
          <p:cNvPr id="4" name="Picture 3">
            <a:extLst>
              <a:ext uri="{FF2B5EF4-FFF2-40B4-BE49-F238E27FC236}">
                <a16:creationId xmlns:a16="http://schemas.microsoft.com/office/drawing/2014/main" id="{0A2C2C8E-3098-2A43-A2DD-7E33A8E43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251" y="3096192"/>
            <a:ext cx="2581508" cy="2616710"/>
          </a:xfrm>
          <a:prstGeom prst="rect">
            <a:avLst/>
          </a:prstGeom>
        </p:spPr>
      </p:pic>
      <p:pic>
        <p:nvPicPr>
          <p:cNvPr id="6" name="Picture 5">
            <a:extLst>
              <a:ext uri="{FF2B5EF4-FFF2-40B4-BE49-F238E27FC236}">
                <a16:creationId xmlns:a16="http://schemas.microsoft.com/office/drawing/2014/main" id="{D4199C5A-E2AD-0E49-927C-114468A20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430">
            <a:off x="2466189" y="1974734"/>
            <a:ext cx="2604976" cy="2499369"/>
          </a:xfrm>
          <a:prstGeom prst="rect">
            <a:avLst/>
          </a:prstGeom>
        </p:spPr>
      </p:pic>
      <p:pic>
        <p:nvPicPr>
          <p:cNvPr id="9" name="Picture 8">
            <a:extLst>
              <a:ext uri="{FF2B5EF4-FFF2-40B4-BE49-F238E27FC236}">
                <a16:creationId xmlns:a16="http://schemas.microsoft.com/office/drawing/2014/main" id="{46293712-0B12-374F-9DE5-1B0EDFC38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158">
            <a:off x="5302456" y="3265114"/>
            <a:ext cx="1912663" cy="1795322"/>
          </a:xfrm>
          <a:prstGeom prst="rect">
            <a:avLst/>
          </a:prstGeom>
        </p:spPr>
      </p:pic>
      <p:pic>
        <p:nvPicPr>
          <p:cNvPr id="11" name="Picture 10">
            <a:extLst>
              <a:ext uri="{FF2B5EF4-FFF2-40B4-BE49-F238E27FC236}">
                <a16:creationId xmlns:a16="http://schemas.microsoft.com/office/drawing/2014/main" id="{A218C200-4E0D-DA44-9D75-8FF125EB9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174" y="4446415"/>
            <a:ext cx="3121278" cy="1478500"/>
          </a:xfrm>
          <a:prstGeom prst="rect">
            <a:avLst/>
          </a:prstGeom>
        </p:spPr>
      </p:pic>
      <p:grpSp>
        <p:nvGrpSpPr>
          <p:cNvPr id="20" name="Group 19">
            <a:extLst>
              <a:ext uri="{FF2B5EF4-FFF2-40B4-BE49-F238E27FC236}">
                <a16:creationId xmlns:a16="http://schemas.microsoft.com/office/drawing/2014/main" id="{77E28CF8-04F8-A842-8F1D-4EBE5BC753D6}"/>
              </a:ext>
            </a:extLst>
          </p:cNvPr>
          <p:cNvGrpSpPr/>
          <p:nvPr/>
        </p:nvGrpSpPr>
        <p:grpSpPr>
          <a:xfrm>
            <a:off x="5355492" y="5582488"/>
            <a:ext cx="3636000" cy="1097444"/>
            <a:chOff x="4390971" y="2398725"/>
            <a:chExt cx="3788508" cy="1097444"/>
          </a:xfrm>
        </p:grpSpPr>
        <p:sp>
          <p:nvSpPr>
            <p:cNvPr id="22" name="TextBox 21"/>
            <p:cNvSpPr txBox="1"/>
            <p:nvPr/>
          </p:nvSpPr>
          <p:spPr>
            <a:xfrm>
              <a:off x="4390971" y="2398725"/>
              <a:ext cx="251102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23" name="TextBox 22">
              <a:extLst>
                <a:ext uri="{FF2B5EF4-FFF2-40B4-BE49-F238E27FC236}">
                  <a16:creationId xmlns:a16="http://schemas.microsoft.com/office/drawing/2014/main" id="{F702B343-3E1B-6947-BAC7-73D65A054EBC}"/>
                </a:ext>
              </a:extLst>
            </p:cNvPr>
            <p:cNvSpPr txBox="1"/>
            <p:nvPr/>
          </p:nvSpPr>
          <p:spPr>
            <a:xfrm>
              <a:off x="4404635" y="2665172"/>
              <a:ext cx="3774844" cy="830997"/>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REFUGE</a:t>
              </a:r>
            </a:p>
            <a:p>
              <a:pPr marL="285750" indent="-285750">
                <a:buClr>
                  <a:schemeClr val="tx2"/>
                </a:buClr>
                <a:buSzPct val="125000"/>
                <a:buFont typeface="Wingdings" pitchFamily="2" charset="2"/>
                <a:buChar char="§"/>
              </a:pPr>
              <a:r>
                <a:rPr lang="en-US" sz="1600" dirty="0"/>
                <a:t>There were 12,700 attacks on schools </a:t>
              </a:r>
              <a:br>
                <a:rPr lang="en-US" sz="1600" dirty="0"/>
              </a:br>
              <a:r>
                <a:rPr lang="en-US" sz="1600" dirty="0"/>
                <a:t>in conflict-affected countries</a:t>
              </a:r>
            </a:p>
          </p:txBody>
        </p:sp>
      </p:grpSp>
      <p:sp>
        <p:nvSpPr>
          <p:cNvPr id="26" name="TextBox 25">
            <a:extLst>
              <a:ext uri="{FF2B5EF4-FFF2-40B4-BE49-F238E27FC236}">
                <a16:creationId xmlns:a16="http://schemas.microsoft.com/office/drawing/2014/main" id="{E9EE2D98-8107-4392-9B04-603B34666B5C}"/>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7" name="TextBox 26">
            <a:extLst>
              <a:ext uri="{FF2B5EF4-FFF2-40B4-BE49-F238E27FC236}">
                <a16:creationId xmlns:a16="http://schemas.microsoft.com/office/drawing/2014/main" id="{86368262-220A-4D9F-AB47-CC5BAB8E5AC6}"/>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spTree>
    <p:extLst>
      <p:ext uri="{BB962C8B-B14F-4D97-AF65-F5344CB8AC3E}">
        <p14:creationId xmlns:p14="http://schemas.microsoft.com/office/powerpoint/2010/main" val="37845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8" presetClass="emph" presetSubtype="0" repeatCount="indefinite" fill="hold" nodeType="withEffect">
                                  <p:stCondLst>
                                    <p:cond delay="0"/>
                                  </p:stCondLst>
                                  <p:childTnLst>
                                    <p:animRot by="21600000">
                                      <p:cBhvr>
                                        <p:cTn id="25" dur="60000" fill="hold"/>
                                        <p:tgtEl>
                                          <p:spTgt spid="4"/>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0" fill="hold">
                                          <p:stCondLst>
                                            <p:cond delay="0"/>
                                          </p:stCondLst>
                                        </p:cTn>
                                        <p:tgtEl>
                                          <p:spTgt spid="6"/>
                                        </p:tgtEl>
                                        <p:attrNameLst>
                                          <p:attrName>r</p:attrName>
                                        </p:attrNameLst>
                                      </p:cBhvr>
                                    </p:animRot>
                                    <p:animRot by="-240000">
                                      <p:cBhvr>
                                        <p:cTn id="28" dur="2000" fill="hold">
                                          <p:stCondLst>
                                            <p:cond delay="2000"/>
                                          </p:stCondLst>
                                        </p:cTn>
                                        <p:tgtEl>
                                          <p:spTgt spid="6"/>
                                        </p:tgtEl>
                                        <p:attrNameLst>
                                          <p:attrName>r</p:attrName>
                                        </p:attrNameLst>
                                      </p:cBhvr>
                                    </p:animRot>
                                    <p:animRot by="240000">
                                      <p:cBhvr>
                                        <p:cTn id="29" dur="2000" fill="hold">
                                          <p:stCondLst>
                                            <p:cond delay="4000"/>
                                          </p:stCondLst>
                                        </p:cTn>
                                        <p:tgtEl>
                                          <p:spTgt spid="6"/>
                                        </p:tgtEl>
                                        <p:attrNameLst>
                                          <p:attrName>r</p:attrName>
                                        </p:attrNameLst>
                                      </p:cBhvr>
                                    </p:animRot>
                                    <p:animRot by="-240000">
                                      <p:cBhvr>
                                        <p:cTn id="30" dur="2000" fill="hold">
                                          <p:stCondLst>
                                            <p:cond delay="6000"/>
                                          </p:stCondLst>
                                        </p:cTn>
                                        <p:tgtEl>
                                          <p:spTgt spid="6"/>
                                        </p:tgtEl>
                                        <p:attrNameLst>
                                          <p:attrName>r</p:attrName>
                                        </p:attrNameLst>
                                      </p:cBhvr>
                                    </p:animRot>
                                    <p:animRot by="120000">
                                      <p:cBhvr>
                                        <p:cTn id="31" dur="2000" fill="hold">
                                          <p:stCondLst>
                                            <p:cond delay="8000"/>
                                          </p:stCondLst>
                                        </p:cTn>
                                        <p:tgtEl>
                                          <p:spTgt spid="6"/>
                                        </p:tgtEl>
                                        <p:attrNameLst>
                                          <p:attrName>r</p:attrName>
                                        </p:attrNameLst>
                                      </p:cBhvr>
                                    </p:animRot>
                                  </p:childTnLst>
                                </p:cTn>
                              </p:par>
                              <p:par>
                                <p:cTn id="32" presetID="32" presetClass="emph" presetSubtype="0" repeatCount="indefinite" fill="hold" nodeType="withEffect">
                                  <p:stCondLst>
                                    <p:cond delay="500"/>
                                  </p:stCondLst>
                                  <p:childTnLst>
                                    <p:animRot by="120000">
                                      <p:cBhvr>
                                        <p:cTn id="33" dur="1000" fill="hold">
                                          <p:stCondLst>
                                            <p:cond delay="0"/>
                                          </p:stCondLst>
                                        </p:cTn>
                                        <p:tgtEl>
                                          <p:spTgt spid="9"/>
                                        </p:tgtEl>
                                        <p:attrNameLst>
                                          <p:attrName>r</p:attrName>
                                        </p:attrNameLst>
                                      </p:cBhvr>
                                    </p:animRot>
                                    <p:animRot by="-240000">
                                      <p:cBhvr>
                                        <p:cTn id="34" dur="2000" fill="hold">
                                          <p:stCondLst>
                                            <p:cond delay="2000"/>
                                          </p:stCondLst>
                                        </p:cTn>
                                        <p:tgtEl>
                                          <p:spTgt spid="9"/>
                                        </p:tgtEl>
                                        <p:attrNameLst>
                                          <p:attrName>r</p:attrName>
                                        </p:attrNameLst>
                                      </p:cBhvr>
                                    </p:animRot>
                                    <p:animRot by="240000">
                                      <p:cBhvr>
                                        <p:cTn id="35" dur="2000" fill="hold">
                                          <p:stCondLst>
                                            <p:cond delay="4000"/>
                                          </p:stCondLst>
                                        </p:cTn>
                                        <p:tgtEl>
                                          <p:spTgt spid="9"/>
                                        </p:tgtEl>
                                        <p:attrNameLst>
                                          <p:attrName>r</p:attrName>
                                        </p:attrNameLst>
                                      </p:cBhvr>
                                    </p:animRot>
                                    <p:animRot by="-240000">
                                      <p:cBhvr>
                                        <p:cTn id="36" dur="2000" fill="hold">
                                          <p:stCondLst>
                                            <p:cond delay="6000"/>
                                          </p:stCondLst>
                                        </p:cTn>
                                        <p:tgtEl>
                                          <p:spTgt spid="9"/>
                                        </p:tgtEl>
                                        <p:attrNameLst>
                                          <p:attrName>r</p:attrName>
                                        </p:attrNameLst>
                                      </p:cBhvr>
                                    </p:animRot>
                                    <p:animRot by="120000">
                                      <p:cBhvr>
                                        <p:cTn id="37" dur="2000" fill="hold">
                                          <p:stCondLst>
                                            <p:cond delay="8000"/>
                                          </p:stCondLst>
                                        </p:cTn>
                                        <p:tgtEl>
                                          <p:spTgt spid="9"/>
                                        </p:tgtEl>
                                        <p:attrNameLst>
                                          <p:attrName>r</p:attrName>
                                        </p:attrNameLst>
                                      </p:cBhvr>
                                    </p:animRot>
                                  </p:childTnLst>
                                </p:cTn>
                              </p:par>
                              <p:par>
                                <p:cTn id="38" presetID="32" presetClass="emph" presetSubtype="0" repeatCount="indefinite" fill="hold" nodeType="withEffect">
                                  <p:stCondLst>
                                    <p:cond delay="1000"/>
                                  </p:stCondLst>
                                  <p:childTnLst>
                                    <p:animRot by="120000">
                                      <p:cBhvr>
                                        <p:cTn id="39" dur="1000" fill="hold">
                                          <p:stCondLst>
                                            <p:cond delay="0"/>
                                          </p:stCondLst>
                                        </p:cTn>
                                        <p:tgtEl>
                                          <p:spTgt spid="11"/>
                                        </p:tgtEl>
                                        <p:attrNameLst>
                                          <p:attrName>r</p:attrName>
                                        </p:attrNameLst>
                                      </p:cBhvr>
                                    </p:animRot>
                                    <p:animRot by="-240000">
                                      <p:cBhvr>
                                        <p:cTn id="40" dur="2000" fill="hold">
                                          <p:stCondLst>
                                            <p:cond delay="2000"/>
                                          </p:stCondLst>
                                        </p:cTn>
                                        <p:tgtEl>
                                          <p:spTgt spid="11"/>
                                        </p:tgtEl>
                                        <p:attrNameLst>
                                          <p:attrName>r</p:attrName>
                                        </p:attrNameLst>
                                      </p:cBhvr>
                                    </p:animRot>
                                    <p:animRot by="240000">
                                      <p:cBhvr>
                                        <p:cTn id="41" dur="2000" fill="hold">
                                          <p:stCondLst>
                                            <p:cond delay="4000"/>
                                          </p:stCondLst>
                                        </p:cTn>
                                        <p:tgtEl>
                                          <p:spTgt spid="11"/>
                                        </p:tgtEl>
                                        <p:attrNameLst>
                                          <p:attrName>r</p:attrName>
                                        </p:attrNameLst>
                                      </p:cBhvr>
                                    </p:animRot>
                                    <p:animRot by="-240000">
                                      <p:cBhvr>
                                        <p:cTn id="42" dur="2000" fill="hold">
                                          <p:stCondLst>
                                            <p:cond delay="6000"/>
                                          </p:stCondLst>
                                        </p:cTn>
                                        <p:tgtEl>
                                          <p:spTgt spid="11"/>
                                        </p:tgtEl>
                                        <p:attrNameLst>
                                          <p:attrName>r</p:attrName>
                                        </p:attrNameLst>
                                      </p:cBhvr>
                                    </p:animRot>
                                    <p:animRot by="120000">
                                      <p:cBhvr>
                                        <p:cTn id="43" dur="2000" fill="hold">
                                          <p:stCondLst>
                                            <p:cond delay="8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D82A4B-A065-464E-AD02-8121D9BC3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08" y="1935927"/>
            <a:ext cx="5813012" cy="3252672"/>
          </a:xfrm>
          <a:prstGeom prst="rect">
            <a:avLst/>
          </a:prstGeom>
        </p:spPr>
      </p:pic>
      <p:sp>
        <p:nvSpPr>
          <p:cNvPr id="13" name="TextBox 12"/>
          <p:cNvSpPr txBox="1"/>
          <p:nvPr/>
        </p:nvSpPr>
        <p:spPr>
          <a:xfrm>
            <a:off x="4083627" y="2576805"/>
            <a:ext cx="1829991" cy="646331"/>
          </a:xfrm>
          <a:prstGeom prst="rect">
            <a:avLst/>
          </a:prstGeom>
          <a:noFill/>
        </p:spPr>
        <p:txBody>
          <a:bodyPr wrap="square" rtlCol="0">
            <a:spAutoFit/>
          </a:bodyPr>
          <a:lstStyle/>
          <a:p>
            <a:r>
              <a:rPr lang="en-US" b="1" dirty="0">
                <a:solidFill>
                  <a:srgbClr val="32B6C3"/>
                </a:solidFill>
              </a:rPr>
              <a:t>…are more likely </a:t>
            </a:r>
            <a:r>
              <a:rPr lang="en-US" b="1" dirty="0">
                <a:solidFill>
                  <a:schemeClr val="tx2"/>
                </a:solidFill>
              </a:rPr>
              <a:t>to migrate</a:t>
            </a:r>
          </a:p>
        </p:txBody>
      </p:sp>
      <p:sp>
        <p:nvSpPr>
          <p:cNvPr id="14" name="Rectangle 13"/>
          <p:cNvSpPr/>
          <p:nvPr/>
        </p:nvSpPr>
        <p:spPr>
          <a:xfrm>
            <a:off x="2773680" y="3337146"/>
            <a:ext cx="3139938" cy="646331"/>
          </a:xfrm>
          <a:prstGeom prst="rect">
            <a:avLst/>
          </a:prstGeom>
        </p:spPr>
        <p:txBody>
          <a:bodyPr wrap="square">
            <a:spAutoFit/>
          </a:bodyPr>
          <a:lstStyle/>
          <a:p>
            <a:r>
              <a:rPr lang="en-US" b="1" dirty="0">
                <a:solidFill>
                  <a:srgbClr val="32B6C3"/>
                </a:solidFill>
                <a:sym typeface="Wingdings 3" panose="05040102010807070707" pitchFamily="18" charset="2"/>
              </a:rPr>
              <a:t>…</a:t>
            </a:r>
            <a:r>
              <a:rPr lang="en-US" b="1" dirty="0">
                <a:solidFill>
                  <a:srgbClr val="32B6C3"/>
                </a:solidFill>
              </a:rPr>
              <a:t>are more likely </a:t>
            </a:r>
            <a:r>
              <a:rPr lang="en-US" b="1" dirty="0">
                <a:solidFill>
                  <a:schemeClr val="tx2"/>
                </a:solidFill>
              </a:rPr>
              <a:t>to be open to </a:t>
            </a:r>
            <a:r>
              <a:rPr lang="en-GB" b="1" dirty="0">
                <a:solidFill>
                  <a:schemeClr val="tx2"/>
                </a:solidFill>
              </a:rPr>
              <a:t>immigrants and immigration</a:t>
            </a:r>
          </a:p>
        </p:txBody>
      </p:sp>
      <p:sp>
        <p:nvSpPr>
          <p:cNvPr id="15" name="Rectangle 14"/>
          <p:cNvSpPr/>
          <p:nvPr/>
        </p:nvSpPr>
        <p:spPr>
          <a:xfrm>
            <a:off x="843035" y="5357168"/>
            <a:ext cx="7724315" cy="369332"/>
          </a:xfrm>
          <a:prstGeom prst="rect">
            <a:avLst/>
          </a:prstGeom>
        </p:spPr>
        <p:txBody>
          <a:bodyPr wrap="square">
            <a:spAutoFit/>
          </a:bodyPr>
          <a:lstStyle/>
          <a:p>
            <a:r>
              <a:rPr lang="en-US" dirty="0"/>
              <a:t>Compared with primary education graduates, tertiary education graduates are</a:t>
            </a:r>
            <a:endParaRPr lang="en-US" b="1" dirty="0"/>
          </a:p>
        </p:txBody>
      </p:sp>
      <p:sp>
        <p:nvSpPr>
          <p:cNvPr id="16" name="TextBox 15">
            <a:extLst>
              <a:ext uri="{FF2B5EF4-FFF2-40B4-BE49-F238E27FC236}">
                <a16:creationId xmlns:a16="http://schemas.microsoft.com/office/drawing/2014/main" id="{47EE7CC6-08B4-EC48-BC8F-E590F9BABF82}"/>
              </a:ext>
            </a:extLst>
          </p:cNvPr>
          <p:cNvSpPr txBox="1"/>
          <p:nvPr/>
        </p:nvSpPr>
        <p:spPr>
          <a:xfrm>
            <a:off x="1547908" y="1550928"/>
            <a:ext cx="2628676" cy="369332"/>
          </a:xfrm>
          <a:prstGeom prst="rect">
            <a:avLst/>
          </a:prstGeom>
          <a:noFill/>
        </p:spPr>
        <p:txBody>
          <a:bodyPr wrap="square" rtlCol="0">
            <a:spAutoFit/>
          </a:bodyPr>
          <a:lstStyle/>
          <a:p>
            <a:r>
              <a:rPr lang="en-US" b="1" dirty="0">
                <a:solidFill>
                  <a:srgbClr val="32B6C3"/>
                </a:solidFill>
              </a:rPr>
              <a:t>The more educated…</a:t>
            </a:r>
          </a:p>
        </p:txBody>
      </p:sp>
      <p:sp>
        <p:nvSpPr>
          <p:cNvPr id="17" name="Rectangle 16">
            <a:extLst>
              <a:ext uri="{FF2B5EF4-FFF2-40B4-BE49-F238E27FC236}">
                <a16:creationId xmlns:a16="http://schemas.microsoft.com/office/drawing/2014/main" id="{0F2B9BB1-E622-5B41-BD76-9B4EA4635FD6}"/>
              </a:ext>
            </a:extLst>
          </p:cNvPr>
          <p:cNvSpPr/>
          <p:nvPr/>
        </p:nvSpPr>
        <p:spPr>
          <a:xfrm>
            <a:off x="2773680" y="5655997"/>
            <a:ext cx="3643596" cy="523220"/>
          </a:xfrm>
          <a:prstGeom prst="rect">
            <a:avLst/>
          </a:prstGeom>
        </p:spPr>
        <p:txBody>
          <a:bodyPr wrap="square">
            <a:spAutoFit/>
          </a:bodyPr>
          <a:lstStyle/>
          <a:p>
            <a:r>
              <a:rPr lang="en-US" sz="2800" b="1" dirty="0">
                <a:solidFill>
                  <a:schemeClr val="tx2"/>
                </a:solidFill>
              </a:rPr>
              <a:t>2x </a:t>
            </a:r>
            <a:r>
              <a:rPr lang="en-US" dirty="0"/>
              <a:t>as likely to migrate </a:t>
            </a:r>
            <a:r>
              <a:rPr lang="en-US" b="1" dirty="0">
                <a:solidFill>
                  <a:srgbClr val="990000"/>
                </a:solidFill>
              </a:rPr>
              <a:t>internally</a:t>
            </a:r>
            <a:endParaRPr lang="en-US" dirty="0">
              <a:solidFill>
                <a:srgbClr val="990000"/>
              </a:solidFill>
            </a:endParaRPr>
          </a:p>
        </p:txBody>
      </p:sp>
      <p:sp>
        <p:nvSpPr>
          <p:cNvPr id="18" name="Rectangle 17">
            <a:extLst>
              <a:ext uri="{FF2B5EF4-FFF2-40B4-BE49-F238E27FC236}">
                <a16:creationId xmlns:a16="http://schemas.microsoft.com/office/drawing/2014/main" id="{4B7494E6-97EE-8941-AF7F-37665C671A13}"/>
              </a:ext>
            </a:extLst>
          </p:cNvPr>
          <p:cNvSpPr/>
          <p:nvPr/>
        </p:nvSpPr>
        <p:spPr>
          <a:xfrm>
            <a:off x="3366572" y="6052761"/>
            <a:ext cx="4228714" cy="523220"/>
          </a:xfrm>
          <a:prstGeom prst="rect">
            <a:avLst/>
          </a:prstGeom>
        </p:spPr>
        <p:txBody>
          <a:bodyPr wrap="square">
            <a:spAutoFit/>
          </a:bodyPr>
          <a:lstStyle/>
          <a:p>
            <a:r>
              <a:rPr lang="en-US" sz="2800" b="1" dirty="0">
                <a:solidFill>
                  <a:schemeClr val="tx2"/>
                </a:solidFill>
              </a:rPr>
              <a:t>5x </a:t>
            </a:r>
            <a:r>
              <a:rPr lang="en-US" dirty="0"/>
              <a:t>as likely to migrate </a:t>
            </a:r>
            <a:r>
              <a:rPr lang="en-US" b="1" dirty="0">
                <a:solidFill>
                  <a:srgbClr val="990000"/>
                </a:solidFill>
              </a:rPr>
              <a:t>internationally</a:t>
            </a:r>
            <a:endParaRPr lang="en-US" dirty="0">
              <a:solidFill>
                <a:srgbClr val="990000"/>
              </a:solidFill>
            </a:endParaRPr>
          </a:p>
        </p:txBody>
      </p:sp>
      <p:sp>
        <p:nvSpPr>
          <p:cNvPr id="20" name="TextBox 19">
            <a:extLst>
              <a:ext uri="{FF2B5EF4-FFF2-40B4-BE49-F238E27FC236}">
                <a16:creationId xmlns:a16="http://schemas.microsoft.com/office/drawing/2014/main" id="{D5BC86BB-AF49-C848-AAE0-2A604CF4C0CB}"/>
              </a:ext>
            </a:extLst>
          </p:cNvPr>
          <p:cNvSpPr txBox="1"/>
          <p:nvPr/>
        </p:nvSpPr>
        <p:spPr>
          <a:xfrm>
            <a:off x="1844649" y="816738"/>
            <a:ext cx="2459624" cy="584775"/>
          </a:xfrm>
          <a:prstGeom prst="rect">
            <a:avLst/>
          </a:prstGeom>
          <a:noFill/>
        </p:spPr>
        <p:txBody>
          <a:bodyPr wrap="square" rtlCol="0">
            <a:spAutoFit/>
          </a:bodyPr>
          <a:lstStyle/>
          <a:p>
            <a:r>
              <a:rPr lang="en-US" sz="3200" b="1" dirty="0">
                <a:solidFill>
                  <a:schemeClr val="accent1"/>
                </a:solidFill>
              </a:rPr>
              <a:t>EDUCATION</a:t>
            </a:r>
          </a:p>
        </p:txBody>
      </p:sp>
      <p:sp>
        <p:nvSpPr>
          <p:cNvPr id="21" name="TextBox 20">
            <a:extLst>
              <a:ext uri="{FF2B5EF4-FFF2-40B4-BE49-F238E27FC236}">
                <a16:creationId xmlns:a16="http://schemas.microsoft.com/office/drawing/2014/main" id="{536B21E3-27F3-4849-8AB1-9278E29EAA8E}"/>
              </a:ext>
            </a:extLst>
          </p:cNvPr>
          <p:cNvSpPr txBox="1"/>
          <p:nvPr/>
        </p:nvSpPr>
        <p:spPr>
          <a:xfrm>
            <a:off x="3863247" y="816738"/>
            <a:ext cx="2826506" cy="584775"/>
          </a:xfrm>
          <a:prstGeom prst="rect">
            <a:avLst/>
          </a:prstGeom>
          <a:noFill/>
        </p:spPr>
        <p:txBody>
          <a:bodyPr wrap="square" rtlCol="0">
            <a:spAutoFit/>
          </a:bodyPr>
          <a:lstStyle/>
          <a:p>
            <a:r>
              <a:rPr lang="en-US" sz="3200" b="1" dirty="0">
                <a:solidFill>
                  <a:schemeClr val="tx2"/>
                </a:solidFill>
                <a:sym typeface="Wingdings 3" panose="05040102010807070707" pitchFamily="18" charset="2"/>
              </a:rPr>
              <a:t></a:t>
            </a:r>
            <a:r>
              <a:rPr lang="en-US" sz="3200" b="1" dirty="0">
                <a:solidFill>
                  <a:schemeClr val="tx2"/>
                </a:solidFill>
              </a:rPr>
              <a:t>MIGRATION</a:t>
            </a:r>
          </a:p>
        </p:txBody>
      </p:sp>
    </p:spTree>
    <p:extLst>
      <p:ext uri="{BB962C8B-B14F-4D97-AF65-F5344CB8AC3E}">
        <p14:creationId xmlns:p14="http://schemas.microsoft.com/office/powerpoint/2010/main" val="4484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2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85C4E62-C91E-CA41-A3E0-1C9E98B7A85D}"/>
              </a:ext>
            </a:extLst>
          </p:cNvPr>
          <p:cNvSpPr/>
          <p:nvPr/>
        </p:nvSpPr>
        <p:spPr>
          <a:xfrm>
            <a:off x="2136098" y="3577796"/>
            <a:ext cx="4961745" cy="439568"/>
          </a:xfrm>
          <a:custGeom>
            <a:avLst/>
            <a:gdLst>
              <a:gd name="connsiteX0" fmla="*/ 0 w 4961745"/>
              <a:gd name="connsiteY0" fmla="*/ 244696 h 439568"/>
              <a:gd name="connsiteX1" fmla="*/ 2533338 w 4961745"/>
              <a:gd name="connsiteY1" fmla="*/ 4854 h 439568"/>
              <a:gd name="connsiteX2" fmla="*/ 4961745 w 4961745"/>
              <a:gd name="connsiteY2" fmla="*/ 439568 h 439568"/>
            </a:gdLst>
            <a:ahLst/>
            <a:cxnLst>
              <a:cxn ang="0">
                <a:pos x="connsiteX0" y="connsiteY0"/>
              </a:cxn>
              <a:cxn ang="0">
                <a:pos x="connsiteX1" y="connsiteY1"/>
              </a:cxn>
              <a:cxn ang="0">
                <a:pos x="connsiteX2" y="connsiteY2"/>
              </a:cxn>
            </a:cxnLst>
            <a:rect l="l" t="t" r="r" b="b"/>
            <a:pathLst>
              <a:path w="4961745" h="439568">
                <a:moveTo>
                  <a:pt x="0" y="244696"/>
                </a:moveTo>
                <a:cubicBezTo>
                  <a:pt x="853190" y="108535"/>
                  <a:pt x="1706380" y="-27625"/>
                  <a:pt x="2533338" y="4854"/>
                </a:cubicBezTo>
                <a:cubicBezTo>
                  <a:pt x="3360296" y="37333"/>
                  <a:pt x="4573250" y="277175"/>
                  <a:pt x="4961745" y="439568"/>
                </a:cubicBezTo>
              </a:path>
            </a:pathLst>
          </a:custGeom>
          <a:noFill/>
          <a:ln w="476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EC4B8F-3E92-E844-8332-DC845F11D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57" y="3790280"/>
            <a:ext cx="1231371" cy="2234710"/>
          </a:xfrm>
          <a:prstGeom prst="rect">
            <a:avLst/>
          </a:prstGeom>
        </p:spPr>
      </p:pic>
      <p:pic>
        <p:nvPicPr>
          <p:cNvPr id="11" name="Picture 10">
            <a:extLst>
              <a:ext uri="{FF2B5EF4-FFF2-40B4-BE49-F238E27FC236}">
                <a16:creationId xmlns:a16="http://schemas.microsoft.com/office/drawing/2014/main" id="{172C94DF-6B90-6C45-986A-F67A88B08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8031">
            <a:off x="-400792" y="3515083"/>
            <a:ext cx="3103444" cy="3103444"/>
          </a:xfrm>
          <a:prstGeom prst="rect">
            <a:avLst/>
          </a:prstGeom>
        </p:spPr>
      </p:pic>
      <p:sp>
        <p:nvSpPr>
          <p:cNvPr id="3" name="Content Placeholder 2"/>
          <p:cNvSpPr>
            <a:spLocks noGrp="1"/>
          </p:cNvSpPr>
          <p:nvPr>
            <p:ph idx="4294967295"/>
          </p:nvPr>
        </p:nvSpPr>
        <p:spPr>
          <a:xfrm>
            <a:off x="4650890" y="1388957"/>
            <a:ext cx="3852000" cy="1728000"/>
          </a:xfrm>
          <a:prstGeom prst="rect">
            <a:avLst/>
          </a:prstGeom>
        </p:spPr>
        <p:txBody>
          <a:bodyPr>
            <a:noAutofit/>
          </a:bodyPr>
          <a:lstStyle/>
          <a:p>
            <a:pPr marL="0" indent="0">
              <a:spcBef>
                <a:spcPts val="400"/>
              </a:spcBef>
              <a:spcAft>
                <a:spcPts val="600"/>
              </a:spcAft>
              <a:buNone/>
            </a:pPr>
            <a:r>
              <a:rPr lang="en-GB" sz="1800" dirty="0"/>
              <a:t>Inclusive education for migrant </a:t>
            </a:r>
            <a:br>
              <a:rPr lang="en-GB" sz="1800" dirty="0"/>
            </a:br>
            <a:r>
              <a:rPr lang="en-GB" sz="1800" dirty="0"/>
              <a:t>and displaced populations: </a:t>
            </a:r>
          </a:p>
          <a:p>
            <a:pPr marL="457200">
              <a:spcBef>
                <a:spcPts val="400"/>
              </a:spcBef>
              <a:spcAft>
                <a:spcPts val="600"/>
              </a:spcAft>
              <a:buClr>
                <a:schemeClr val="tx2"/>
              </a:buClr>
              <a:buSzPct val="125000"/>
              <a:buFont typeface="Wingdings" pitchFamily="2" charset="2"/>
              <a:buChar char="§"/>
            </a:pPr>
            <a:r>
              <a:rPr lang="en-GB" sz="1800" dirty="0"/>
              <a:t>addresses causes of tension</a:t>
            </a:r>
          </a:p>
          <a:p>
            <a:pPr marL="457200">
              <a:spcBef>
                <a:spcPts val="400"/>
              </a:spcBef>
              <a:spcAft>
                <a:spcPts val="600"/>
              </a:spcAft>
              <a:buClr>
                <a:schemeClr val="tx2"/>
              </a:buClr>
              <a:buSzPct val="125000"/>
              <a:buFont typeface="Wingdings" pitchFamily="2" charset="2"/>
              <a:buChar char="§"/>
            </a:pPr>
            <a:r>
              <a:rPr lang="en-GB" sz="1800" dirty="0"/>
              <a:t>helps realise their potential</a:t>
            </a:r>
          </a:p>
          <a:p>
            <a:pPr marL="457200">
              <a:spcBef>
                <a:spcPts val="400"/>
              </a:spcBef>
              <a:spcAft>
                <a:spcPts val="600"/>
              </a:spcAft>
              <a:buClr>
                <a:schemeClr val="tx2"/>
              </a:buClr>
              <a:buSzPct val="125000"/>
              <a:buFont typeface="Wingdings" pitchFamily="2" charset="2"/>
              <a:buChar char="§"/>
            </a:pPr>
            <a:r>
              <a:rPr lang="en-GB" sz="1800" dirty="0"/>
              <a:t>supports communities back home</a:t>
            </a:r>
          </a:p>
        </p:txBody>
      </p:sp>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FA0A8E1-BF2F-134E-9ACB-56C887EB80C9}"/>
              </a:ext>
            </a:extLst>
          </p:cNvPr>
          <p:cNvSpPr txBox="1"/>
          <p:nvPr/>
        </p:nvSpPr>
        <p:spPr>
          <a:xfrm>
            <a:off x="1150931" y="1244796"/>
            <a:ext cx="2663188" cy="584775"/>
          </a:xfrm>
          <a:prstGeom prst="rect">
            <a:avLst/>
          </a:prstGeom>
          <a:noFill/>
        </p:spPr>
        <p:txBody>
          <a:bodyPr wrap="square" rtlCol="0">
            <a:spAutoFit/>
          </a:bodyPr>
          <a:lstStyle/>
          <a:p>
            <a:pPr algn="ctr"/>
            <a:r>
              <a:rPr lang="en-US" sz="3200" b="1" dirty="0">
                <a:solidFill>
                  <a:schemeClr val="accent1"/>
                </a:solidFill>
              </a:rPr>
              <a:t>EDUCATION</a:t>
            </a:r>
          </a:p>
        </p:txBody>
      </p:sp>
      <p:sp>
        <p:nvSpPr>
          <p:cNvPr id="20" name="TextBox 19">
            <a:extLst>
              <a:ext uri="{FF2B5EF4-FFF2-40B4-BE49-F238E27FC236}">
                <a16:creationId xmlns:a16="http://schemas.microsoft.com/office/drawing/2014/main" id="{102A2267-889F-2849-B7DE-66C3519F95F2}"/>
              </a:ext>
            </a:extLst>
          </p:cNvPr>
          <p:cNvSpPr txBox="1"/>
          <p:nvPr/>
        </p:nvSpPr>
        <p:spPr>
          <a:xfrm>
            <a:off x="287591" y="1804466"/>
            <a:ext cx="4363300" cy="1284069"/>
          </a:xfrm>
          <a:prstGeom prst="rect">
            <a:avLst/>
          </a:prstGeom>
          <a:noFill/>
        </p:spPr>
        <p:txBody>
          <a:bodyPr wrap="square" rtlCol="0">
            <a:spAutoFit/>
          </a:bodyPr>
          <a:lstStyle/>
          <a:p>
            <a:pPr algn="ctr">
              <a:lnSpc>
                <a:spcPct val="80000"/>
              </a:lnSpc>
            </a:pPr>
            <a:r>
              <a:rPr lang="en-US" sz="3200" b="1" dirty="0">
                <a:solidFill>
                  <a:schemeClr val="tx2"/>
                </a:solidFill>
                <a:sym typeface="Wingdings 3" panose="05040102010807070707" pitchFamily="18" charset="2"/>
              </a:rPr>
              <a:t></a:t>
            </a:r>
            <a:endParaRPr lang="en-US" sz="3200" b="1" dirty="0">
              <a:solidFill>
                <a:schemeClr val="tx2"/>
              </a:solidFill>
            </a:endParaRPr>
          </a:p>
          <a:p>
            <a:pPr algn="ctr">
              <a:lnSpc>
                <a:spcPct val="80000"/>
              </a:lnSpc>
            </a:pPr>
            <a:r>
              <a:rPr lang="en-US" sz="3200" b="1" dirty="0">
                <a:solidFill>
                  <a:schemeClr val="tx2"/>
                </a:solidFill>
              </a:rPr>
              <a:t>MIGRATION </a:t>
            </a:r>
          </a:p>
          <a:p>
            <a:pPr algn="ctr">
              <a:lnSpc>
                <a:spcPct val="80000"/>
              </a:lnSpc>
            </a:pPr>
            <a:r>
              <a:rPr lang="en-US" sz="3200" b="1" dirty="0">
                <a:solidFill>
                  <a:schemeClr val="tx2"/>
                </a:solidFill>
              </a:rPr>
              <a:t>and DISPLACEMENT</a:t>
            </a:r>
            <a:endParaRPr lang="en-US" sz="3200" b="1" dirty="0">
              <a:solidFill>
                <a:schemeClr val="accent1"/>
              </a:solidFill>
            </a:endParaRPr>
          </a:p>
        </p:txBody>
      </p:sp>
      <p:sp>
        <p:nvSpPr>
          <p:cNvPr id="9" name="Rectangle 8">
            <a:extLst>
              <a:ext uri="{FF2B5EF4-FFF2-40B4-BE49-F238E27FC236}">
                <a16:creationId xmlns:a16="http://schemas.microsoft.com/office/drawing/2014/main" id="{42927098-2216-2046-9721-0BF161AF4424}"/>
              </a:ext>
            </a:extLst>
          </p:cNvPr>
          <p:cNvSpPr/>
          <p:nvPr/>
        </p:nvSpPr>
        <p:spPr>
          <a:xfrm>
            <a:off x="3814119" y="5139542"/>
            <a:ext cx="3070351" cy="735586"/>
          </a:xfrm>
          <a:prstGeom prst="rect">
            <a:avLst/>
          </a:prstGeom>
        </p:spPr>
        <p:txBody>
          <a:bodyPr wrap="square">
            <a:spAutoFit/>
          </a:bodyPr>
          <a:lstStyle/>
          <a:p>
            <a:pPr algn="ctr">
              <a:lnSpc>
                <a:spcPct val="80000"/>
              </a:lnSpc>
            </a:pPr>
            <a:r>
              <a:rPr lang="en-US" b="1" dirty="0">
                <a:solidFill>
                  <a:srgbClr val="32B6C3"/>
                </a:solidFill>
              </a:rPr>
              <a:t>would provide </a:t>
            </a:r>
            <a:r>
              <a:rPr lang="en-US" b="1" dirty="0">
                <a:solidFill>
                  <a:schemeClr val="tx2"/>
                </a:solidFill>
              </a:rPr>
              <a:t>US$</a:t>
            </a:r>
            <a:r>
              <a:rPr lang="en-US" sz="3200" b="1" dirty="0">
                <a:solidFill>
                  <a:schemeClr val="tx2"/>
                </a:solidFill>
              </a:rPr>
              <a:t>1</a:t>
            </a:r>
            <a:r>
              <a:rPr lang="en-US" sz="1200" b="1" dirty="0">
                <a:solidFill>
                  <a:schemeClr val="tx2"/>
                </a:solidFill>
              </a:rPr>
              <a:t> </a:t>
            </a:r>
            <a:r>
              <a:rPr lang="en-US" sz="2000" b="1" dirty="0">
                <a:solidFill>
                  <a:schemeClr val="tx2"/>
                </a:solidFill>
              </a:rPr>
              <a:t>billion </a:t>
            </a:r>
          </a:p>
          <a:p>
            <a:pPr algn="ctr">
              <a:lnSpc>
                <a:spcPct val="90000"/>
              </a:lnSpc>
            </a:pPr>
            <a:r>
              <a:rPr lang="en-US" b="1" dirty="0">
                <a:solidFill>
                  <a:srgbClr val="32B6C3"/>
                </a:solidFill>
              </a:rPr>
              <a:t>for education</a:t>
            </a:r>
          </a:p>
        </p:txBody>
      </p:sp>
      <p:sp>
        <p:nvSpPr>
          <p:cNvPr id="10" name="Rectangle 9">
            <a:extLst>
              <a:ext uri="{FF2B5EF4-FFF2-40B4-BE49-F238E27FC236}">
                <a16:creationId xmlns:a16="http://schemas.microsoft.com/office/drawing/2014/main" id="{17A83EEA-AAD9-C54C-9D70-68F36AFF7BFA}"/>
              </a:ext>
            </a:extLst>
          </p:cNvPr>
          <p:cNvSpPr/>
          <p:nvPr/>
        </p:nvSpPr>
        <p:spPr>
          <a:xfrm>
            <a:off x="2644687" y="4308693"/>
            <a:ext cx="3259958" cy="1015791"/>
          </a:xfrm>
          <a:prstGeom prst="rect">
            <a:avLst/>
          </a:prstGeom>
        </p:spPr>
        <p:txBody>
          <a:bodyPr wrap="square">
            <a:spAutoFit/>
          </a:bodyPr>
          <a:lstStyle/>
          <a:p>
            <a:pPr algn="ctr"/>
            <a:r>
              <a:rPr lang="en-US" b="1" dirty="0">
                <a:solidFill>
                  <a:srgbClr val="32B6C3"/>
                </a:solidFill>
              </a:rPr>
              <a:t>Lowering the cost for migrants </a:t>
            </a:r>
          </a:p>
          <a:p>
            <a:pPr algn="ctr"/>
            <a:r>
              <a:rPr lang="en-US" b="1" dirty="0">
                <a:solidFill>
                  <a:srgbClr val="32B6C3"/>
                </a:solidFill>
              </a:rPr>
              <a:t>to send money home</a:t>
            </a:r>
          </a:p>
          <a:p>
            <a:pPr algn="ctr">
              <a:lnSpc>
                <a:spcPct val="85000"/>
              </a:lnSpc>
            </a:pPr>
            <a:r>
              <a:rPr lang="en-US" b="1" dirty="0">
                <a:solidFill>
                  <a:srgbClr val="32B6C3"/>
                </a:solidFill>
              </a:rPr>
              <a:t>from </a:t>
            </a:r>
            <a:r>
              <a:rPr lang="en-US" sz="2800" b="1" dirty="0">
                <a:solidFill>
                  <a:schemeClr val="tx2"/>
                </a:solidFill>
              </a:rPr>
              <a:t>7</a:t>
            </a:r>
            <a:r>
              <a:rPr lang="en-US" sz="1600" b="1" dirty="0">
                <a:solidFill>
                  <a:schemeClr val="tx2"/>
                </a:solidFill>
              </a:rPr>
              <a:t>% </a:t>
            </a:r>
            <a:r>
              <a:rPr lang="en-US" b="1" dirty="0">
                <a:solidFill>
                  <a:srgbClr val="32B6C3"/>
                </a:solidFill>
              </a:rPr>
              <a:t>to</a:t>
            </a:r>
            <a:r>
              <a:rPr lang="en-US" b="1" dirty="0">
                <a:solidFill>
                  <a:schemeClr val="accent1"/>
                </a:solidFill>
              </a:rPr>
              <a:t> </a:t>
            </a:r>
            <a:r>
              <a:rPr lang="en-US" sz="2800" b="1" dirty="0">
                <a:solidFill>
                  <a:schemeClr val="tx2"/>
                </a:solidFill>
              </a:rPr>
              <a:t>3</a:t>
            </a:r>
            <a:r>
              <a:rPr lang="en-US" sz="1600" b="1" dirty="0">
                <a:solidFill>
                  <a:schemeClr val="tx2"/>
                </a:solidFill>
              </a:rPr>
              <a:t>%</a:t>
            </a:r>
            <a:r>
              <a:rPr lang="en-US" sz="1600" b="1" dirty="0">
                <a:solidFill>
                  <a:schemeClr val="accent1"/>
                </a:solidFill>
              </a:rPr>
              <a:t> </a:t>
            </a:r>
          </a:p>
        </p:txBody>
      </p:sp>
      <p:pic>
        <p:nvPicPr>
          <p:cNvPr id="13" name="Picture 12">
            <a:extLst>
              <a:ext uri="{FF2B5EF4-FFF2-40B4-BE49-F238E27FC236}">
                <a16:creationId xmlns:a16="http://schemas.microsoft.com/office/drawing/2014/main" id="{A576F9F9-A57A-8B44-9DBC-2B2A66AC8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815" y="3857122"/>
            <a:ext cx="1372171" cy="2361411"/>
          </a:xfrm>
          <a:prstGeom prst="rect">
            <a:avLst/>
          </a:prstGeom>
        </p:spPr>
      </p:pic>
      <p:pic>
        <p:nvPicPr>
          <p:cNvPr id="15" name="Picture 14">
            <a:extLst>
              <a:ext uri="{FF2B5EF4-FFF2-40B4-BE49-F238E27FC236}">
                <a16:creationId xmlns:a16="http://schemas.microsoft.com/office/drawing/2014/main" id="{97F15F9D-1A10-5643-B98E-33124D639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946" y="3511273"/>
            <a:ext cx="1111741" cy="580760"/>
          </a:xfrm>
          <a:prstGeom prst="rect">
            <a:avLst/>
          </a:prstGeom>
        </p:spPr>
      </p:pic>
    </p:spTree>
    <p:extLst>
      <p:ext uri="{BB962C8B-B14F-4D97-AF65-F5344CB8AC3E}">
        <p14:creationId xmlns:p14="http://schemas.microsoft.com/office/powerpoint/2010/main" val="29722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par>
                          <p:cTn id="37" fill="hold">
                            <p:stCondLst>
                              <p:cond delay="1500"/>
                            </p:stCondLst>
                            <p:childTnLst>
                              <p:par>
                                <p:cTn id="38" presetID="10" presetClass="entr" presetSubtype="0" fill="hold"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500"/>
                            </p:stCondLst>
                            <p:childTnLst>
                              <p:par>
                                <p:cTn id="48" presetID="10" presetClass="entr" presetSubtype="0" fill="hold" nodeType="after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3500"/>
                            </p:stCondLst>
                            <p:childTnLst>
                              <p:par>
                                <p:cTn id="52" presetID="10" presetClass="entr" presetSubtype="0" fill="hold" nodeType="afterEffect">
                                  <p:stCondLst>
                                    <p:cond delay="50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fade">
                                      <p:cBhvr>
                                        <p:cTn id="54" dur="500"/>
                                        <p:tgtEl>
                                          <p:spTgt spid="10">
                                            <p:txEl>
                                              <p:pRg st="2" end="2"/>
                                            </p:txEl>
                                          </p:spTgt>
                                        </p:tgtEl>
                                      </p:cBhvr>
                                    </p:animEffect>
                                  </p:childTnLst>
                                </p:cTn>
                              </p:par>
                            </p:childTnLst>
                          </p:cTn>
                        </p:par>
                        <p:par>
                          <p:cTn id="55" fill="hold">
                            <p:stCondLst>
                              <p:cond delay="4500"/>
                            </p:stCondLst>
                            <p:childTnLst>
                              <p:par>
                                <p:cTn id="56" presetID="8" presetClass="emph" presetSubtype="0" fill="hold" nodeType="afterEffect">
                                  <p:stCondLst>
                                    <p:cond delay="1000"/>
                                  </p:stCondLst>
                                  <p:childTnLst>
                                    <p:animRot by="1800000">
                                      <p:cBhvr>
                                        <p:cTn id="57" dur="500" fill="hold"/>
                                        <p:tgtEl>
                                          <p:spTgt spid="11"/>
                                        </p:tgtEl>
                                        <p:attrNameLst>
                                          <p:attrName>r</p:attrName>
                                        </p:attrNameLst>
                                      </p:cBhvr>
                                    </p:animRot>
                                  </p:childTnLst>
                                </p:cTn>
                              </p:par>
                              <p:par>
                                <p:cTn id="58" presetID="37" presetClass="path" presetSubtype="0" accel="50000" decel="50000" fill="hold" nodeType="withEffect">
                                  <p:stCondLst>
                                    <p:cond delay="1000"/>
                                  </p:stCondLst>
                                  <p:childTnLst>
                                    <p:animMotion origin="layout" path="M -2.22222E-6 1.85185E-6 L 0.14097 -0.01898 C 0.17084 -0.02338 0.21511 -0.02361 0.26077 -0.0206 C 0.31337 -0.0169 0.35504 -0.01042 0.3842 -0.00185 L 0.52413 0.03657 " pathEditMode="relative" rAng="180000" ptsTypes="AAAAA">
                                      <p:cBhvr>
                                        <p:cTn id="59" dur="2000" fill="hold"/>
                                        <p:tgtEl>
                                          <p:spTgt spid="15"/>
                                        </p:tgtEl>
                                        <p:attrNameLst>
                                          <p:attrName>ppt_x</p:attrName>
                                          <p:attrName>ppt_y</p:attrName>
                                        </p:attrNameLst>
                                      </p:cBhvr>
                                      <p:rCtr x="26267" y="-116"/>
                                    </p:animMotion>
                                  </p:childTnLst>
                                </p:cTn>
                              </p:par>
                              <p:par>
                                <p:cTn id="60" presetID="22" presetClass="entr" presetSubtype="8" fill="hold" grpId="0" nodeType="withEffect">
                                  <p:stCondLst>
                                    <p:cond delay="100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2000"/>
                                        <p:tgtEl>
                                          <p:spTgt spid="23"/>
                                        </p:tgtEl>
                                      </p:cBhvr>
                                    </p:animEffect>
                                  </p:childTnLst>
                                </p:cTn>
                              </p:par>
                              <p:par>
                                <p:cTn id="63" presetID="8" presetClass="emph" presetSubtype="0" fill="hold" nodeType="withEffect">
                                  <p:stCondLst>
                                    <p:cond delay="1500"/>
                                  </p:stCondLst>
                                  <p:childTnLst>
                                    <p:animRot by="1320000">
                                      <p:cBhvr>
                                        <p:cTn id="64" dur="500" fill="hold"/>
                                        <p:tgtEl>
                                          <p:spTgt spid="15"/>
                                        </p:tgtEl>
                                        <p:attrNameLst>
                                          <p:attrName>r</p:attrName>
                                        </p:attrNameLst>
                                      </p:cBhvr>
                                    </p:animRot>
                                  </p:childTnLst>
                                </p:cTn>
                              </p:par>
                            </p:childTnLst>
                          </p:cTn>
                        </p:par>
                        <p:par>
                          <p:cTn id="65" fill="hold">
                            <p:stCondLst>
                              <p:cond delay="7500"/>
                            </p:stCondLst>
                            <p:childTnLst>
                              <p:par>
                                <p:cTn id="66" presetID="10" presetClass="entr" presetSubtype="0" fill="hold" grpId="0" nodeType="afterEffect">
                                  <p:stCondLst>
                                    <p:cond delay="50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build="p"/>
      <p:bldP spid="19" grpId="0"/>
      <p:bldP spid="2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id="{DAF9FC68-2FF5-8346-9FFF-C1CBD995D6A3}"/>
              </a:ext>
            </a:extLst>
          </p:cNvPr>
          <p:cNvSpPr txBox="1">
            <a:spLocks/>
          </p:cNvSpPr>
          <p:nvPr/>
        </p:nvSpPr>
        <p:spPr>
          <a:xfrm>
            <a:off x="501523" y="1469642"/>
            <a:ext cx="3958512" cy="1635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Two new </a:t>
            </a:r>
            <a:r>
              <a:rPr lang="en-US" sz="2400" b="1" dirty="0">
                <a:solidFill>
                  <a:srgbClr val="C00000"/>
                </a:solidFill>
              </a:rPr>
              <a:t>global compacts </a:t>
            </a:r>
            <a:br>
              <a:rPr lang="en-US" sz="2400" dirty="0"/>
            </a:br>
            <a:r>
              <a:rPr lang="en-US" sz="2400" dirty="0">
                <a:solidFill>
                  <a:srgbClr val="C00000"/>
                </a:solidFill>
              </a:rPr>
              <a:t>on migrants and refugees</a:t>
            </a:r>
            <a:r>
              <a:rPr lang="en-US" sz="2400" dirty="0"/>
              <a:t> </a:t>
            </a:r>
            <a:br>
              <a:rPr lang="en-US" sz="2400" dirty="0"/>
            </a:br>
            <a:r>
              <a:rPr lang="en-US" sz="2400" dirty="0"/>
              <a:t>were signed last year </a:t>
            </a:r>
            <a:br>
              <a:rPr lang="en-US" sz="2400" dirty="0"/>
            </a:br>
            <a:r>
              <a:rPr lang="en-US" sz="2400" dirty="0"/>
              <a:t>with education commitments</a:t>
            </a:r>
          </a:p>
        </p:txBody>
      </p:sp>
      <p:sp>
        <p:nvSpPr>
          <p:cNvPr id="13" name="Content Placeholder 2">
            <a:extLst>
              <a:ext uri="{FF2B5EF4-FFF2-40B4-BE49-F238E27FC236}">
                <a16:creationId xmlns:a16="http://schemas.microsoft.com/office/drawing/2014/main" id="{F914114D-A277-D449-9F1F-DD5C894CB775}"/>
              </a:ext>
            </a:extLst>
          </p:cNvPr>
          <p:cNvSpPr txBox="1">
            <a:spLocks/>
          </p:cNvSpPr>
          <p:nvPr/>
        </p:nvSpPr>
        <p:spPr>
          <a:xfrm>
            <a:off x="460375" y="3923760"/>
            <a:ext cx="3958512" cy="97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How should countries achieve these commitments?</a:t>
            </a:r>
            <a:endParaRPr lang="en-US" sz="2400" dirty="0"/>
          </a:p>
        </p:txBody>
      </p:sp>
      <p:pic>
        <p:nvPicPr>
          <p:cNvPr id="6" name="Picture 5"/>
          <p:cNvPicPr>
            <a:picLocks noChangeAspect="1"/>
          </p:cNvPicPr>
          <p:nvPr/>
        </p:nvPicPr>
        <p:blipFill>
          <a:blip r:embed="rId3"/>
          <a:stretch>
            <a:fillRect/>
          </a:stretch>
        </p:blipFill>
        <p:spPr>
          <a:xfrm>
            <a:off x="4902981" y="606989"/>
            <a:ext cx="4237463" cy="6251793"/>
          </a:xfrm>
          <a:prstGeom prst="rect">
            <a:avLst/>
          </a:prstGeom>
        </p:spPr>
      </p:pic>
      <p:sp>
        <p:nvSpPr>
          <p:cNvPr id="2" name="AutoShape 2" descr="United Nations Global Compac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D2B9305-D43F-F848-8AEB-A702A1CBB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188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2390" y="813298"/>
            <a:ext cx="5162550" cy="723900"/>
          </a:xfrm>
          <a:prstGeom prst="rect">
            <a:avLst/>
          </a:prstGeom>
        </p:spPr>
        <p:txBody>
          <a:bodyPr>
            <a:normAutofit/>
          </a:bodyPr>
          <a:lstStyle/>
          <a:p>
            <a:r>
              <a:rPr lang="en-US" sz="3400" b="1" dirty="0">
                <a:solidFill>
                  <a:schemeClr val="bg1"/>
                </a:solidFill>
              </a:rPr>
              <a:t>Protect their rights </a:t>
            </a:r>
          </a:p>
        </p:txBody>
      </p:sp>
      <p:sp>
        <p:nvSpPr>
          <p:cNvPr id="6" name="Content Placeholder 5"/>
          <p:cNvSpPr>
            <a:spLocks noGrp="1"/>
          </p:cNvSpPr>
          <p:nvPr>
            <p:ph sz="half" idx="4294967295"/>
          </p:nvPr>
        </p:nvSpPr>
        <p:spPr>
          <a:xfrm>
            <a:off x="1033048" y="2065807"/>
            <a:ext cx="3615925" cy="2926937"/>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Don’t let ID documents or residence status block enrolment</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Make education and immigration laws consistent </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Do not let school leaders add extra barriers</a:t>
            </a:r>
            <a:endParaRPr lang="en-US" sz="1800" dirty="0"/>
          </a:p>
          <a:p>
            <a:pPr>
              <a:lnSpc>
                <a:spcPct val="100000"/>
              </a:lnSpc>
              <a:spcBef>
                <a:spcPts val="0"/>
              </a:spcBef>
              <a:spcAft>
                <a:spcPts val="1200"/>
              </a:spcAft>
              <a:buClr>
                <a:schemeClr val="tx2"/>
              </a:buClr>
              <a:buSzPct val="125000"/>
              <a:buFont typeface="Wingdings" pitchFamily="2" charset="2"/>
              <a:buChar char="§"/>
            </a:pPr>
            <a:r>
              <a:rPr lang="en-GB" sz="1800" dirty="0"/>
              <a:t>Put formal processes in place to respond to rights’ violations</a:t>
            </a:r>
          </a:p>
        </p:txBody>
      </p:sp>
      <p:sp>
        <p:nvSpPr>
          <p:cNvPr id="10" name="Content Placeholder 5">
            <a:extLst>
              <a:ext uri="{FF2B5EF4-FFF2-40B4-BE49-F238E27FC236}">
                <a16:creationId xmlns:a16="http://schemas.microsoft.com/office/drawing/2014/main" id="{FD7C4D50-E774-4F95-A6FA-BF54891FD0B9}"/>
              </a:ext>
            </a:extLst>
          </p:cNvPr>
          <p:cNvSpPr txBox="1">
            <a:spLocks/>
          </p:cNvSpPr>
          <p:nvPr/>
        </p:nvSpPr>
        <p:spPr>
          <a:xfrm>
            <a:off x="5881895" y="4770261"/>
            <a:ext cx="2696488" cy="66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buNone/>
            </a:pPr>
            <a:r>
              <a:rPr lang="en-GB" sz="1600" b="1" dirty="0">
                <a:solidFill>
                  <a:schemeClr val="accent1"/>
                </a:solidFill>
              </a:rPr>
              <a:t>…refugees have missed </a:t>
            </a:r>
            <a:br>
              <a:rPr lang="en-GB" sz="1600" b="1" dirty="0">
                <a:solidFill>
                  <a:schemeClr val="accent1"/>
                </a:solidFill>
              </a:rPr>
            </a:br>
            <a:r>
              <a:rPr lang="en-GB" sz="2400" b="1" dirty="0">
                <a:solidFill>
                  <a:schemeClr val="tx2"/>
                </a:solidFill>
              </a:rPr>
              <a:t>1.5</a:t>
            </a:r>
            <a:r>
              <a:rPr lang="en-GB" sz="1600" b="1" dirty="0">
                <a:solidFill>
                  <a:schemeClr val="tx2"/>
                </a:solidFill>
              </a:rPr>
              <a:t> </a:t>
            </a:r>
            <a:r>
              <a:rPr lang="en-GB" sz="2000" b="1" dirty="0">
                <a:solidFill>
                  <a:schemeClr val="tx2"/>
                </a:solidFill>
              </a:rPr>
              <a:t>billion days</a:t>
            </a:r>
            <a:r>
              <a:rPr lang="en-GB" sz="1600" b="1" dirty="0">
                <a:solidFill>
                  <a:schemeClr val="tx2"/>
                </a:solidFill>
              </a:rPr>
              <a:t> </a:t>
            </a:r>
            <a:r>
              <a:rPr lang="en-GB" sz="1600" b="1" dirty="0">
                <a:solidFill>
                  <a:schemeClr val="accent1"/>
                </a:solidFill>
              </a:rPr>
              <a:t>of school</a:t>
            </a:r>
            <a:endParaRPr lang="en-US" sz="1600" b="1" dirty="0">
              <a:solidFill>
                <a:schemeClr val="accent1"/>
              </a:solidFill>
            </a:endParaRPr>
          </a:p>
        </p:txBody>
      </p:sp>
      <p:sp>
        <p:nvSpPr>
          <p:cNvPr id="3" name="TextBox 2">
            <a:extLst>
              <a:ext uri="{FF2B5EF4-FFF2-40B4-BE49-F238E27FC236}">
                <a16:creationId xmlns:a16="http://schemas.microsoft.com/office/drawing/2014/main" id="{53FE12A9-C0CE-6B47-AED6-ABE4DF47826C}"/>
              </a:ext>
            </a:extLst>
          </p:cNvPr>
          <p:cNvSpPr txBox="1"/>
          <p:nvPr/>
        </p:nvSpPr>
        <p:spPr>
          <a:xfrm>
            <a:off x="296583" y="646275"/>
            <a:ext cx="736465" cy="830997"/>
          </a:xfrm>
          <a:prstGeom prst="rect">
            <a:avLst/>
          </a:prstGeom>
          <a:noFill/>
        </p:spPr>
        <p:txBody>
          <a:bodyPr wrap="square" rtlCol="0">
            <a:spAutoFit/>
          </a:bodyPr>
          <a:lstStyle/>
          <a:p>
            <a:pPr algn="ctr"/>
            <a:r>
              <a:rPr lang="en-US" sz="4800" b="1" dirty="0">
                <a:solidFill>
                  <a:schemeClr val="tx2"/>
                </a:solidFill>
              </a:rPr>
              <a:t>1</a:t>
            </a:r>
          </a:p>
        </p:txBody>
      </p:sp>
      <p:cxnSp>
        <p:nvCxnSpPr>
          <p:cNvPr id="21" name="Straight Connector 20">
            <a:extLst>
              <a:ext uri="{FF2B5EF4-FFF2-40B4-BE49-F238E27FC236}">
                <a16:creationId xmlns:a16="http://schemas.microsoft.com/office/drawing/2014/main" id="{9B2EC817-B4F0-0743-8A67-3B9746322696}"/>
              </a:ext>
            </a:extLst>
          </p:cNvPr>
          <p:cNvCxnSpPr>
            <a:cxnSpLocks/>
          </p:cNvCxnSpPr>
          <p:nvPr/>
        </p:nvCxnSpPr>
        <p:spPr>
          <a:xfrm flipH="1">
            <a:off x="574923" y="5527555"/>
            <a:ext cx="810124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990E535-1604-C142-A887-3C3EE12BD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65" y="2095759"/>
            <a:ext cx="1930695" cy="2559409"/>
          </a:xfrm>
          <a:prstGeom prst="rect">
            <a:avLst/>
          </a:prstGeom>
        </p:spPr>
      </p:pic>
      <p:sp>
        <p:nvSpPr>
          <p:cNvPr id="7" name="Content Placeholder 5">
            <a:extLst>
              <a:ext uri="{FF2B5EF4-FFF2-40B4-BE49-F238E27FC236}">
                <a16:creationId xmlns:a16="http://schemas.microsoft.com/office/drawing/2014/main" id="{953C94B1-D156-4BBD-B4E4-169146451F9A}"/>
              </a:ext>
            </a:extLst>
          </p:cNvPr>
          <p:cNvSpPr txBox="1">
            <a:spLocks/>
          </p:cNvSpPr>
          <p:nvPr/>
        </p:nvSpPr>
        <p:spPr>
          <a:xfrm>
            <a:off x="5392297" y="1717430"/>
            <a:ext cx="2356250" cy="62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accent1"/>
                </a:solidFill>
              </a:rPr>
              <a:t>In just 2 years since the New York Declaration…</a:t>
            </a:r>
            <a:endParaRPr lang="en-US" sz="1600" b="1" dirty="0">
              <a:solidFill>
                <a:schemeClr val="accent1"/>
              </a:solidFill>
            </a:endParaRPr>
          </a:p>
        </p:txBody>
      </p:sp>
      <p:pic>
        <p:nvPicPr>
          <p:cNvPr id="17" name="Picture 16">
            <a:extLst>
              <a:ext uri="{FF2B5EF4-FFF2-40B4-BE49-F238E27FC236}">
                <a16:creationId xmlns:a16="http://schemas.microsoft.com/office/drawing/2014/main" id="{FFF2BBD7-A29B-E545-800B-9E6EAC2AD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975" y="2307185"/>
            <a:ext cx="965200" cy="901700"/>
          </a:xfrm>
          <a:prstGeom prst="rect">
            <a:avLst/>
          </a:prstGeom>
        </p:spPr>
      </p:pic>
      <p:pic>
        <p:nvPicPr>
          <p:cNvPr id="19" name="Picture 18">
            <a:extLst>
              <a:ext uri="{FF2B5EF4-FFF2-40B4-BE49-F238E27FC236}">
                <a16:creationId xmlns:a16="http://schemas.microsoft.com/office/drawing/2014/main" id="{CFF35FC5-B71D-944B-AC9E-B456E04D7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872" y="2914807"/>
            <a:ext cx="825500" cy="762000"/>
          </a:xfrm>
          <a:prstGeom prst="rect">
            <a:avLst/>
          </a:prstGeom>
        </p:spPr>
      </p:pic>
      <p:pic>
        <p:nvPicPr>
          <p:cNvPr id="22" name="Picture 21">
            <a:extLst>
              <a:ext uri="{FF2B5EF4-FFF2-40B4-BE49-F238E27FC236}">
                <a16:creationId xmlns:a16="http://schemas.microsoft.com/office/drawing/2014/main" id="{53138033-6B2B-AC47-B623-F2044B795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72" y="3476384"/>
            <a:ext cx="825500" cy="762000"/>
          </a:xfrm>
          <a:prstGeom prst="rect">
            <a:avLst/>
          </a:prstGeom>
        </p:spPr>
      </p:pic>
      <p:pic>
        <p:nvPicPr>
          <p:cNvPr id="24" name="Picture 23">
            <a:extLst>
              <a:ext uri="{FF2B5EF4-FFF2-40B4-BE49-F238E27FC236}">
                <a16:creationId xmlns:a16="http://schemas.microsoft.com/office/drawing/2014/main" id="{E62233AA-58FA-6A4F-B304-AEEF1920D9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5135" y="4121762"/>
            <a:ext cx="934097" cy="870982"/>
          </a:xfrm>
          <a:prstGeom prst="rect">
            <a:avLst/>
          </a:prstGeom>
        </p:spPr>
      </p:pic>
      <p:grpSp>
        <p:nvGrpSpPr>
          <p:cNvPr id="31" name="Group 30">
            <a:extLst>
              <a:ext uri="{FF2B5EF4-FFF2-40B4-BE49-F238E27FC236}">
                <a16:creationId xmlns:a16="http://schemas.microsoft.com/office/drawing/2014/main" id="{2F0530F4-96DD-3A43-B0D5-5E6B2B224CCE}"/>
              </a:ext>
            </a:extLst>
          </p:cNvPr>
          <p:cNvGrpSpPr/>
          <p:nvPr/>
        </p:nvGrpSpPr>
        <p:grpSpPr>
          <a:xfrm>
            <a:off x="1535814" y="5767647"/>
            <a:ext cx="6544930" cy="707886"/>
            <a:chOff x="1117600" y="5767647"/>
            <a:chExt cx="6544930" cy="707886"/>
          </a:xfrm>
        </p:grpSpPr>
        <p:sp>
          <p:nvSpPr>
            <p:cNvPr id="2" name="Rectangle 1"/>
            <p:cNvSpPr/>
            <p:nvPr/>
          </p:nvSpPr>
          <p:spPr>
            <a:xfrm>
              <a:off x="1282390" y="5767647"/>
              <a:ext cx="6380140" cy="707886"/>
            </a:xfrm>
            <a:prstGeom prst="rect">
              <a:avLst/>
            </a:prstGeom>
          </p:spPr>
          <p:txBody>
            <a:bodyPr wrap="square">
              <a:spAutoFit/>
            </a:bodyPr>
            <a:lstStyle/>
            <a:p>
              <a:r>
                <a:rPr lang="en-GB" sz="2000" b="1" i="1" spc="20" dirty="0">
                  <a:solidFill>
                    <a:srgbClr val="C00000"/>
                  </a:solidFill>
                  <a:latin typeface="+mj-lt"/>
                </a:rPr>
                <a:t>In South Africa, provisional registration is allowed without documents, but this rule tends to be ignored</a:t>
              </a:r>
            </a:p>
          </p:txBody>
        </p:sp>
        <p:pic>
          <p:nvPicPr>
            <p:cNvPr id="26" name="Picture 25">
              <a:extLst>
                <a:ext uri="{FF2B5EF4-FFF2-40B4-BE49-F238E27FC236}">
                  <a16:creationId xmlns:a16="http://schemas.microsoft.com/office/drawing/2014/main" id="{8C827CE9-711C-1D43-AF84-51126D65E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600" y="5805187"/>
              <a:ext cx="184201" cy="147361"/>
            </a:xfrm>
            <a:prstGeom prst="rect">
              <a:avLst/>
            </a:prstGeom>
          </p:spPr>
        </p:pic>
        <p:pic>
          <p:nvPicPr>
            <p:cNvPr id="28" name="Picture 27">
              <a:extLst>
                <a:ext uri="{FF2B5EF4-FFF2-40B4-BE49-F238E27FC236}">
                  <a16:creationId xmlns:a16="http://schemas.microsoft.com/office/drawing/2014/main" id="{7D6A7CA9-6A6E-A84E-896A-FC2E638907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8007" y="6275478"/>
              <a:ext cx="184201" cy="147361"/>
            </a:xfrm>
            <a:prstGeom prst="rect">
              <a:avLst/>
            </a:prstGeom>
          </p:spPr>
        </p:pic>
      </p:grpSp>
    </p:spTree>
    <p:extLst>
      <p:ext uri="{BB962C8B-B14F-4D97-AF65-F5344CB8AC3E}">
        <p14:creationId xmlns:p14="http://schemas.microsoft.com/office/powerpoint/2010/main" val="14330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6000"/>
                            </p:stCondLst>
                            <p:childTnLst>
                              <p:par>
                                <p:cTn id="37" presetID="10" presetClass="entr" presetSubtype="0" fill="hold" grpId="1"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250"/>
                                        <p:tgtEl>
                                          <p:spTgt spid="21"/>
                                        </p:tgtEl>
                                      </p:cBhvr>
                                    </p:animEffect>
                                  </p:childTnLst>
                                </p:cTn>
                              </p:par>
                            </p:childTnLst>
                          </p:cTn>
                        </p:par>
                        <p:par>
                          <p:cTn id="49" fill="hold">
                            <p:stCondLst>
                              <p:cond delay="75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10" grpId="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57770" y="1894295"/>
            <a:ext cx="3655207" cy="2965486"/>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US" sz="1800" dirty="0"/>
              <a:t>Refugees should: </a:t>
            </a:r>
          </a:p>
          <a:p>
            <a:pPr>
              <a:lnSpc>
                <a:spcPct val="100000"/>
              </a:lnSpc>
              <a:spcBef>
                <a:spcPts val="0"/>
              </a:spcBef>
              <a:spcAft>
                <a:spcPts val="2400"/>
              </a:spcAft>
              <a:buClr>
                <a:schemeClr val="tx2"/>
              </a:buClr>
              <a:buSzPct val="125000"/>
              <a:buFont typeface="Wingdings" pitchFamily="2" charset="2"/>
              <a:buChar char="§"/>
            </a:pPr>
            <a:r>
              <a:rPr lang="en-US" sz="1800" dirty="0"/>
              <a:t>spend minimal time in schools not following national curricula </a:t>
            </a:r>
          </a:p>
          <a:p>
            <a:pPr marL="0" indent="0">
              <a:lnSpc>
                <a:spcPct val="100000"/>
              </a:lnSpc>
              <a:spcBef>
                <a:spcPts val="0"/>
              </a:spcBef>
              <a:spcAft>
                <a:spcPts val="1200"/>
              </a:spcAft>
              <a:buClr>
                <a:schemeClr val="tx2"/>
              </a:buClr>
              <a:buSzPct val="125000"/>
              <a:buNone/>
            </a:pPr>
            <a:r>
              <a:rPr lang="en-US" sz="1800" dirty="0"/>
              <a:t>Immigrants should: </a:t>
            </a:r>
          </a:p>
          <a:p>
            <a:pPr>
              <a:lnSpc>
                <a:spcPct val="100000"/>
              </a:lnSpc>
              <a:spcBef>
                <a:spcPts val="0"/>
              </a:spcBef>
              <a:spcAft>
                <a:spcPts val="600"/>
              </a:spcAft>
              <a:buClr>
                <a:schemeClr val="tx2"/>
              </a:buClr>
              <a:buSzPct val="125000"/>
              <a:buFont typeface="Wingdings" pitchFamily="2" charset="2"/>
              <a:buChar char="§"/>
            </a:pPr>
            <a:r>
              <a:rPr lang="en-US" sz="1800" dirty="0"/>
              <a:t>not be segregated</a:t>
            </a:r>
          </a:p>
          <a:p>
            <a:pPr>
              <a:lnSpc>
                <a:spcPct val="100000"/>
              </a:lnSpc>
              <a:spcBef>
                <a:spcPts val="0"/>
              </a:spcBef>
              <a:spcAft>
                <a:spcPts val="600"/>
              </a:spcAft>
              <a:buClr>
                <a:schemeClr val="tx2"/>
              </a:buClr>
              <a:buSzPct val="125000"/>
              <a:buFont typeface="Wingdings" pitchFamily="2" charset="2"/>
              <a:buChar char="§"/>
            </a:pPr>
            <a:r>
              <a:rPr lang="en-US" sz="1800" dirty="0"/>
              <a:t>spend as little time as possible in preparatory classes</a:t>
            </a:r>
          </a:p>
          <a:p>
            <a:pPr>
              <a:lnSpc>
                <a:spcPct val="100000"/>
              </a:lnSpc>
              <a:spcBef>
                <a:spcPts val="0"/>
              </a:spcBef>
              <a:spcAft>
                <a:spcPts val="600"/>
              </a:spcAft>
              <a:buClr>
                <a:schemeClr val="tx2"/>
              </a:buClr>
              <a:buSzPct val="125000"/>
              <a:buFont typeface="Wingdings" pitchFamily="2" charset="2"/>
              <a:buChar char="§"/>
            </a:pPr>
            <a:r>
              <a:rPr lang="en-US" sz="1800" dirty="0"/>
              <a:t>not be separated into slower school tracks</a:t>
            </a:r>
          </a:p>
        </p:txBody>
      </p:sp>
      <p:sp>
        <p:nvSpPr>
          <p:cNvPr id="11" name="Title 3">
            <a:extLst>
              <a:ext uri="{FF2B5EF4-FFF2-40B4-BE49-F238E27FC236}">
                <a16:creationId xmlns:a16="http://schemas.microsoft.com/office/drawing/2014/main" id="{3F23E7D5-D588-4C4F-B1FE-D0BB70E7D7F8}"/>
              </a:ext>
            </a:extLst>
          </p:cNvPr>
          <p:cNvSpPr txBox="1">
            <a:spLocks/>
          </p:cNvSpPr>
          <p:nvPr/>
        </p:nvSpPr>
        <p:spPr>
          <a:xfrm>
            <a:off x="1171762" y="819557"/>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Include them in national systems</a:t>
            </a:r>
          </a:p>
        </p:txBody>
      </p:sp>
      <p:sp>
        <p:nvSpPr>
          <p:cNvPr id="15" name="TextBox 14">
            <a:extLst>
              <a:ext uri="{FF2B5EF4-FFF2-40B4-BE49-F238E27FC236}">
                <a16:creationId xmlns:a16="http://schemas.microsoft.com/office/drawing/2014/main" id="{FF909ECB-C418-B841-8681-49F64AEE86CA}"/>
              </a:ext>
            </a:extLst>
          </p:cNvPr>
          <p:cNvSpPr txBox="1"/>
          <p:nvPr/>
        </p:nvSpPr>
        <p:spPr>
          <a:xfrm>
            <a:off x="278780" y="643228"/>
            <a:ext cx="757981" cy="830997"/>
          </a:xfrm>
          <a:prstGeom prst="rect">
            <a:avLst/>
          </a:prstGeom>
          <a:noFill/>
        </p:spPr>
        <p:txBody>
          <a:bodyPr wrap="square" rtlCol="0">
            <a:spAutoFit/>
          </a:bodyPr>
          <a:lstStyle/>
          <a:p>
            <a:pPr algn="ctr"/>
            <a:r>
              <a:rPr lang="en-US" sz="4800" b="1" dirty="0">
                <a:solidFill>
                  <a:schemeClr val="tx2"/>
                </a:solidFill>
              </a:rPr>
              <a:t>2</a:t>
            </a:r>
          </a:p>
        </p:txBody>
      </p:sp>
      <p:cxnSp>
        <p:nvCxnSpPr>
          <p:cNvPr id="16" name="Straight Connector 15">
            <a:extLst>
              <a:ext uri="{FF2B5EF4-FFF2-40B4-BE49-F238E27FC236}">
                <a16:creationId xmlns:a16="http://schemas.microsoft.com/office/drawing/2014/main" id="{9C5281DB-202A-854F-9170-521A588D4B1A}"/>
              </a:ext>
            </a:extLst>
          </p:cNvPr>
          <p:cNvCxnSpPr>
            <a:cxnSpLocks/>
          </p:cNvCxnSpPr>
          <p:nvPr/>
        </p:nvCxnSpPr>
        <p:spPr>
          <a:xfrm flipH="1">
            <a:off x="543557" y="5613886"/>
            <a:ext cx="808399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8A7E71-49FC-4342-BD95-9AC1D8A7B7A9}"/>
              </a:ext>
            </a:extLst>
          </p:cNvPr>
          <p:cNvGrpSpPr/>
          <p:nvPr/>
        </p:nvGrpSpPr>
        <p:grpSpPr>
          <a:xfrm>
            <a:off x="4537910" y="1663635"/>
            <a:ext cx="4089643" cy="3837865"/>
            <a:chOff x="4945236" y="2109624"/>
            <a:chExt cx="4089643" cy="3837865"/>
          </a:xfrm>
        </p:grpSpPr>
        <p:sp>
          <p:nvSpPr>
            <p:cNvPr id="10" name="Rectangle 9">
              <a:extLst>
                <a:ext uri="{FF2B5EF4-FFF2-40B4-BE49-F238E27FC236}">
                  <a16:creationId xmlns:a16="http://schemas.microsoft.com/office/drawing/2014/main" id="{08FBD47D-3E43-0245-BECC-32438DED71B7}"/>
                </a:ext>
              </a:extLst>
            </p:cNvPr>
            <p:cNvSpPr/>
            <p:nvPr/>
          </p:nvSpPr>
          <p:spPr>
            <a:xfrm>
              <a:off x="4945236" y="2109624"/>
              <a:ext cx="4089643" cy="38378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7" name="Straight Connector 16">
              <a:extLst>
                <a:ext uri="{FF2B5EF4-FFF2-40B4-BE49-F238E27FC236}">
                  <a16:creationId xmlns:a16="http://schemas.microsoft.com/office/drawing/2014/main" id="{C832F4EB-583E-3E44-A6FC-64F2D57313A3}"/>
                </a:ext>
              </a:extLst>
            </p:cNvPr>
            <p:cNvCxnSpPr>
              <a:cxnSpLocks/>
            </p:cNvCxnSpPr>
            <p:nvPr/>
          </p:nvCxnSpPr>
          <p:spPr>
            <a:xfrm>
              <a:off x="4945237" y="2109625"/>
              <a:ext cx="408964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Content Placeholder 5">
            <a:extLst>
              <a:ext uri="{FF2B5EF4-FFF2-40B4-BE49-F238E27FC236}">
                <a16:creationId xmlns:a16="http://schemas.microsoft.com/office/drawing/2014/main" id="{DAB8CED7-853F-47F9-8E78-400835F6F3C0}"/>
              </a:ext>
            </a:extLst>
          </p:cNvPr>
          <p:cNvSpPr txBox="1">
            <a:spLocks/>
          </p:cNvSpPr>
          <p:nvPr/>
        </p:nvSpPr>
        <p:spPr>
          <a:xfrm>
            <a:off x="4798229" y="1805582"/>
            <a:ext cx="3600000" cy="94694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tx1">
                    <a:lumMod val="75000"/>
                    <a:lumOff val="25000"/>
                  </a:schemeClr>
                </a:solidFill>
              </a:rPr>
              <a:t>Turkey has committed </a:t>
            </a:r>
            <a:br>
              <a:rPr lang="en-GB" sz="1600" b="1" dirty="0">
                <a:solidFill>
                  <a:schemeClr val="tx1">
                    <a:lumMod val="75000"/>
                    <a:lumOff val="25000"/>
                  </a:schemeClr>
                </a:solidFill>
              </a:rPr>
            </a:br>
            <a:r>
              <a:rPr lang="en-GB" sz="1600" b="1" dirty="0">
                <a:solidFill>
                  <a:schemeClr val="tx1">
                    <a:lumMod val="75000"/>
                    <a:lumOff val="25000"/>
                  </a:schemeClr>
                </a:solidFill>
              </a:rPr>
              <a:t>to include all Syrian refugees </a:t>
            </a:r>
            <a:br>
              <a:rPr lang="en-GB" sz="1600" b="1" dirty="0">
                <a:solidFill>
                  <a:schemeClr val="tx1">
                    <a:lumMod val="75000"/>
                    <a:lumOff val="25000"/>
                  </a:schemeClr>
                </a:solidFill>
              </a:rPr>
            </a:br>
            <a:r>
              <a:rPr lang="en-GB" sz="1600" b="1" dirty="0">
                <a:solidFill>
                  <a:schemeClr val="tx1">
                    <a:lumMod val="75000"/>
                    <a:lumOff val="25000"/>
                  </a:schemeClr>
                </a:solidFill>
              </a:rPr>
              <a:t>to its national education system by 2020</a:t>
            </a:r>
          </a:p>
        </p:txBody>
      </p:sp>
      <p:grpSp>
        <p:nvGrpSpPr>
          <p:cNvPr id="2" name="Group 1">
            <a:extLst>
              <a:ext uri="{FF2B5EF4-FFF2-40B4-BE49-F238E27FC236}">
                <a16:creationId xmlns:a16="http://schemas.microsoft.com/office/drawing/2014/main" id="{9BE32489-2382-DE48-AEA5-24A9A72A0298}"/>
              </a:ext>
            </a:extLst>
          </p:cNvPr>
          <p:cNvGrpSpPr/>
          <p:nvPr/>
        </p:nvGrpSpPr>
        <p:grpSpPr>
          <a:xfrm>
            <a:off x="555367" y="5886477"/>
            <a:ext cx="8433137" cy="656590"/>
            <a:chOff x="394795" y="5894421"/>
            <a:chExt cx="8433137" cy="656590"/>
          </a:xfrm>
        </p:grpSpPr>
        <p:sp>
          <p:nvSpPr>
            <p:cNvPr id="14" name="Rectangle 13">
              <a:extLst>
                <a:ext uri="{FF2B5EF4-FFF2-40B4-BE49-F238E27FC236}">
                  <a16:creationId xmlns:a16="http://schemas.microsoft.com/office/drawing/2014/main" id="{47FC7D74-D499-A443-B813-2E6EB21B5D4A}"/>
                </a:ext>
              </a:extLst>
            </p:cNvPr>
            <p:cNvSpPr/>
            <p:nvPr/>
          </p:nvSpPr>
          <p:spPr>
            <a:xfrm>
              <a:off x="543556" y="5894421"/>
              <a:ext cx="8284376" cy="656590"/>
            </a:xfrm>
            <a:prstGeom prst="rect">
              <a:avLst/>
            </a:prstGeom>
          </p:spPr>
          <p:txBody>
            <a:bodyPr wrap="square">
              <a:spAutoFit/>
            </a:bodyPr>
            <a:lstStyle/>
            <a:p>
              <a:pPr>
                <a:lnSpc>
                  <a:spcPts val="2200"/>
                </a:lnSpc>
              </a:pPr>
              <a:r>
                <a:rPr lang="en-GB" sz="2000" b="1" i="1" spc="20" dirty="0">
                  <a:solidFill>
                    <a:srgbClr val="C00000"/>
                  </a:solidFill>
                  <a:latin typeface="+mj-lt"/>
                </a:rPr>
                <a:t>8 of the top 10 refugee hosting countries include them in national education systems including Chad, Ethiopia, and Uganda</a:t>
              </a:r>
            </a:p>
          </p:txBody>
        </p:sp>
        <p:pic>
          <p:nvPicPr>
            <p:cNvPr id="19" name="Picture 18">
              <a:extLst>
                <a:ext uri="{FF2B5EF4-FFF2-40B4-BE49-F238E27FC236}">
                  <a16:creationId xmlns:a16="http://schemas.microsoft.com/office/drawing/2014/main" id="{6A06C681-C041-714E-B86F-94118648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5" y="5894421"/>
              <a:ext cx="184201" cy="147361"/>
            </a:xfrm>
            <a:prstGeom prst="rect">
              <a:avLst/>
            </a:prstGeom>
          </p:spPr>
        </p:pic>
        <p:pic>
          <p:nvPicPr>
            <p:cNvPr id="20" name="Picture 19">
              <a:extLst>
                <a:ext uri="{FF2B5EF4-FFF2-40B4-BE49-F238E27FC236}">
                  <a16:creationId xmlns:a16="http://schemas.microsoft.com/office/drawing/2014/main" id="{F043B8C3-9611-E643-9D9E-4C7689E97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8754" y="6375936"/>
              <a:ext cx="184201" cy="147361"/>
            </a:xfrm>
            <a:prstGeom prst="rect">
              <a:avLst/>
            </a:prstGeom>
          </p:spPr>
        </p:pic>
      </p:grpSp>
      <p:pic>
        <p:nvPicPr>
          <p:cNvPr id="8" name="Picture 7">
            <a:extLst>
              <a:ext uri="{FF2B5EF4-FFF2-40B4-BE49-F238E27FC236}">
                <a16:creationId xmlns:a16="http://schemas.microsoft.com/office/drawing/2014/main" id="{8914CB5A-2DFC-FE4D-BFA8-6C9241484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330" y="2646319"/>
            <a:ext cx="3771900" cy="2667000"/>
          </a:xfrm>
          <a:prstGeom prst="rect">
            <a:avLst/>
          </a:prstGeom>
        </p:spPr>
      </p:pic>
      <p:pic>
        <p:nvPicPr>
          <p:cNvPr id="12" name="Picture 11">
            <a:extLst>
              <a:ext uri="{FF2B5EF4-FFF2-40B4-BE49-F238E27FC236}">
                <a16:creationId xmlns:a16="http://schemas.microsoft.com/office/drawing/2014/main" id="{38680145-7E21-FA40-A9CE-A2D338C64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9929" y="2706149"/>
            <a:ext cx="2222500" cy="2273300"/>
          </a:xfrm>
          <a:prstGeom prst="rect">
            <a:avLst/>
          </a:prstGeom>
        </p:spPr>
      </p:pic>
    </p:spTree>
    <p:extLst>
      <p:ext uri="{BB962C8B-B14F-4D97-AF65-F5344CB8AC3E}">
        <p14:creationId xmlns:p14="http://schemas.microsoft.com/office/powerpoint/2010/main" val="37233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4"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par>
                          <p:cTn id="35" fill="hold">
                            <p:stCondLst>
                              <p:cond delay="1500"/>
                            </p:stCondLst>
                            <p:childTnLst>
                              <p:par>
                                <p:cTn id="36" presetID="22" presetClass="entr" presetSubtype="8" fill="hold" nodeType="afterEffect">
                                  <p:stCondLst>
                                    <p:cond delay="5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5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par>
                          <p:cTn id="48" fill="hold">
                            <p:stCondLst>
                              <p:cond delay="500"/>
                            </p:stCondLst>
                            <p:childTnLst>
                              <p:par>
                                <p:cTn id="49" presetID="10" presetClass="entr" presetSubtype="0" fill="hold" grpId="0" nodeType="afterEffect">
                                  <p:stCondLst>
                                    <p:cond delay="100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par>
                          <p:cTn id="52" fill="hold">
                            <p:stCondLst>
                              <p:cond delay="2000"/>
                            </p:stCondLst>
                            <p:childTnLst>
                              <p:par>
                                <p:cTn id="53" presetID="10" presetClass="entr" presetSubtype="0" fill="hold" grpId="0" nodeType="afterEffect">
                                  <p:stCondLst>
                                    <p:cond delay="100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par>
                          <p:cTn id="56" fill="hold">
                            <p:stCondLst>
                              <p:cond delay="3500"/>
                            </p:stCondLst>
                            <p:childTnLst>
                              <p:par>
                                <p:cTn id="57" presetID="10" presetClass="entr" presetSubtype="0" fill="hold" grpId="0" nodeType="afterEffect">
                                  <p:stCondLst>
                                    <p:cond delay="100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5" grpId="0"/>
      <p:bldP spid="7" grpId="0"/>
    </p:bldLst>
  </p:timing>
</p:sld>
</file>

<file path=ppt/theme/theme1.xml><?xml version="1.0" encoding="utf-8"?>
<a:theme xmlns:a="http://schemas.openxmlformats.org/drawingml/2006/main" name="Office Theme">
  <a:themeElements>
    <a:clrScheme name="Custom 1">
      <a:dk1>
        <a:srgbClr val="000000"/>
      </a:dk1>
      <a:lt1>
        <a:srgbClr val="FFFFFF"/>
      </a:lt1>
      <a:dk2>
        <a:srgbClr val="BF1E32"/>
      </a:dk2>
      <a:lt2>
        <a:srgbClr val="E7E6E6"/>
      </a:lt2>
      <a:accent1>
        <a:srgbClr val="31B5C3"/>
      </a:accent1>
      <a:accent2>
        <a:srgbClr val="A62069"/>
      </a:accent2>
      <a:accent3>
        <a:srgbClr val="F16132"/>
      </a:accent3>
      <a:accent4>
        <a:srgbClr val="FAA619"/>
      </a:accent4>
      <a:accent5>
        <a:srgbClr val="EE394C"/>
      </a:accent5>
      <a:accent6>
        <a:srgbClr val="A0C552"/>
      </a:accent6>
      <a:hlink>
        <a:srgbClr val="707074"/>
      </a:hlink>
      <a:folHlink>
        <a:srgbClr val="47327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18969</TotalTime>
  <Words>2702</Words>
  <Application>Microsoft Office PowerPoint</Application>
  <PresentationFormat>On-screen Show (4:3)</PresentationFormat>
  <Paragraphs>232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their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Monitoring Report 2019</dc:title>
  <dc:creator>O'Hagan, Clare</dc:creator>
  <cp:lastModifiedBy>Manos Antoninis</cp:lastModifiedBy>
  <cp:revision>845</cp:revision>
  <cp:lastPrinted>2018-10-30T15:54:23Z</cp:lastPrinted>
  <dcterms:created xsi:type="dcterms:W3CDTF">2018-08-16T13:25:03Z</dcterms:created>
  <dcterms:modified xsi:type="dcterms:W3CDTF">2019-03-22T19:43:56Z</dcterms:modified>
</cp:coreProperties>
</file>