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5"/>
  </p:handoutMasterIdLst>
  <p:sldIdLst>
    <p:sldId id="259" r:id="rId2"/>
    <p:sldId id="279" r:id="rId3"/>
    <p:sldId id="270" r:id="rId4"/>
    <p:sldId id="276" r:id="rId5"/>
    <p:sldId id="271" r:id="rId6"/>
    <p:sldId id="272" r:id="rId7"/>
    <p:sldId id="273" r:id="rId8"/>
    <p:sldId id="275" r:id="rId9"/>
    <p:sldId id="265" r:id="rId10"/>
    <p:sldId id="278" r:id="rId11"/>
    <p:sldId id="277" r:id="rId12"/>
    <p:sldId id="266" r:id="rId13"/>
    <p:sldId id="258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kedar Nega" initials="EN" lastIdx="29" clrIdx="0">
    <p:extLst>
      <p:ext uri="{19B8F6BF-5375-455C-9EA6-DF929625EA0E}">
        <p15:presenceInfo xmlns:p15="http://schemas.microsoft.com/office/powerpoint/2012/main" userId="Eskedar Ne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75B6"/>
    <a:srgbClr val="70AD47"/>
    <a:srgbClr val="843C0C"/>
    <a:srgbClr val="FFC5C5"/>
    <a:srgbClr val="DBD1E5"/>
    <a:srgbClr val="BBA9CF"/>
    <a:srgbClr val="9A7EB8"/>
    <a:srgbClr val="AC0000"/>
    <a:srgbClr val="E4D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 snapToObjects="1">
      <p:cViewPr>
        <p:scale>
          <a:sx n="85" d="100"/>
          <a:sy n="85" d="100"/>
        </p:scale>
        <p:origin x="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0" d="100"/>
          <a:sy n="130" d="100"/>
        </p:scale>
        <p:origin x="34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5DC9A-9812-4AC8-8B06-812C8CB0021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5FB323-C8B6-42C6-9734-0C0CEE5A6A52}">
      <dgm:prSet phldrT="[Text]" custT="1"/>
      <dgm:spPr>
        <a:solidFill>
          <a:schemeClr val="accent1">
            <a:tint val="60000"/>
            <a:hueOff val="0"/>
            <a:satOff val="0"/>
            <a:lumOff val="0"/>
            <a:alpha val="48000"/>
          </a:schemeClr>
        </a:solidFill>
      </dgm:spPr>
      <dgm:t>
        <a:bodyPr/>
        <a:lstStyle/>
        <a:p>
          <a:r>
            <a:rPr lang="en-US" sz="6600" dirty="0"/>
            <a:t>GEITS</a:t>
          </a:r>
        </a:p>
      </dgm:t>
    </dgm:pt>
    <dgm:pt modelId="{42AD9D6E-2126-4B68-80C1-10AF28F02252}" type="parTrans" cxnId="{C60CEDA9-792D-449D-B4E2-313EFAD1EC97}">
      <dgm:prSet/>
      <dgm:spPr/>
      <dgm:t>
        <a:bodyPr/>
        <a:lstStyle/>
        <a:p>
          <a:endParaRPr lang="en-US"/>
        </a:p>
      </dgm:t>
    </dgm:pt>
    <dgm:pt modelId="{2E4E3A83-F90C-4924-8E1E-227A0C66FC3A}" type="sibTrans" cxnId="{C60CEDA9-792D-449D-B4E2-313EFAD1EC97}">
      <dgm:prSet/>
      <dgm:spPr/>
      <dgm:t>
        <a:bodyPr/>
        <a:lstStyle/>
        <a:p>
          <a:endParaRPr lang="en-US"/>
        </a:p>
      </dgm:t>
    </dgm:pt>
    <dgm:pt modelId="{B144A02F-2615-4013-9762-4743F8959C35}">
      <dgm:prSet phldrT="[Text]"/>
      <dgm:spPr>
        <a:solidFill>
          <a:schemeClr val="accent2"/>
        </a:solidFill>
      </dgm:spPr>
      <dgm:t>
        <a:bodyPr/>
        <a:lstStyle/>
        <a:p>
          <a:r>
            <a:rPr lang="en-HK" dirty="0"/>
            <a:t>Policy Research &amp; Analysis</a:t>
          </a:r>
          <a:endParaRPr lang="en-US" dirty="0"/>
        </a:p>
      </dgm:t>
    </dgm:pt>
    <dgm:pt modelId="{35D3AB3A-2865-4D8C-A354-0454E094AF34}" type="parTrans" cxnId="{EBC6FC50-E7DF-485B-B8A6-902F79AB4905}">
      <dgm:prSet/>
      <dgm:spPr/>
      <dgm:t>
        <a:bodyPr/>
        <a:lstStyle/>
        <a:p>
          <a:endParaRPr lang="en-US"/>
        </a:p>
      </dgm:t>
    </dgm:pt>
    <dgm:pt modelId="{AC698FE1-3C80-474F-BCF3-4D635C18E54B}" type="sibTrans" cxnId="{EBC6FC50-E7DF-485B-B8A6-902F79AB4905}">
      <dgm:prSet/>
      <dgm:spPr/>
      <dgm:t>
        <a:bodyPr/>
        <a:lstStyle/>
        <a:p>
          <a:endParaRPr lang="en-US"/>
        </a:p>
      </dgm:t>
    </dgm:pt>
    <dgm:pt modelId="{85F6E7C9-CF59-44F9-B1A2-912534D0885C}">
      <dgm:prSet phldrT="[Text]"/>
      <dgm:spPr>
        <a:solidFill>
          <a:schemeClr val="accent6"/>
        </a:solidFill>
      </dgm:spPr>
      <dgm:t>
        <a:bodyPr/>
        <a:lstStyle/>
        <a:p>
          <a:r>
            <a:rPr lang="en-HK" dirty="0"/>
            <a:t>Field Project</a:t>
          </a:r>
          <a:endParaRPr lang="en-US" dirty="0"/>
        </a:p>
      </dgm:t>
    </dgm:pt>
    <dgm:pt modelId="{E9041355-F7A0-4F2A-B73B-D10C17B4FAE9}" type="parTrans" cxnId="{7A9F578A-9218-499F-A4A8-C83411D99A44}">
      <dgm:prSet/>
      <dgm:spPr/>
      <dgm:t>
        <a:bodyPr/>
        <a:lstStyle/>
        <a:p>
          <a:endParaRPr lang="en-US"/>
        </a:p>
      </dgm:t>
    </dgm:pt>
    <dgm:pt modelId="{A96DFDA0-9610-4757-9E87-16DD9514AEA2}" type="sibTrans" cxnId="{7A9F578A-9218-499F-A4A8-C83411D99A44}">
      <dgm:prSet/>
      <dgm:spPr/>
      <dgm:t>
        <a:bodyPr/>
        <a:lstStyle/>
        <a:p>
          <a:endParaRPr lang="en-US"/>
        </a:p>
      </dgm:t>
    </dgm:pt>
    <dgm:pt modelId="{8F425777-731A-443A-8B8F-29EFDC04BC10}">
      <dgm:prSet phldrT="[Text]"/>
      <dgm:spPr>
        <a:solidFill>
          <a:srgbClr val="0070C0"/>
        </a:solidFill>
      </dgm:spPr>
      <dgm:t>
        <a:bodyPr/>
        <a:lstStyle/>
        <a:p>
          <a:r>
            <a:rPr lang="en-HK" baseline="0" dirty="0"/>
            <a:t>Technical support </a:t>
          </a:r>
          <a:endParaRPr lang="en-US" dirty="0"/>
        </a:p>
      </dgm:t>
    </dgm:pt>
    <dgm:pt modelId="{998BBFBC-A3C7-4DFE-9F7C-77640A7014A2}" type="parTrans" cxnId="{A7D386C3-4B0E-4C4A-AC43-F5396D0CF70D}">
      <dgm:prSet/>
      <dgm:spPr/>
      <dgm:t>
        <a:bodyPr/>
        <a:lstStyle/>
        <a:p>
          <a:endParaRPr lang="en-US"/>
        </a:p>
      </dgm:t>
    </dgm:pt>
    <dgm:pt modelId="{0668DD84-5ABD-4E88-8C66-789ABBCFF92D}" type="sibTrans" cxnId="{A7D386C3-4B0E-4C4A-AC43-F5396D0CF70D}">
      <dgm:prSet/>
      <dgm:spPr/>
      <dgm:t>
        <a:bodyPr/>
        <a:lstStyle/>
        <a:p>
          <a:endParaRPr lang="en-US"/>
        </a:p>
      </dgm:t>
    </dgm:pt>
    <dgm:pt modelId="{39414BFE-B714-4A5F-820B-1DA8DF01CE0D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HK" dirty="0"/>
            <a:t>Advocacy and networking</a:t>
          </a:r>
          <a:endParaRPr lang="en-US" dirty="0"/>
        </a:p>
      </dgm:t>
    </dgm:pt>
    <dgm:pt modelId="{2342F962-E634-48E2-9918-C6A631260858}" type="parTrans" cxnId="{5F5B44FB-5253-4712-AC7F-62F38C8C541D}">
      <dgm:prSet/>
      <dgm:spPr/>
      <dgm:t>
        <a:bodyPr/>
        <a:lstStyle/>
        <a:p>
          <a:endParaRPr lang="en-US"/>
        </a:p>
      </dgm:t>
    </dgm:pt>
    <dgm:pt modelId="{723EAD95-BE5A-4F09-9447-B78A971C3774}" type="sibTrans" cxnId="{5F5B44FB-5253-4712-AC7F-62F38C8C541D}">
      <dgm:prSet/>
      <dgm:spPr/>
      <dgm:t>
        <a:bodyPr/>
        <a:lstStyle/>
        <a:p>
          <a:endParaRPr lang="en-US"/>
        </a:p>
      </dgm:t>
    </dgm:pt>
    <dgm:pt modelId="{9DB1B97C-E7FD-4E70-94AB-4023CD1B0273}" type="pres">
      <dgm:prSet presAssocID="{B215DC9A-9812-4AC8-8B06-812C8CB0021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DD963E-90A4-428D-90D9-490CD5798FFE}" type="pres">
      <dgm:prSet presAssocID="{B215DC9A-9812-4AC8-8B06-812C8CB00212}" presName="matrix" presStyleCnt="0"/>
      <dgm:spPr/>
    </dgm:pt>
    <dgm:pt modelId="{C3F49891-D93B-4BA8-802B-49C7D1B730A3}" type="pres">
      <dgm:prSet presAssocID="{B215DC9A-9812-4AC8-8B06-812C8CB00212}" presName="tile1" presStyleLbl="node1" presStyleIdx="0" presStyleCnt="4" custLinFactNeighborY="4"/>
      <dgm:spPr/>
    </dgm:pt>
    <dgm:pt modelId="{5DAF124D-7AD7-4A6E-8620-27DEFDBC64A0}" type="pres">
      <dgm:prSet presAssocID="{B215DC9A-9812-4AC8-8B06-812C8CB0021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34A015B-1BB8-4BAE-8BA2-C974C7CDD638}" type="pres">
      <dgm:prSet presAssocID="{B215DC9A-9812-4AC8-8B06-812C8CB00212}" presName="tile2" presStyleLbl="node1" presStyleIdx="1" presStyleCnt="4"/>
      <dgm:spPr/>
    </dgm:pt>
    <dgm:pt modelId="{B3E4B064-F6FD-433D-A2C8-9FC9EEAC8A01}" type="pres">
      <dgm:prSet presAssocID="{B215DC9A-9812-4AC8-8B06-812C8CB0021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E0133F5-E703-48D8-97BD-59D8DC62F43C}" type="pres">
      <dgm:prSet presAssocID="{B215DC9A-9812-4AC8-8B06-812C8CB00212}" presName="tile3" presStyleLbl="node1" presStyleIdx="2" presStyleCnt="4" custLinFactNeighborY="0"/>
      <dgm:spPr/>
    </dgm:pt>
    <dgm:pt modelId="{95619DFB-B109-4E7B-97CA-D891A8419B4D}" type="pres">
      <dgm:prSet presAssocID="{B215DC9A-9812-4AC8-8B06-812C8CB0021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837483C-CBB5-495A-93D2-8683D678F195}" type="pres">
      <dgm:prSet presAssocID="{B215DC9A-9812-4AC8-8B06-812C8CB00212}" presName="tile4" presStyleLbl="node1" presStyleIdx="3" presStyleCnt="4" custLinFactNeighborX="-375" custLinFactNeighborY="0"/>
      <dgm:spPr/>
    </dgm:pt>
    <dgm:pt modelId="{F6E0733C-9F85-4C2B-89E4-01971E6F5215}" type="pres">
      <dgm:prSet presAssocID="{B215DC9A-9812-4AC8-8B06-812C8CB0021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8E393A0-C079-41A8-9984-B9D6CBB47AD7}" type="pres">
      <dgm:prSet presAssocID="{B215DC9A-9812-4AC8-8B06-812C8CB00212}" presName="centerTile" presStyleLbl="fgShp" presStyleIdx="0" presStyleCnt="1" custScaleX="195873" custScaleY="139278" custLinFactNeighborY="191">
        <dgm:presLayoutVars>
          <dgm:chMax val="0"/>
          <dgm:chPref val="0"/>
        </dgm:presLayoutVars>
      </dgm:prSet>
      <dgm:spPr/>
    </dgm:pt>
  </dgm:ptLst>
  <dgm:cxnLst>
    <dgm:cxn modelId="{37B92866-AC9E-44C3-A9B0-17E090433403}" type="presOf" srcId="{85F6E7C9-CF59-44F9-B1A2-912534D0885C}" destId="{134A015B-1BB8-4BAE-8BA2-C974C7CDD638}" srcOrd="0" destOrd="0" presId="urn:microsoft.com/office/officeart/2005/8/layout/matrix1"/>
    <dgm:cxn modelId="{E1A40369-8913-4088-8A60-4D3526329168}" type="presOf" srcId="{8F425777-731A-443A-8B8F-29EFDC04BC10}" destId="{5E0133F5-E703-48D8-97BD-59D8DC62F43C}" srcOrd="0" destOrd="0" presId="urn:microsoft.com/office/officeart/2005/8/layout/matrix1"/>
    <dgm:cxn modelId="{EBC6FC50-E7DF-485B-B8A6-902F79AB4905}" srcId="{C75FB323-C8B6-42C6-9734-0C0CEE5A6A52}" destId="{B144A02F-2615-4013-9762-4743F8959C35}" srcOrd="0" destOrd="0" parTransId="{35D3AB3A-2865-4D8C-A354-0454E094AF34}" sibTransId="{AC698FE1-3C80-474F-BCF3-4D635C18E54B}"/>
    <dgm:cxn modelId="{58BFE657-48E8-455B-96D5-D3C3D91F747E}" type="presOf" srcId="{39414BFE-B714-4A5F-820B-1DA8DF01CE0D}" destId="{A837483C-CBB5-495A-93D2-8683D678F195}" srcOrd="0" destOrd="0" presId="urn:microsoft.com/office/officeart/2005/8/layout/matrix1"/>
    <dgm:cxn modelId="{514A5F8A-CA9A-4F1E-B46D-B75DDC4A71D8}" type="presOf" srcId="{39414BFE-B714-4A5F-820B-1DA8DF01CE0D}" destId="{F6E0733C-9F85-4C2B-89E4-01971E6F5215}" srcOrd="1" destOrd="0" presId="urn:microsoft.com/office/officeart/2005/8/layout/matrix1"/>
    <dgm:cxn modelId="{7A9F578A-9218-499F-A4A8-C83411D99A44}" srcId="{C75FB323-C8B6-42C6-9734-0C0CEE5A6A52}" destId="{85F6E7C9-CF59-44F9-B1A2-912534D0885C}" srcOrd="1" destOrd="0" parTransId="{E9041355-F7A0-4F2A-B73B-D10C17B4FAE9}" sibTransId="{A96DFDA0-9610-4757-9E87-16DD9514AEA2}"/>
    <dgm:cxn modelId="{C60CEDA9-792D-449D-B4E2-313EFAD1EC97}" srcId="{B215DC9A-9812-4AC8-8B06-812C8CB00212}" destId="{C75FB323-C8B6-42C6-9734-0C0CEE5A6A52}" srcOrd="0" destOrd="0" parTransId="{42AD9D6E-2126-4B68-80C1-10AF28F02252}" sibTransId="{2E4E3A83-F90C-4924-8E1E-227A0C66FC3A}"/>
    <dgm:cxn modelId="{3EFDF3B0-408D-4EA9-8AB7-96B21A343CFF}" type="presOf" srcId="{8F425777-731A-443A-8B8F-29EFDC04BC10}" destId="{95619DFB-B109-4E7B-97CA-D891A8419B4D}" srcOrd="1" destOrd="0" presId="urn:microsoft.com/office/officeart/2005/8/layout/matrix1"/>
    <dgm:cxn modelId="{A7D386C3-4B0E-4C4A-AC43-F5396D0CF70D}" srcId="{C75FB323-C8B6-42C6-9734-0C0CEE5A6A52}" destId="{8F425777-731A-443A-8B8F-29EFDC04BC10}" srcOrd="2" destOrd="0" parTransId="{998BBFBC-A3C7-4DFE-9F7C-77640A7014A2}" sibTransId="{0668DD84-5ABD-4E88-8C66-789ABBCFF92D}"/>
    <dgm:cxn modelId="{B87002CD-745D-45CB-96B2-DAC8E3D3C885}" type="presOf" srcId="{85F6E7C9-CF59-44F9-B1A2-912534D0885C}" destId="{B3E4B064-F6FD-433D-A2C8-9FC9EEAC8A01}" srcOrd="1" destOrd="0" presId="urn:microsoft.com/office/officeart/2005/8/layout/matrix1"/>
    <dgm:cxn modelId="{7CF486D1-A942-4218-A10F-1FC3E381FC71}" type="presOf" srcId="{C75FB323-C8B6-42C6-9734-0C0CEE5A6A52}" destId="{88E393A0-C079-41A8-9984-B9D6CBB47AD7}" srcOrd="0" destOrd="0" presId="urn:microsoft.com/office/officeart/2005/8/layout/matrix1"/>
    <dgm:cxn modelId="{E2D647EA-B673-47A8-B216-8AF3019DE4E6}" type="presOf" srcId="{B215DC9A-9812-4AC8-8B06-812C8CB00212}" destId="{9DB1B97C-E7FD-4E70-94AB-4023CD1B0273}" srcOrd="0" destOrd="0" presId="urn:microsoft.com/office/officeart/2005/8/layout/matrix1"/>
    <dgm:cxn modelId="{CA994FF5-7129-4C2E-BC14-694624B47EE9}" type="presOf" srcId="{B144A02F-2615-4013-9762-4743F8959C35}" destId="{C3F49891-D93B-4BA8-802B-49C7D1B730A3}" srcOrd="0" destOrd="0" presId="urn:microsoft.com/office/officeart/2005/8/layout/matrix1"/>
    <dgm:cxn modelId="{05956DF7-A4DE-4CE2-8304-EB716E4F1611}" type="presOf" srcId="{B144A02F-2615-4013-9762-4743F8959C35}" destId="{5DAF124D-7AD7-4A6E-8620-27DEFDBC64A0}" srcOrd="1" destOrd="0" presId="urn:microsoft.com/office/officeart/2005/8/layout/matrix1"/>
    <dgm:cxn modelId="{5F5B44FB-5253-4712-AC7F-62F38C8C541D}" srcId="{C75FB323-C8B6-42C6-9734-0C0CEE5A6A52}" destId="{39414BFE-B714-4A5F-820B-1DA8DF01CE0D}" srcOrd="3" destOrd="0" parTransId="{2342F962-E634-48E2-9918-C6A631260858}" sibTransId="{723EAD95-BE5A-4F09-9447-B78A971C3774}"/>
    <dgm:cxn modelId="{23C505A4-9105-441A-9BC7-FEC50D57B632}" type="presParOf" srcId="{9DB1B97C-E7FD-4E70-94AB-4023CD1B0273}" destId="{08DD963E-90A4-428D-90D9-490CD5798FFE}" srcOrd="0" destOrd="0" presId="urn:microsoft.com/office/officeart/2005/8/layout/matrix1"/>
    <dgm:cxn modelId="{C3C84F6B-D0CE-449C-BAD8-E3EED66770E1}" type="presParOf" srcId="{08DD963E-90A4-428D-90D9-490CD5798FFE}" destId="{C3F49891-D93B-4BA8-802B-49C7D1B730A3}" srcOrd="0" destOrd="0" presId="urn:microsoft.com/office/officeart/2005/8/layout/matrix1"/>
    <dgm:cxn modelId="{8BB6444E-3D42-4F0F-8D69-75F4BDB5B4AA}" type="presParOf" srcId="{08DD963E-90A4-428D-90D9-490CD5798FFE}" destId="{5DAF124D-7AD7-4A6E-8620-27DEFDBC64A0}" srcOrd="1" destOrd="0" presId="urn:microsoft.com/office/officeart/2005/8/layout/matrix1"/>
    <dgm:cxn modelId="{A27098C2-275B-4369-8993-78EAE2E0015A}" type="presParOf" srcId="{08DD963E-90A4-428D-90D9-490CD5798FFE}" destId="{134A015B-1BB8-4BAE-8BA2-C974C7CDD638}" srcOrd="2" destOrd="0" presId="urn:microsoft.com/office/officeart/2005/8/layout/matrix1"/>
    <dgm:cxn modelId="{90C3001B-320C-4669-9916-D2B8C30E7EAE}" type="presParOf" srcId="{08DD963E-90A4-428D-90D9-490CD5798FFE}" destId="{B3E4B064-F6FD-433D-A2C8-9FC9EEAC8A01}" srcOrd="3" destOrd="0" presId="urn:microsoft.com/office/officeart/2005/8/layout/matrix1"/>
    <dgm:cxn modelId="{BAB830DF-E3B9-477F-82BB-E4B83A3536F4}" type="presParOf" srcId="{08DD963E-90A4-428D-90D9-490CD5798FFE}" destId="{5E0133F5-E703-48D8-97BD-59D8DC62F43C}" srcOrd="4" destOrd="0" presId="urn:microsoft.com/office/officeart/2005/8/layout/matrix1"/>
    <dgm:cxn modelId="{0CF79723-F714-40C0-8C77-4B3B44294973}" type="presParOf" srcId="{08DD963E-90A4-428D-90D9-490CD5798FFE}" destId="{95619DFB-B109-4E7B-97CA-D891A8419B4D}" srcOrd="5" destOrd="0" presId="urn:microsoft.com/office/officeart/2005/8/layout/matrix1"/>
    <dgm:cxn modelId="{2B28289E-9DF7-4D23-A317-C1494E5ABD9C}" type="presParOf" srcId="{08DD963E-90A4-428D-90D9-490CD5798FFE}" destId="{A837483C-CBB5-495A-93D2-8683D678F195}" srcOrd="6" destOrd="0" presId="urn:microsoft.com/office/officeart/2005/8/layout/matrix1"/>
    <dgm:cxn modelId="{DD2DB5E7-DB38-4951-8368-7BDB6A79B16D}" type="presParOf" srcId="{08DD963E-90A4-428D-90D9-490CD5798FFE}" destId="{F6E0733C-9F85-4C2B-89E4-01971E6F5215}" srcOrd="7" destOrd="0" presId="urn:microsoft.com/office/officeart/2005/8/layout/matrix1"/>
    <dgm:cxn modelId="{E0381F62-9038-410C-A9E9-1245599CD484}" type="presParOf" srcId="{9DB1B97C-E7FD-4E70-94AB-4023CD1B0273}" destId="{88E393A0-C079-41A8-9984-B9D6CBB47AD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49891-D93B-4BA8-802B-49C7D1B730A3}">
      <dsp:nvSpPr>
        <dsp:cNvPr id="0" name=""/>
        <dsp:cNvSpPr/>
      </dsp:nvSpPr>
      <dsp:spPr>
        <a:xfrm rot="16200000">
          <a:off x="725268" y="-725214"/>
          <a:ext cx="1352493" cy="2803031"/>
        </a:xfrm>
        <a:prstGeom prst="round1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400" kern="1200" dirty="0"/>
            <a:t>Policy Research &amp; Analysis</a:t>
          </a:r>
          <a:endParaRPr lang="en-US" sz="2400" kern="1200" dirty="0"/>
        </a:p>
      </dsp:txBody>
      <dsp:txXfrm rot="5400000">
        <a:off x="0" y="54"/>
        <a:ext cx="2803031" cy="1014370"/>
      </dsp:txXfrm>
    </dsp:sp>
    <dsp:sp modelId="{134A015B-1BB8-4BAE-8BA2-C974C7CDD638}">
      <dsp:nvSpPr>
        <dsp:cNvPr id="0" name=""/>
        <dsp:cNvSpPr/>
      </dsp:nvSpPr>
      <dsp:spPr>
        <a:xfrm>
          <a:off x="2803031" y="0"/>
          <a:ext cx="2803031" cy="1352493"/>
        </a:xfrm>
        <a:prstGeom prst="round1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400" kern="1200" dirty="0"/>
            <a:t>Field Project</a:t>
          </a:r>
          <a:endParaRPr lang="en-US" sz="2400" kern="1200" dirty="0"/>
        </a:p>
      </dsp:txBody>
      <dsp:txXfrm>
        <a:off x="2803031" y="0"/>
        <a:ext cx="2803031" cy="1014370"/>
      </dsp:txXfrm>
    </dsp:sp>
    <dsp:sp modelId="{5E0133F5-E703-48D8-97BD-59D8DC62F43C}">
      <dsp:nvSpPr>
        <dsp:cNvPr id="0" name=""/>
        <dsp:cNvSpPr/>
      </dsp:nvSpPr>
      <dsp:spPr>
        <a:xfrm rot="10800000">
          <a:off x="0" y="1352493"/>
          <a:ext cx="2803031" cy="1352493"/>
        </a:xfrm>
        <a:prstGeom prst="round1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400" kern="1200" baseline="0" dirty="0"/>
            <a:t>Technical support </a:t>
          </a:r>
          <a:endParaRPr lang="en-US" sz="2400" kern="1200" dirty="0"/>
        </a:p>
      </dsp:txBody>
      <dsp:txXfrm rot="10800000">
        <a:off x="0" y="1690616"/>
        <a:ext cx="2803031" cy="1014370"/>
      </dsp:txXfrm>
    </dsp:sp>
    <dsp:sp modelId="{A837483C-CBB5-495A-93D2-8683D678F195}">
      <dsp:nvSpPr>
        <dsp:cNvPr id="0" name=""/>
        <dsp:cNvSpPr/>
      </dsp:nvSpPr>
      <dsp:spPr>
        <a:xfrm rot="5400000">
          <a:off x="3517789" y="627224"/>
          <a:ext cx="1352493" cy="2803031"/>
        </a:xfrm>
        <a:prstGeom prst="round1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400" kern="1200" dirty="0"/>
            <a:t>Advocacy and networking</a:t>
          </a:r>
          <a:endParaRPr lang="en-US" sz="2400" kern="1200" dirty="0"/>
        </a:p>
      </dsp:txBody>
      <dsp:txXfrm rot="-5400000">
        <a:off x="2792520" y="1690616"/>
        <a:ext cx="2803031" cy="1014370"/>
      </dsp:txXfrm>
    </dsp:sp>
    <dsp:sp modelId="{88E393A0-C079-41A8-9984-B9D6CBB47AD7}">
      <dsp:nvSpPr>
        <dsp:cNvPr id="0" name=""/>
        <dsp:cNvSpPr/>
      </dsp:nvSpPr>
      <dsp:spPr>
        <a:xfrm>
          <a:off x="1155916" y="882853"/>
          <a:ext cx="3294229" cy="94186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 val="4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GEITS</a:t>
          </a:r>
        </a:p>
      </dsp:txBody>
      <dsp:txXfrm>
        <a:off x="1201894" y="928831"/>
        <a:ext cx="3202273" cy="849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51B593-BDC6-FA48-A420-BBD9D7579C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885BF-D4B5-C143-82C3-670AE055FE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49CD1-9B06-E547-A223-4BBCC648BBA1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5F0F1-DCF3-364F-9BFD-A3CE067DDF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769EC-AB48-B343-B777-56FE7821D2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DCBF4-7FC2-8748-86FA-D425BDBE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2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2334218"/>
            <a:ext cx="1117140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711901" y="5222368"/>
            <a:ext cx="2638951" cy="125043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501" y="433951"/>
            <a:ext cx="4376100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0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4201132" y="277232"/>
            <a:ext cx="3789737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5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6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0A60-F5C6-B949-93F9-8123B827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725" y="2414046"/>
            <a:ext cx="8378550" cy="2339383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Sub-</a:t>
            </a:r>
            <a:r>
              <a:rPr lang="en-US" dirty="0" err="1"/>
              <a:t>programme</a:t>
            </a:r>
            <a:r>
              <a:rPr lang="en-US" dirty="0"/>
              <a:t> 5</a:t>
            </a:r>
            <a:br>
              <a:rPr lang="en-US" dirty="0"/>
            </a:br>
            <a:br>
              <a:rPr lang="en-US" sz="2000" dirty="0"/>
            </a:br>
            <a:br>
              <a:rPr lang="en-US" sz="1800" dirty="0"/>
            </a:br>
            <a:r>
              <a:rPr lang="en-US" sz="1800" dirty="0"/>
              <a:t>Technology, Climate Change and Natural Resource Management Division</a:t>
            </a:r>
            <a:br>
              <a:rPr lang="en-US" sz="1800" dirty="0"/>
            </a:br>
            <a:r>
              <a:rPr lang="en-US" sz="1800" dirty="0"/>
              <a:t>Economic Commission for Africa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907463-66D6-634F-8999-ECE9EAA94504}"/>
              </a:ext>
            </a:extLst>
          </p:cNvPr>
          <p:cNvSpPr txBox="1">
            <a:spLocks/>
          </p:cNvSpPr>
          <p:nvPr/>
        </p:nvSpPr>
        <p:spPr>
          <a:xfrm>
            <a:off x="3648547" y="4925085"/>
            <a:ext cx="7315200" cy="15588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Committee on Private Sector Development,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Regional Integration, Trade, Infrastructure, Industry and Technology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11-12December 2019</a:t>
            </a:r>
          </a:p>
          <a:p>
            <a:pPr algn="r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Addis Ababa, Ethiopia</a:t>
            </a:r>
          </a:p>
        </p:txBody>
      </p:sp>
    </p:spTree>
    <p:extLst>
      <p:ext uri="{BB962C8B-B14F-4D97-AF65-F5344CB8AC3E}">
        <p14:creationId xmlns:p14="http://schemas.microsoft.com/office/powerpoint/2010/main" val="247393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C772B-1251-4B02-AC69-A9CC933F9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00" y="1249180"/>
            <a:ext cx="11289600" cy="4927783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en-US" b="1"/>
              <a:t>TCND</a:t>
            </a:r>
            <a:endParaRPr lang="en-GB" dirty="0"/>
          </a:p>
          <a:p>
            <a:pPr fontAlgn="t"/>
            <a:r>
              <a:rPr lang="en-US" dirty="0"/>
              <a:t>ACPC and Natural Resources Management Section</a:t>
            </a:r>
            <a:endParaRPr lang="en-GB" dirty="0"/>
          </a:p>
          <a:p>
            <a:pPr fontAlgn="t"/>
            <a:r>
              <a:rPr lang="en-US" b="1" dirty="0"/>
              <a:t>ECA</a:t>
            </a:r>
            <a:endParaRPr lang="en-GB" dirty="0"/>
          </a:p>
          <a:p>
            <a:pPr fontAlgn="t"/>
            <a:r>
              <a:rPr lang="en-US" dirty="0"/>
              <a:t>MGD, GPSD, RITD, ACS, PSDFD, IDEP,  and SROs</a:t>
            </a:r>
            <a:endParaRPr lang="en-GB" dirty="0"/>
          </a:p>
          <a:p>
            <a:pPr fontAlgn="t"/>
            <a:r>
              <a:rPr lang="en-US" b="1" dirty="0"/>
              <a:t>Other UN</a:t>
            </a:r>
            <a:endParaRPr lang="en-GB" dirty="0"/>
          </a:p>
          <a:p>
            <a:pPr fontAlgn="t"/>
            <a:r>
              <a:rPr lang="en-US" dirty="0"/>
              <a:t>UNCTAD, ITU, WIPO, UNESCO, UN Environment, UNDP, FAO, DESA, OSAA, Other UN Regional Commissions, Secretariats of CBD, UNCCD and UNFCCC, and other UN entities</a:t>
            </a:r>
            <a:endParaRPr lang="en-GB" dirty="0"/>
          </a:p>
          <a:p>
            <a:pPr fontAlgn="t"/>
            <a:r>
              <a:rPr lang="en-US" b="1" dirty="0"/>
              <a:t>Non-UN</a:t>
            </a:r>
            <a:endParaRPr lang="en-GB" dirty="0"/>
          </a:p>
          <a:p>
            <a:pPr fontAlgn="t"/>
            <a:r>
              <a:rPr lang="en-US" dirty="0"/>
              <a:t>AUC, ABEC, Fintech Associations, ATU, AUDA-NEPAD, RECs, AfDB, APRM Secretariat, Global Green Growth Institute, Green Growth Knowledge Platform, GIZ-Partners for Review, Associations of Major Groups and other Stakeholders</a:t>
            </a:r>
            <a:endParaRPr lang="en-GB" dirty="0"/>
          </a:p>
          <a:p>
            <a:endParaRPr lang="en-GB" dirty="0"/>
          </a:p>
        </p:txBody>
      </p:sp>
      <p:sp>
        <p:nvSpPr>
          <p:cNvPr id="3" name="Rectângulo arredondado 8">
            <a:extLst>
              <a:ext uri="{FF2B5EF4-FFF2-40B4-BE49-F238E27FC236}">
                <a16:creationId xmlns:a16="http://schemas.microsoft.com/office/drawing/2014/main" id="{67EBC74D-1D2C-49C9-8644-09A940A79072}"/>
              </a:ext>
            </a:extLst>
          </p:cNvPr>
          <p:cNvSpPr/>
          <p:nvPr/>
        </p:nvSpPr>
        <p:spPr>
          <a:xfrm>
            <a:off x="500417" y="149041"/>
            <a:ext cx="10982252" cy="74914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US" sz="3200" b="1" dirty="0">
                <a:latin typeface="Century Gothic" panose="020B0502020202020204" pitchFamily="34" charset="0"/>
              </a:rPr>
              <a:t>Partnerships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0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3419E-7559-4F6E-98EA-7AAE9CC9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Workplan for 2020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105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SD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SDG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572437" y="184018"/>
            <a:ext cx="10998879" cy="74914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US" sz="3200" b="1" dirty="0">
                <a:latin typeface="Century Gothic" panose="020B0502020202020204" pitchFamily="34" charset="0"/>
              </a:rPr>
              <a:t>Ongoing work for 2020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45E9F-18D8-4A82-AD4F-3117EB194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99" y="1203158"/>
            <a:ext cx="11307663" cy="4973805"/>
          </a:xfrm>
        </p:spPr>
        <p:txBody>
          <a:bodyPr>
            <a:normAutofit/>
          </a:bodyPr>
          <a:lstStyle/>
          <a:p>
            <a:pPr marL="285750" lvl="0" indent="-285750"/>
            <a:r>
              <a:rPr lang="en-US" dirty="0">
                <a:solidFill>
                  <a:schemeClr val="dk1"/>
                </a:solidFill>
              </a:rPr>
              <a:t>Guidelines for Better STI Policy Design and Implementation in </a:t>
            </a:r>
            <a:r>
              <a:rPr lang="x-none" dirty="0">
                <a:solidFill>
                  <a:schemeClr val="dk1"/>
                </a:solidFill>
              </a:rPr>
              <a:t>Africa </a:t>
            </a:r>
            <a:endParaRPr lang="en-US" dirty="0">
              <a:solidFill>
                <a:schemeClr val="dk1"/>
              </a:solidFill>
            </a:endParaRPr>
          </a:p>
          <a:p>
            <a:pPr marL="285750" lvl="0" indent="-285750"/>
            <a:r>
              <a:rPr lang="en-US" dirty="0">
                <a:solidFill>
                  <a:schemeClr val="dk1"/>
                </a:solidFill>
              </a:rPr>
              <a:t>Scoreboard for Education, Science, Technology and Innovation (with AUC)</a:t>
            </a:r>
            <a:endParaRPr lang="en-GB" dirty="0">
              <a:solidFill>
                <a:schemeClr val="dk1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dk1"/>
                </a:solidFill>
              </a:rPr>
              <a:t>African Regional STI Forum 2020 – (with UNESCO) </a:t>
            </a:r>
          </a:p>
          <a:p>
            <a:pPr marL="285750" lvl="0" indent="-285750"/>
            <a:r>
              <a:rPr lang="x-none" dirty="0">
                <a:solidFill>
                  <a:schemeClr val="dk1"/>
                </a:solidFill>
              </a:rPr>
              <a:t>WSIS Regional Review Meeting 20</a:t>
            </a:r>
            <a:r>
              <a:rPr lang="en-US" dirty="0">
                <a:solidFill>
                  <a:schemeClr val="dk1"/>
                </a:solidFill>
              </a:rPr>
              <a:t>20</a:t>
            </a:r>
          </a:p>
          <a:p>
            <a:pPr marL="285750" lvl="0" indent="-285750"/>
            <a:r>
              <a:rPr lang="en-US" dirty="0">
                <a:solidFill>
                  <a:schemeClr val="dk1"/>
                </a:solidFill>
              </a:rPr>
              <a:t>Pilot project on “</a:t>
            </a:r>
            <a:r>
              <a:rPr lang="x-none" dirty="0">
                <a:solidFill>
                  <a:schemeClr val="dk1"/>
                </a:solidFill>
              </a:rPr>
              <a:t>Emerging Technologies for Improved Healthcare</a:t>
            </a:r>
            <a:r>
              <a:rPr lang="en-US" dirty="0">
                <a:solidFill>
                  <a:schemeClr val="dk1"/>
                </a:solidFill>
              </a:rPr>
              <a:t>”</a:t>
            </a:r>
            <a:endParaRPr lang="en-GB" dirty="0">
              <a:solidFill>
                <a:schemeClr val="dk1"/>
              </a:solidFill>
            </a:endParaRPr>
          </a:p>
          <a:p>
            <a:pPr marL="285750" lvl="0" indent="-285750"/>
            <a:r>
              <a:rPr lang="en-US" dirty="0">
                <a:solidFill>
                  <a:schemeClr val="dk1"/>
                </a:solidFill>
              </a:rPr>
              <a:t>Study on Transitioning to Sustainable Transport Technologies</a:t>
            </a:r>
            <a:endParaRPr lang="en-GB" dirty="0">
              <a:solidFill>
                <a:schemeClr val="dk1"/>
              </a:solidFill>
            </a:endParaRPr>
          </a:p>
          <a:p>
            <a:pPr marL="285750" lvl="0" indent="-285750"/>
            <a:r>
              <a:rPr lang="en-US" dirty="0">
                <a:solidFill>
                  <a:schemeClr val="dk1"/>
                </a:solidFill>
              </a:rPr>
              <a:t>Study on Mobilizing Funding for Innovation and Entrepreneurship</a:t>
            </a:r>
          </a:p>
          <a:p>
            <a:pPr marL="285750" lvl="0" indent="-285750"/>
            <a:r>
              <a:rPr lang="en-US" dirty="0">
                <a:solidFill>
                  <a:schemeClr val="dk1"/>
                </a:solidFill>
              </a:rPr>
              <a:t>Private sector opportunities to drive green economy</a:t>
            </a:r>
            <a:endParaRPr lang="en-GB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01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576E76DD-03E3-9B40-BB4C-70018833582E}"/>
              </a:ext>
            </a:extLst>
          </p:cNvPr>
          <p:cNvSpPr>
            <a:spLocks/>
          </p:cNvSpPr>
          <p:nvPr/>
        </p:nvSpPr>
        <p:spPr bwMode="auto">
          <a:xfrm>
            <a:off x="790302" y="2588287"/>
            <a:ext cx="106113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indent="0" algn="ctr">
              <a:buNone/>
            </a:pPr>
            <a:r>
              <a:rPr lang="en-GB" sz="7200" i="1" dirty="0"/>
              <a:t>Thank you.</a:t>
            </a:r>
            <a:endParaRPr lang="en-US" altLang="en-US" sz="7200" b="1" i="1" dirty="0">
              <a:solidFill>
                <a:schemeClr val="tx1"/>
              </a:solidFill>
              <a:latin typeface="Lato" panose="020F0502020204030203" pitchFamily="34" charset="77"/>
              <a:sym typeface="Lato" panose="020F0502020204030203" pitchFamily="34" charset="77"/>
            </a:endParaRPr>
          </a:p>
        </p:txBody>
      </p:sp>
      <p:sp>
        <p:nvSpPr>
          <p:cNvPr id="2" name="AutoShape 2" descr="United Nations Secretary-General António Guterres">
            <a:extLst>
              <a:ext uri="{FF2B5EF4-FFF2-40B4-BE49-F238E27FC236}">
                <a16:creationId xmlns:a16="http://schemas.microsoft.com/office/drawing/2014/main" id="{D0587B34-78F1-47F4-9B4A-31D5567FC3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8">
            <a:extLst>
              <a:ext uri="{FF2B5EF4-FFF2-40B4-BE49-F238E27FC236}">
                <a16:creationId xmlns:a16="http://schemas.microsoft.com/office/drawing/2014/main" id="{D6B4D05B-3B4A-4407-8E2F-DCBA569D0A80}"/>
              </a:ext>
            </a:extLst>
          </p:cNvPr>
          <p:cNvSpPr/>
          <p:nvPr/>
        </p:nvSpPr>
        <p:spPr>
          <a:xfrm>
            <a:off x="596560" y="496121"/>
            <a:ext cx="10998879" cy="74914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/>
            <a:r>
              <a:rPr lang="en-US" sz="3200" b="1" dirty="0">
                <a:latin typeface="Century Gothic" panose="020B0502020202020204" pitchFamily="34" charset="0"/>
              </a:rPr>
              <a:t>TCND in Brief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D162BD-EC78-4A6A-8557-72AAA88D0BBC}"/>
              </a:ext>
            </a:extLst>
          </p:cNvPr>
          <p:cNvGrpSpPr/>
          <p:nvPr/>
        </p:nvGrpSpPr>
        <p:grpSpPr>
          <a:xfrm>
            <a:off x="2303489" y="1494019"/>
            <a:ext cx="7460104" cy="4721902"/>
            <a:chOff x="3112957" y="1155401"/>
            <a:chExt cx="6650636" cy="478570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DFA0551-C9B7-46D9-A4FC-AFFBD7A40E0A}"/>
                </a:ext>
              </a:extLst>
            </p:cNvPr>
            <p:cNvSpPr/>
            <p:nvPr/>
          </p:nvSpPr>
          <p:spPr>
            <a:xfrm>
              <a:off x="3112957" y="1155401"/>
              <a:ext cx="6650636" cy="47857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330C526-A087-473C-A8AD-89843AD7355B}"/>
                </a:ext>
              </a:extLst>
            </p:cNvPr>
            <p:cNvSpPr/>
            <p:nvPr/>
          </p:nvSpPr>
          <p:spPr>
            <a:xfrm>
              <a:off x="3222878" y="2218545"/>
              <a:ext cx="3217895" cy="25858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HK" sz="2000" b="1" dirty="0">
                  <a:solidFill>
                    <a:schemeClr val="accent6"/>
                  </a:solidFill>
                </a:rPr>
                <a:t>Climate Change</a:t>
              </a:r>
              <a:endParaRPr lang="en-GB" sz="2000" b="1" dirty="0">
                <a:solidFill>
                  <a:schemeClr val="accent6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9FE654-7B42-4992-9111-F6086B977767}"/>
                </a:ext>
              </a:extLst>
            </p:cNvPr>
            <p:cNvSpPr/>
            <p:nvPr/>
          </p:nvSpPr>
          <p:spPr>
            <a:xfrm>
              <a:off x="5591325" y="1351614"/>
              <a:ext cx="3217895" cy="2585864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HK" sz="2000" b="1" dirty="0">
                  <a:solidFill>
                    <a:srgbClr val="C00000"/>
                  </a:solidFill>
                </a:rPr>
                <a:t>Green Economy, Innovation and Technology</a:t>
              </a:r>
              <a:endParaRPr lang="en-GB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7EB0A6-15CB-47BB-BE61-16EBDD3B2C86}"/>
                </a:ext>
              </a:extLst>
            </p:cNvPr>
            <p:cNvSpPr/>
            <p:nvPr/>
          </p:nvSpPr>
          <p:spPr>
            <a:xfrm>
              <a:off x="5332745" y="3191690"/>
              <a:ext cx="3591399" cy="2585864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HK" sz="2000" b="1" dirty="0">
                  <a:solidFill>
                    <a:srgbClr val="2E75B6"/>
                  </a:solidFill>
                </a:rPr>
                <a:t>Natural Resources Management</a:t>
              </a:r>
              <a:endParaRPr lang="en-GB" sz="2000" b="1" dirty="0">
                <a:solidFill>
                  <a:srgbClr val="2E75B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31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9C11F7C2-857F-4AEE-8459-6085BD57983D}"/>
              </a:ext>
            </a:extLst>
          </p:cNvPr>
          <p:cNvSpPr/>
          <p:nvPr/>
        </p:nvSpPr>
        <p:spPr>
          <a:xfrm>
            <a:off x="596560" y="356209"/>
            <a:ext cx="10998879" cy="74914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/>
            <a:r>
              <a:rPr lang="en-US" sz="3200" b="1" dirty="0">
                <a:latin typeface="Century Gothic" panose="020B0502020202020204" pitchFamily="34" charset="0"/>
              </a:rPr>
              <a:t>Background 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990EFB-299E-4B99-9C2A-4C9491439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335" y="1188718"/>
            <a:ext cx="10515600" cy="17993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GEITS Responds to two Expected Accomplishment</a:t>
            </a:r>
          </a:p>
          <a:p>
            <a:pPr marL="0" indent="0">
              <a:buNone/>
            </a:pPr>
            <a:r>
              <a:rPr lang="en-GB" b="1" dirty="0"/>
              <a:t>EA1: Enhanced capacity of member States to nurture and harness… new technologies ….for Africa’s development</a:t>
            </a:r>
          </a:p>
          <a:p>
            <a:pPr marL="0" indent="0">
              <a:buNone/>
            </a:pPr>
            <a:r>
              <a:rPr lang="en-GB" dirty="0"/>
              <a:t>EA2: Enhanced capacity of member States to formulate and implement policy reforms </a:t>
            </a:r>
            <a:r>
              <a:rPr lang="en-GB" b="1" dirty="0"/>
              <a:t>to foster a green economy </a:t>
            </a:r>
            <a:r>
              <a:rPr lang="en-GB" dirty="0"/>
              <a:t>in the context of sustainable development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BE18D8-4E5C-421F-B0E0-984B19866A7A}"/>
              </a:ext>
            </a:extLst>
          </p:cNvPr>
          <p:cNvGrpSpPr/>
          <p:nvPr/>
        </p:nvGrpSpPr>
        <p:grpSpPr>
          <a:xfrm>
            <a:off x="783116" y="3347802"/>
            <a:ext cx="10669369" cy="2928078"/>
            <a:chOff x="783116" y="3687580"/>
            <a:chExt cx="10139717" cy="292807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AEDA6AA-C347-40B8-84F7-71C6D513A440}"/>
                </a:ext>
              </a:extLst>
            </p:cNvPr>
            <p:cNvSpPr/>
            <p:nvPr/>
          </p:nvSpPr>
          <p:spPr>
            <a:xfrm>
              <a:off x="1136352" y="3687580"/>
              <a:ext cx="1984642" cy="1970644"/>
            </a:xfrm>
            <a:prstGeom prst="ellipse">
              <a:avLst/>
            </a:prstGeom>
            <a:solidFill>
              <a:schemeClr val="accent6">
                <a:alpha val="6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HK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Arial" panose="020B0604020202020204" pitchFamily="34" charset="0"/>
                </a:rPr>
                <a:t>Green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HK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Arial" panose="020B0604020202020204" pitchFamily="34" charset="0"/>
                </a:rPr>
                <a:t>Economy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HK" b="1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HK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endParaRPr lang="en-GB" b="1" dirty="0">
                <a:solidFill>
                  <a:schemeClr val="tx1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0EDEE24-5FAB-402B-BF9C-CF29F7AC36B9}"/>
                </a:ext>
              </a:extLst>
            </p:cNvPr>
            <p:cNvSpPr/>
            <p:nvPr/>
          </p:nvSpPr>
          <p:spPr>
            <a:xfrm>
              <a:off x="783116" y="4570848"/>
              <a:ext cx="1915808" cy="204481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HK" b="1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Arial" panose="020B0604020202020204" pitchFamily="34" charset="0"/>
                </a:rPr>
                <a:t>STI</a:t>
              </a:r>
              <a:endParaRPr lang="en-GB" b="1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83E0EB-9805-470F-9A1E-41185602E588}"/>
                </a:ext>
              </a:extLst>
            </p:cNvPr>
            <p:cNvSpPr/>
            <p:nvPr/>
          </p:nvSpPr>
          <p:spPr>
            <a:xfrm>
              <a:off x="2117162" y="4511010"/>
              <a:ext cx="1915808" cy="200239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6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HK" b="1" kern="12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Arial" panose="020B0604020202020204" pitchFamily="34" charset="0"/>
                </a:rPr>
                <a:t>ICT</a:t>
              </a:r>
              <a:endParaRPr lang="en-GB" b="1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EDED9BA3-FBC1-4A47-9F87-7E608F2B0EC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30777592"/>
                </p:ext>
              </p:extLst>
            </p:nvPr>
          </p:nvGraphicFramePr>
          <p:xfrm>
            <a:off x="5595068" y="3761944"/>
            <a:ext cx="5327765" cy="27049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Right Arrow 10">
              <a:extLst>
                <a:ext uri="{FF2B5EF4-FFF2-40B4-BE49-F238E27FC236}">
                  <a16:creationId xmlns:a16="http://schemas.microsoft.com/office/drawing/2014/main" id="{C253C879-7789-4B16-80C5-B1D911DA087D}"/>
                </a:ext>
              </a:extLst>
            </p:cNvPr>
            <p:cNvSpPr/>
            <p:nvPr/>
          </p:nvSpPr>
          <p:spPr>
            <a:xfrm>
              <a:off x="4105206" y="4988947"/>
              <a:ext cx="1363449" cy="40900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</p:grpSp>
    </p:spTree>
    <p:extLst>
      <p:ext uri="{BB962C8B-B14F-4D97-AF65-F5344CB8AC3E}">
        <p14:creationId xmlns:p14="http://schemas.microsoft.com/office/powerpoint/2010/main" val="277462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11DD-438B-4C86-B78F-FEBEFEDF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Progress 2018/2019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59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8">
            <a:extLst>
              <a:ext uri="{FF2B5EF4-FFF2-40B4-BE49-F238E27FC236}">
                <a16:creationId xmlns:a16="http://schemas.microsoft.com/office/drawing/2014/main" id="{1AA7863E-91AC-432D-A64A-AB9DFDF4A0EC}"/>
              </a:ext>
            </a:extLst>
          </p:cNvPr>
          <p:cNvSpPr/>
          <p:nvPr/>
        </p:nvSpPr>
        <p:spPr>
          <a:xfrm>
            <a:off x="596560" y="321233"/>
            <a:ext cx="10998879" cy="74914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/>
            <a:r>
              <a:rPr lang="en-US" sz="3200" b="1" dirty="0">
                <a:latin typeface="Century Gothic" panose="020B0502020202020204" pitchFamily="34" charset="0"/>
              </a:rPr>
              <a:t>Thinktank function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F9053DEB-F245-41E6-A591-C1215A2E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9089"/>
            <a:ext cx="7560951" cy="4787875"/>
          </a:xfrm>
        </p:spPr>
        <p:txBody>
          <a:bodyPr>
            <a:normAutofit/>
          </a:bodyPr>
          <a:lstStyle/>
          <a:p>
            <a:r>
              <a:rPr lang="en-US" dirty="0"/>
              <a:t>Towards a Framework for Governing STI in the Republic of South Sudan,</a:t>
            </a:r>
          </a:p>
          <a:p>
            <a:r>
              <a:rPr lang="en-US" dirty="0"/>
              <a:t>Youth and Innovation for Improved Healthcare</a:t>
            </a:r>
          </a:p>
          <a:p>
            <a:pPr marL="285750" indent="-285750"/>
            <a:r>
              <a:rPr lang="en-US" dirty="0"/>
              <a:t>Financing clean and digital technology firms alongside sustainable infrastructure in Africa</a:t>
            </a:r>
          </a:p>
          <a:p>
            <a:pPr marL="285750" indent="-285750"/>
            <a:r>
              <a:rPr lang="x-none" dirty="0"/>
              <a:t>Towards an African Nanotechnology Future: Capacity, Policies and Regulation to meet SDGS</a:t>
            </a:r>
            <a:endParaRPr lang="en-GB" dirty="0"/>
          </a:p>
          <a:p>
            <a:pPr marL="285750" indent="-285750"/>
            <a:r>
              <a:rPr lang="en-US" dirty="0"/>
              <a:t>Harnessing Emerging Technologies for Enhanced Transportation</a:t>
            </a:r>
            <a:endParaRPr lang="en-GB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F6066-7812-4AFE-807B-975984C25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964" y="1834828"/>
            <a:ext cx="1463836" cy="2091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F464B7-FE2A-4159-B8B2-501B2B9F2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055" y="3926020"/>
            <a:ext cx="1468745" cy="2098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BF4B09-1EB3-4A00-BF0D-604CCC89A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059" y="1834828"/>
            <a:ext cx="1480997" cy="2107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CB8D2A-59BC-4E25-BA86-A37A18FBB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060" y="3933001"/>
            <a:ext cx="1480995" cy="21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1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7CAE19-6B56-4926-A49E-E1C3C5203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99" y="1825625"/>
            <a:ext cx="10501613" cy="4351338"/>
          </a:xfrm>
        </p:spPr>
        <p:txBody>
          <a:bodyPr/>
          <a:lstStyle/>
          <a:p>
            <a:pPr marL="285750" indent="-285750"/>
            <a:r>
              <a:rPr lang="en-US" dirty="0"/>
              <a:t>The first multi-stakeholder </a:t>
            </a:r>
            <a:r>
              <a:rPr lang="en-US" b="1" dirty="0"/>
              <a:t>Africa Regional STI Forum </a:t>
            </a:r>
            <a:r>
              <a:rPr lang="en-US" dirty="0"/>
              <a:t>co-organized with South Africa </a:t>
            </a:r>
            <a:r>
              <a:rPr lang="en-US" b="1" dirty="0"/>
              <a:t>in Morocco</a:t>
            </a:r>
            <a:r>
              <a:rPr lang="en-US" dirty="0"/>
              <a:t>. </a:t>
            </a:r>
          </a:p>
          <a:p>
            <a:pPr marL="285750" indent="-285750"/>
            <a:r>
              <a:rPr lang="en-US" dirty="0"/>
              <a:t>Four Regional Consultations on </a:t>
            </a:r>
            <a:r>
              <a:rPr lang="en-US" u="sng" dirty="0"/>
              <a:t>Strengthening National Academies of Science of LDCs</a:t>
            </a:r>
          </a:p>
          <a:p>
            <a:pPr marL="285750" indent="-285750"/>
            <a:r>
              <a:rPr lang="en-US" dirty="0"/>
              <a:t>Global Forum on Human Settlement in in the Digital Era (</a:t>
            </a:r>
            <a:r>
              <a:rPr lang="en-US" b="1" dirty="0"/>
              <a:t>500 stakeholders from 50 countries)</a:t>
            </a:r>
          </a:p>
          <a:p>
            <a:pPr marL="285750" indent="-285750"/>
            <a:r>
              <a:rPr lang="en-US" b="1" dirty="0"/>
              <a:t>Africa Regional World Summit on the Information Society organized in Cameroon</a:t>
            </a:r>
            <a:endParaRPr lang="en-US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3" name="Rectângulo arredondado 8">
            <a:extLst>
              <a:ext uri="{FF2B5EF4-FFF2-40B4-BE49-F238E27FC236}">
                <a16:creationId xmlns:a16="http://schemas.microsoft.com/office/drawing/2014/main" id="{343712A5-BF5B-417E-AEA2-7214A2306CBB}"/>
              </a:ext>
            </a:extLst>
          </p:cNvPr>
          <p:cNvSpPr/>
          <p:nvPr/>
        </p:nvSpPr>
        <p:spPr>
          <a:xfrm>
            <a:off x="596560" y="356210"/>
            <a:ext cx="10998879" cy="74914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/>
            <a:r>
              <a:rPr lang="en-US" sz="3200" b="1" dirty="0">
                <a:latin typeface="Century Gothic" panose="020B0502020202020204" pitchFamily="34" charset="0"/>
              </a:rPr>
              <a:t>Convening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290CF-95D4-4FC2-998A-F9251262F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002" y="5215662"/>
            <a:ext cx="3340922" cy="1286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5A012B-6AAF-46A8-9598-FB3E97E758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1066" y="744522"/>
            <a:ext cx="3340922" cy="12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4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7CAE19-6B56-4926-A49E-E1C3C5203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59" y="1334125"/>
            <a:ext cx="8850653" cy="4842838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EU-Africa </a:t>
            </a:r>
            <a:r>
              <a:rPr lang="en-US" b="1" u="sng" dirty="0"/>
              <a:t>Health Innovation Platform</a:t>
            </a:r>
            <a:r>
              <a:rPr lang="en-US" dirty="0"/>
              <a:t> launched and </a:t>
            </a:r>
            <a:r>
              <a:rPr lang="en-US" b="1" u="sng" dirty="0"/>
              <a:t>Innovators Design School</a:t>
            </a:r>
            <a:r>
              <a:rPr lang="en-US" dirty="0"/>
              <a:t> organized in Uganda benefiting 60 students and researchers</a:t>
            </a:r>
          </a:p>
          <a:p>
            <a:pPr marL="285750" indent="-285750"/>
            <a:r>
              <a:rPr lang="en-US" dirty="0"/>
              <a:t>Piloting a platform for digitization </a:t>
            </a:r>
            <a:r>
              <a:rPr lang="en-US" b="1" dirty="0"/>
              <a:t>of tax assessments and administration in Guinea</a:t>
            </a:r>
          </a:p>
          <a:p>
            <a:pPr marL="285750" indent="-285750"/>
            <a:r>
              <a:rPr lang="en-US" dirty="0"/>
              <a:t>Support to Cameroon and Ethiopia to </a:t>
            </a:r>
            <a:r>
              <a:rPr lang="en-US" b="1" dirty="0"/>
              <a:t>expand their broadband infrastructures</a:t>
            </a:r>
          </a:p>
          <a:p>
            <a:pPr marL="285750" indent="-285750"/>
            <a:r>
              <a:rPr lang="en-GB" dirty="0"/>
              <a:t>Support to metrological agencies on the </a:t>
            </a:r>
            <a:r>
              <a:rPr lang="en-GB" b="1" u="sng" dirty="0"/>
              <a:t>installation of automated weather stations</a:t>
            </a:r>
          </a:p>
          <a:p>
            <a:pPr marL="285750" indent="-285750"/>
            <a:r>
              <a:rPr lang="en-US" dirty="0"/>
              <a:t>Training on Macroeconomic Frameworks for an Inclusive Green Economy in Africa (of 158 participants) </a:t>
            </a:r>
            <a:endParaRPr lang="en-GB" b="1" u="sng" dirty="0"/>
          </a:p>
          <a:p>
            <a:endParaRPr lang="en-GB" dirty="0"/>
          </a:p>
        </p:txBody>
      </p:sp>
      <p:sp>
        <p:nvSpPr>
          <p:cNvPr id="3" name="Rectângulo arredondado 8">
            <a:extLst>
              <a:ext uri="{FF2B5EF4-FFF2-40B4-BE49-F238E27FC236}">
                <a16:creationId xmlns:a16="http://schemas.microsoft.com/office/drawing/2014/main" id="{343712A5-BF5B-417E-AEA2-7214A2306CBB}"/>
              </a:ext>
            </a:extLst>
          </p:cNvPr>
          <p:cNvSpPr/>
          <p:nvPr/>
        </p:nvSpPr>
        <p:spPr>
          <a:xfrm>
            <a:off x="596560" y="321233"/>
            <a:ext cx="10998879" cy="74914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/>
            <a:r>
              <a:rPr lang="en-US" sz="3200" b="1" dirty="0">
                <a:latin typeface="Century Gothic" panose="020B0502020202020204" pitchFamily="34" charset="0"/>
              </a:rPr>
              <a:t>Operational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Innovators Design School winners UIRI ABEC">
            <a:extLst>
              <a:ext uri="{FF2B5EF4-FFF2-40B4-BE49-F238E27FC236}">
                <a16:creationId xmlns:a16="http://schemas.microsoft.com/office/drawing/2014/main" id="{A0ADDCE8-C722-47BD-B2EF-5A987E692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2813449"/>
            <a:ext cx="26193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novators Design School winners UIRI ABEC">
            <a:extLst>
              <a:ext uri="{FF2B5EF4-FFF2-40B4-BE49-F238E27FC236}">
                <a16:creationId xmlns:a16="http://schemas.microsoft.com/office/drawing/2014/main" id="{3AA59E9D-9DD2-40FB-A647-52C754EC1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07037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4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7CAE19-6B56-4926-A49E-E1C3C5203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59" y="1334125"/>
            <a:ext cx="8850653" cy="484283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1. South Sudan to establish a Ministry for STI based on ECA Research</a:t>
            </a:r>
          </a:p>
          <a:p>
            <a:r>
              <a:rPr lang="en-GB" b="1" dirty="0"/>
              <a:t>2. BME Curriculum in use, over 2000 students enrolled, 60 youths and researchers exposed to new technologies for design and prototyping of medical devices; 1 medical device completed first phase of clinical trials and 1 in the market. One of our researchers has won global patient safety award, African Innovation Prize Award and Johnson &amp; Johnson Award.</a:t>
            </a:r>
          </a:p>
          <a:p>
            <a:endParaRPr lang="en-GB" sz="1000" b="1" dirty="0"/>
          </a:p>
          <a:p>
            <a:r>
              <a:rPr lang="en-GB" b="1" dirty="0"/>
              <a:t>EA 5: Advocacy for Africa through STI Forum, a strong partnership with UNESCO (co-funding the 2020) and with  South Africa as co-organizers; AUC and AfDB for another STI Forum on African issues.</a:t>
            </a:r>
            <a:endParaRPr lang="en-US" b="1" dirty="0"/>
          </a:p>
          <a:p>
            <a:endParaRPr lang="en-GB" dirty="0"/>
          </a:p>
        </p:txBody>
      </p:sp>
      <p:sp>
        <p:nvSpPr>
          <p:cNvPr id="8" name="Rectângulo arredondado 8">
            <a:extLst>
              <a:ext uri="{FF2B5EF4-FFF2-40B4-BE49-F238E27FC236}">
                <a16:creationId xmlns:a16="http://schemas.microsoft.com/office/drawing/2014/main" id="{415050BB-2D0A-4CBF-B47D-2E16FCD54767}"/>
              </a:ext>
            </a:extLst>
          </p:cNvPr>
          <p:cNvSpPr/>
          <p:nvPr/>
        </p:nvSpPr>
        <p:spPr>
          <a:xfrm>
            <a:off x="500417" y="241618"/>
            <a:ext cx="10982252" cy="74914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US" sz="3200" b="1" dirty="0">
                <a:latin typeface="Century Gothic" panose="020B0502020202020204" pitchFamily="34" charset="0"/>
              </a:rPr>
              <a:t>Status update: key results achieved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Image result for Philippa Makobore gravity flow Uganda">
            <a:extLst>
              <a:ext uri="{FF2B5EF4-FFF2-40B4-BE49-F238E27FC236}">
                <a16:creationId xmlns:a16="http://schemas.microsoft.com/office/drawing/2014/main" id="{0E0F7AD9-5B7E-4BE8-86E0-2F0CCF56C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08" y="1045991"/>
            <a:ext cx="1743075" cy="13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hilippa Makobore gravity flow Uganda&quot;">
            <a:extLst>
              <a:ext uri="{FF2B5EF4-FFF2-40B4-BE49-F238E27FC236}">
                <a16:creationId xmlns:a16="http://schemas.microsoft.com/office/drawing/2014/main" id="{3C814A7E-2B17-4CB7-9899-8835C5C4A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08" y="2808666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30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500415" y="3071631"/>
            <a:ext cx="10982253" cy="1284831"/>
          </a:xfrm>
          <a:prstGeom prst="rect">
            <a:avLst/>
          </a:prstGeom>
          <a:solidFill>
            <a:srgbClr val="DBD1E5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337051" rIns="99568" bIns="99568" numCol="1" spcCol="1270" anchor="t" anchorCtr="0">
            <a:no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>
                <a:solidFill>
                  <a:schemeClr val="tx1"/>
                </a:solidFill>
              </a:rPr>
              <a:t>Contributions to the SDGs:</a:t>
            </a:r>
            <a:endParaRPr lang="en-US" sz="2800" b="1" i="1" dirty="0">
              <a:solidFill>
                <a:schemeClr val="tx1"/>
              </a:solidFill>
            </a:endParaRP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b="1" dirty="0"/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800" b="1" dirty="0"/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800" dirty="0"/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800" dirty="0"/>
          </a:p>
        </p:txBody>
      </p:sp>
      <p:sp>
        <p:nvSpPr>
          <p:cNvPr id="99" name="TextBox 98"/>
          <p:cNvSpPr txBox="1"/>
          <p:nvPr/>
        </p:nvSpPr>
        <p:spPr>
          <a:xfrm>
            <a:off x="500417" y="1203158"/>
            <a:ext cx="10982252" cy="169970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337051" rIns="99568" bIns="99568" numCol="1" spcCol="1270" anchor="t" anchorCtr="0">
            <a:no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b="1" dirty="0">
              <a:solidFill>
                <a:schemeClr val="tx1"/>
              </a:solidFill>
            </a:endParaRP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>
                <a:solidFill>
                  <a:schemeClr val="tx1"/>
                </a:solidFill>
              </a:rPr>
              <a:t>Alignment to ECA SDs: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b="1" i="1" dirty="0">
              <a:solidFill>
                <a:schemeClr val="tx1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800" b="1" dirty="0"/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800" dirty="0"/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800" dirty="0"/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520864"/>
            <a:ext cx="1617377" cy="1220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59" y="1503609"/>
            <a:ext cx="2122142" cy="1279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36" y="1511171"/>
            <a:ext cx="1975205" cy="1270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" name="TextBox 44"/>
          <p:cNvSpPr txBox="1"/>
          <p:nvPr/>
        </p:nvSpPr>
        <p:spPr>
          <a:xfrm>
            <a:off x="500415" y="4505827"/>
            <a:ext cx="10982254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Beneficiary Countries: 30 LDCs; </a:t>
            </a:r>
            <a:r>
              <a:rPr lang="en-US" sz="3200" u="sng" dirty="0">
                <a:solidFill>
                  <a:schemeClr val="tx1"/>
                </a:solidFill>
              </a:rPr>
              <a:t>Cameroon, Ethiopia</a:t>
            </a:r>
            <a:r>
              <a:rPr lang="en-US" sz="3200" dirty="0">
                <a:solidFill>
                  <a:schemeClr val="tx1"/>
                </a:solidFill>
              </a:rPr>
              <a:t>, Morocco, Uganda, Madagascar, </a:t>
            </a:r>
            <a:r>
              <a:rPr lang="en-US" sz="3200" u="sng" dirty="0">
                <a:solidFill>
                  <a:schemeClr val="tx1"/>
                </a:solidFill>
              </a:rPr>
              <a:t>Guinea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u="sng" dirty="0">
                <a:solidFill>
                  <a:schemeClr val="tx1"/>
                </a:solidFill>
              </a:rPr>
              <a:t>Mauritania</a:t>
            </a:r>
            <a:r>
              <a:rPr lang="en-US" sz="3200" dirty="0">
                <a:solidFill>
                  <a:schemeClr val="tx1"/>
                </a:solidFill>
              </a:rPr>
              <a:t> , </a:t>
            </a:r>
            <a:r>
              <a:rPr lang="en-US" sz="3200" u="sng" dirty="0">
                <a:solidFill>
                  <a:schemeClr val="tx1"/>
                </a:solidFill>
              </a:rPr>
              <a:t>Burkina Faso</a:t>
            </a:r>
            <a:r>
              <a:rPr lang="en-US" sz="3200" dirty="0">
                <a:solidFill>
                  <a:schemeClr val="tx1"/>
                </a:solidFill>
              </a:rPr>
              <a:t>, Tanzania </a:t>
            </a:r>
          </a:p>
        </p:txBody>
      </p:sp>
      <p:sp>
        <p:nvSpPr>
          <p:cNvPr id="33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500417" y="149041"/>
            <a:ext cx="10982252" cy="74914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US" sz="3200" b="1" dirty="0">
                <a:latin typeface="Century Gothic" panose="020B0502020202020204" pitchFamily="34" charset="0"/>
              </a:rPr>
              <a:t>Alignment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68B6556-8909-4B00-AF87-841F7C253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44" y="3127904"/>
            <a:ext cx="1092895" cy="10928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673B4F9-8EDA-4061-93E6-CBB7F7D69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785" y="3148978"/>
            <a:ext cx="1092895" cy="109289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C387D08-F09A-4F79-A75B-C5E39BE2B6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72" y="3148978"/>
            <a:ext cx="1061637" cy="10616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E045CCE-19A3-4578-A6E2-3AB070EE5D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42" y="3150734"/>
            <a:ext cx="1063634" cy="1063634"/>
          </a:xfrm>
          <a:prstGeom prst="rect">
            <a:avLst/>
          </a:prstGeom>
        </p:spPr>
      </p:pic>
      <p:pic>
        <p:nvPicPr>
          <p:cNvPr id="4098" name="Picture 2" descr="Image result for health sdg 3">
            <a:extLst>
              <a:ext uri="{FF2B5EF4-FFF2-40B4-BE49-F238E27FC236}">
                <a16:creationId xmlns:a16="http://schemas.microsoft.com/office/drawing/2014/main" id="{84751277-7F35-47A0-9040-ACB5D95E4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673" y="3125716"/>
            <a:ext cx="1116157" cy="11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draft1.potx" id="{0D274ACF-8D4A-453D-A25B-3DBB25885750}" vid="{1F8BE44F-0E16-4C5E-86E6-430D62A7C5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SLT_Retreat_Presentation_template_draft1</Template>
  <TotalTime>2158</TotalTime>
  <Words>635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Lato</vt:lpstr>
      <vt:lpstr>Lucida Sans</vt:lpstr>
      <vt:lpstr>Times New Roman</vt:lpstr>
      <vt:lpstr>Office Theme</vt:lpstr>
      <vt:lpstr>Sub-programme 5   Technology, Climate Change and Natural Resource Management Division Economic Commission for Africa</vt:lpstr>
      <vt:lpstr>PowerPoint Presentation</vt:lpstr>
      <vt:lpstr>PowerPoint Presentation</vt:lpstr>
      <vt:lpstr>Progress 2018/2019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Workplan for 2020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Sub-programme  Name of presenter Title, Division Economic Commission for Africa</dc:title>
  <dc:creator>Afework Temtime</dc:creator>
  <cp:lastModifiedBy>Victor Konde</cp:lastModifiedBy>
  <cp:revision>165</cp:revision>
  <cp:lastPrinted>2019-10-23T07:15:07Z</cp:lastPrinted>
  <dcterms:created xsi:type="dcterms:W3CDTF">2019-10-02T09:05:20Z</dcterms:created>
  <dcterms:modified xsi:type="dcterms:W3CDTF">2019-12-08T13:51:45Z</dcterms:modified>
</cp:coreProperties>
</file>