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6" r:id="rId6"/>
    <p:sldId id="259" r:id="rId7"/>
    <p:sldId id="258" r:id="rId8"/>
    <p:sldId id="257" r:id="rId9"/>
    <p:sldId id="267" r:id="rId10"/>
    <p:sldId id="263" r:id="rId11"/>
    <p:sldId id="268" r:id="rId12"/>
    <p:sldId id="261" r:id="rId13"/>
    <p:sldId id="274" r:id="rId14"/>
    <p:sldId id="270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nzaque Andre Rosalie" initials="GAR" lastIdx="0" clrIdx="0">
    <p:extLst>
      <p:ext uri="{19B8F6BF-5375-455C-9EA6-DF929625EA0E}">
        <p15:presenceInfo xmlns:p15="http://schemas.microsoft.com/office/powerpoint/2012/main" userId="Gonzaque Andre Rosal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41" d="100"/>
          <a:sy n="41" d="100"/>
        </p:scale>
        <p:origin x="4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rom%20D\My%20Documents\ACG%202018\WEE%20&amp;%20SDG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58427200331825"/>
          <c:y val="2.4515708857288352E-2"/>
          <c:w val="0.77923028006499828"/>
          <c:h val="0.945109339512112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W/M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Sheet1!$A$3:$A$15</c:f>
              <c:strCache>
                <c:ptCount val="13"/>
                <c:pt idx="0">
                  <c:v>Mali 2008</c:v>
                </c:pt>
                <c:pt idx="1">
                  <c:v>Morocco 2011-12</c:v>
                </c:pt>
                <c:pt idx="2">
                  <c:v>Tunisia 2005-06</c:v>
                </c:pt>
                <c:pt idx="3">
                  <c:v>Algeria 2012</c:v>
                </c:pt>
                <c:pt idx="4">
                  <c:v>Madagascar 2001</c:v>
                </c:pt>
                <c:pt idx="5">
                  <c:v>Mauritius 2003</c:v>
                </c:pt>
                <c:pt idx="6">
                  <c:v>Tanzania 2014</c:v>
                </c:pt>
                <c:pt idx="7">
                  <c:v>Ghana 2009</c:v>
                </c:pt>
                <c:pt idx="8">
                  <c:v>Benin 1998</c:v>
                </c:pt>
                <c:pt idx="9">
                  <c:v>Tanzania 2006</c:v>
                </c:pt>
                <c:pt idx="10">
                  <c:v>South Africa 2000</c:v>
                </c:pt>
                <c:pt idx="11">
                  <c:v>South Africa 2010</c:v>
                </c:pt>
                <c:pt idx="12">
                  <c:v>Ethiopia 2013</c:v>
                </c:pt>
              </c:strCache>
            </c:strRef>
          </c:cat>
          <c:val>
            <c:numRef>
              <c:f>Sheet1!$B$3:$B$15</c:f>
              <c:numCache>
                <c:formatCode>0.0</c:formatCode>
                <c:ptCount val="13"/>
                <c:pt idx="0" formatCode="General">
                  <c:v>11.4</c:v>
                </c:pt>
                <c:pt idx="1">
                  <c:v>7</c:v>
                </c:pt>
                <c:pt idx="2">
                  <c:v>6</c:v>
                </c:pt>
                <c:pt idx="3" formatCode="General">
                  <c:v>5.3</c:v>
                </c:pt>
                <c:pt idx="4" formatCode="General">
                  <c:v>4.4000000000000004</c:v>
                </c:pt>
                <c:pt idx="5" formatCode="General">
                  <c:v>3.8</c:v>
                </c:pt>
                <c:pt idx="6" formatCode="General">
                  <c:v>3.7</c:v>
                </c:pt>
                <c:pt idx="7" formatCode="General">
                  <c:v>3.2</c:v>
                </c:pt>
                <c:pt idx="8" formatCode="General">
                  <c:v>3.2</c:v>
                </c:pt>
                <c:pt idx="9" formatCode="General">
                  <c:v>2.9</c:v>
                </c:pt>
                <c:pt idx="10" formatCode="General">
                  <c:v>2.6</c:v>
                </c:pt>
                <c:pt idx="11" formatCode="General">
                  <c:v>2.2999999999999998</c:v>
                </c:pt>
                <c:pt idx="12" formatCode="General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6E-4D65-8461-DFA8670F36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6265232"/>
        <c:axId val="501308168"/>
      </c:barChart>
      <c:catAx>
        <c:axId val="346265232"/>
        <c:scaling>
          <c:orientation val="minMax"/>
        </c:scaling>
        <c:delete val="0"/>
        <c:axPos val="l"/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accent5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01308168"/>
        <c:crosses val="autoZero"/>
        <c:auto val="1"/>
        <c:lblAlgn val="ctr"/>
        <c:lblOffset val="100"/>
        <c:noMultiLvlLbl val="0"/>
      </c:catAx>
      <c:valAx>
        <c:axId val="501308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626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4B6-63E1-4E4B-93DE-6CE82AC573B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7D21-D5FB-48B8-9885-AF200213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32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4B6-63E1-4E4B-93DE-6CE82AC573B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7D21-D5FB-48B8-9885-AF200213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17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4B6-63E1-4E4B-93DE-6CE82AC573B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7D21-D5FB-48B8-9885-AF200213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772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B18FFCF-25C0-4B22-BBFB-638F764194D1}"/>
              </a:ext>
            </a:extLst>
          </p:cNvPr>
          <p:cNvSpPr/>
          <p:nvPr userDrawn="1"/>
        </p:nvSpPr>
        <p:spPr>
          <a:xfrm flipV="1">
            <a:off x="0" y="1"/>
            <a:ext cx="12192000" cy="7417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959502-B620-4FD9-B9FA-7FCC347CE89A}"/>
              </a:ext>
            </a:extLst>
          </p:cNvPr>
          <p:cNvSpPr/>
          <p:nvPr userDrawn="1"/>
        </p:nvSpPr>
        <p:spPr>
          <a:xfrm>
            <a:off x="0" y="6513362"/>
            <a:ext cx="5572001" cy="344638"/>
          </a:xfrm>
          <a:prstGeom prst="rect">
            <a:avLst/>
          </a:prstGeom>
          <a:solidFill>
            <a:srgbClr val="1C3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ED37782-2732-4C14-8D10-E3C13438F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13" y="133655"/>
            <a:ext cx="11451773" cy="585746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rgbClr val="1C3867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A77A157A-9640-445A-8D94-E5020C4A9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0113" y="898789"/>
            <a:ext cx="11451773" cy="52781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DE5C3CE9-736D-4E14-94DF-637D3F96B4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95CCF58-98CC-425C-A4EB-C90C2473AAB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B2A325F5-E8C4-431A-AC3C-83CFF55E5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10F5519A-5BB6-4C5A-9736-F07949A01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69CF414-0634-4E5D-9077-D58D470BFA39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Content Placeholder 4">
            <a:extLst>
              <a:ext uri="{FF2B5EF4-FFF2-40B4-BE49-F238E27FC236}">
                <a16:creationId xmlns:a16="http://schemas.microsoft.com/office/drawing/2014/main" id="{FE824DF6-AB03-4379-9675-A7A26A5268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5456" r="20500"/>
          <a:stretch/>
        </p:blipFill>
        <p:spPr>
          <a:xfrm>
            <a:off x="4153217" y="6513362"/>
            <a:ext cx="8038783" cy="344638"/>
          </a:xfrm>
          <a:prstGeom prst="rect">
            <a:avLst/>
          </a:prstGeom>
        </p:spPr>
      </p:pic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2EEE6E20-65FF-403A-AA46-C9ACC563B3D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6208" y="6576704"/>
            <a:ext cx="1959391" cy="22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60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4B6-63E1-4E4B-93DE-6CE82AC573B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7D21-D5FB-48B8-9885-AF200213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32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4B6-63E1-4E4B-93DE-6CE82AC573B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7D21-D5FB-48B8-9885-AF200213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36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4B6-63E1-4E4B-93DE-6CE82AC573B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7D21-D5FB-48B8-9885-AF200213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0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4B6-63E1-4E4B-93DE-6CE82AC573B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7D21-D5FB-48B8-9885-AF200213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4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4B6-63E1-4E4B-93DE-6CE82AC573B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7D21-D5FB-48B8-9885-AF200213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99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4B6-63E1-4E4B-93DE-6CE82AC573B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7D21-D5FB-48B8-9885-AF200213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76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4B6-63E1-4E4B-93DE-6CE82AC573B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7D21-D5FB-48B8-9885-AF200213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3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4B6-63E1-4E4B-93DE-6CE82AC573B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7D21-D5FB-48B8-9885-AF200213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73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CD4B6-63E1-4E4B-93DE-6CE82AC573B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47D21-D5FB-48B8-9885-AF200213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61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who.int/ebola/current-situation/ebola-situation-report-14-october-201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dr.undp.org/sites/default/files/charmes_hdr_2015_final.pdf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Gendered Effects of Health Emergencies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effects of the COVI-19  Outbreak on Women’s Wellbeing</a:t>
            </a:r>
          </a:p>
          <a:p>
            <a:r>
              <a:rPr lang="en-US" dirty="0"/>
              <a:t>Gender, Poverty and Social Policy Division</a:t>
            </a:r>
            <a:endParaRPr lang="en-GB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952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64" y="1"/>
            <a:ext cx="12099636" cy="877454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Engendering social protection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14037" y="618836"/>
            <a:ext cx="12330545" cy="6419273"/>
          </a:xfrm>
        </p:spPr>
        <p:txBody>
          <a:bodyPr>
            <a:normAutofit fontScale="85000" lnSpcReduction="20000"/>
          </a:bodyPr>
          <a:lstStyle/>
          <a:p>
            <a:pPr marL="514350" indent="-514350" algn="ctr">
              <a:buAutoNum type="alphaLcParenR"/>
            </a:pPr>
            <a:endParaRPr lang="en-GB" dirty="0"/>
          </a:p>
          <a:p>
            <a:pPr marL="0" indent="0" algn="ctr">
              <a:buNone/>
            </a:pPr>
            <a:r>
              <a:rPr lang="en-GB" sz="2900" b="1" dirty="0"/>
              <a:t>Social Protection – What Action is Required Now? </a:t>
            </a:r>
          </a:p>
          <a:p>
            <a:pPr marL="0" indent="0">
              <a:buNone/>
            </a:pPr>
            <a:endParaRPr lang="en-GB" sz="2900" dirty="0"/>
          </a:p>
          <a:p>
            <a:pPr lvl="1"/>
            <a:r>
              <a:rPr lang="en-US" sz="2900" dirty="0"/>
              <a:t>African countries should consider the merits </a:t>
            </a:r>
            <a:r>
              <a:rPr lang="en-US" sz="2900" b="1" dirty="0">
                <a:solidFill>
                  <a:srgbClr val="FF0000"/>
                </a:solidFill>
              </a:rPr>
              <a:t>of decentralizing their health services </a:t>
            </a:r>
            <a:r>
              <a:rPr lang="en-US" sz="2900" dirty="0"/>
              <a:t>to enhance health response capacity locally.</a:t>
            </a:r>
            <a:r>
              <a:rPr lang="en-GB" sz="2900" dirty="0"/>
              <a:t>Learn from Ebola Crisis in terms of social distancing and overall cost</a:t>
            </a:r>
          </a:p>
          <a:p>
            <a:pPr lvl="1"/>
            <a:r>
              <a:rPr lang="en-GB" sz="2900" dirty="0"/>
              <a:t>Move to </a:t>
            </a:r>
            <a:r>
              <a:rPr lang="en-GB" sz="2900" b="1" dirty="0">
                <a:solidFill>
                  <a:srgbClr val="FF0000"/>
                </a:solidFill>
              </a:rPr>
              <a:t>advance payments </a:t>
            </a:r>
            <a:r>
              <a:rPr lang="en-GB" sz="2900" dirty="0"/>
              <a:t>for  pension and cash transfers programs  – for example in national pensions schemes across Lesotho, Namibia and Malawi’s etc </a:t>
            </a:r>
          </a:p>
          <a:p>
            <a:pPr lvl="1"/>
            <a:r>
              <a:rPr lang="en-GB" sz="2900" dirty="0"/>
              <a:t>Elderly have an overall  30 percent coverage in Africa’s social protection programmes, extend coverage (Lower age criteria)  and ensure health access </a:t>
            </a:r>
          </a:p>
          <a:p>
            <a:pPr lvl="1"/>
            <a:r>
              <a:rPr lang="en-GB" sz="2900" dirty="0"/>
              <a:t>Top up income support  in poor households</a:t>
            </a:r>
            <a:r>
              <a:rPr lang="en-GB" sz="2900" b="1" dirty="0">
                <a:solidFill>
                  <a:srgbClr val="FF0000"/>
                </a:solidFill>
              </a:rPr>
              <a:t> </a:t>
            </a:r>
            <a:r>
              <a:rPr lang="en-GB" sz="2900" dirty="0"/>
              <a:t>depending on situation for example deaths, loss of livelihood, etc.</a:t>
            </a:r>
          </a:p>
          <a:p>
            <a:pPr lvl="1"/>
            <a:r>
              <a:rPr lang="en-GB" sz="2900" dirty="0"/>
              <a:t>Maintain </a:t>
            </a:r>
            <a:r>
              <a:rPr lang="en-GB" sz="2900" b="1" dirty="0">
                <a:solidFill>
                  <a:srgbClr val="FF0000"/>
                </a:solidFill>
              </a:rPr>
              <a:t>regular feeding and health programs including school feeding based on local production</a:t>
            </a:r>
          </a:p>
          <a:p>
            <a:pPr lvl="1"/>
            <a:r>
              <a:rPr lang="en-GB" sz="2900" b="1" dirty="0">
                <a:solidFill>
                  <a:srgbClr val="FF0000"/>
                </a:solidFill>
              </a:rPr>
              <a:t>Linkages and referral system </a:t>
            </a:r>
            <a:r>
              <a:rPr lang="en-GB" sz="2900" dirty="0"/>
              <a:t>for this emergency must be set up for all nationals  </a:t>
            </a:r>
          </a:p>
          <a:p>
            <a:pPr lvl="1"/>
            <a:r>
              <a:rPr lang="en-GB" sz="2900" dirty="0"/>
              <a:t>Elderly in </a:t>
            </a:r>
            <a:r>
              <a:rPr lang="en-GB" sz="2900" b="1" dirty="0">
                <a:solidFill>
                  <a:srgbClr val="FF0000"/>
                </a:solidFill>
              </a:rPr>
              <a:t>Urban Areas </a:t>
            </a:r>
            <a:r>
              <a:rPr lang="en-GB" sz="2900" dirty="0"/>
              <a:t>should be prioritised </a:t>
            </a:r>
          </a:p>
          <a:p>
            <a:pPr lvl="1"/>
            <a:r>
              <a:rPr lang="en-GB" sz="2900" dirty="0"/>
              <a:t>Support social programs for elders and vulnerable using </a:t>
            </a:r>
            <a:r>
              <a:rPr lang="en-GB" sz="2900" b="1" dirty="0">
                <a:solidFill>
                  <a:srgbClr val="FF0000"/>
                </a:solidFill>
              </a:rPr>
              <a:t>technology based system for virtual bank transfers </a:t>
            </a:r>
          </a:p>
          <a:p>
            <a:pPr lvl="1"/>
            <a:r>
              <a:rPr lang="en-GB" sz="2900" dirty="0"/>
              <a:t>Strengthen </a:t>
            </a:r>
            <a:r>
              <a:rPr lang="en-GB" sz="2900" b="1" dirty="0">
                <a:solidFill>
                  <a:srgbClr val="FF0000"/>
                </a:solidFill>
              </a:rPr>
              <a:t>social support system 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99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7603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General 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2728"/>
            <a:ext cx="10515600" cy="519379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‘</a:t>
            </a:r>
            <a:r>
              <a:rPr lang="en-US" b="1" dirty="0">
                <a:solidFill>
                  <a:srgbClr val="FF0000"/>
                </a:solidFill>
              </a:rPr>
              <a:t>Flatten the infection curve</a:t>
            </a:r>
            <a:r>
              <a:rPr lang="en-US" dirty="0"/>
              <a:t>’ through social distancing measures and appropriate health practices: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To buy more time for the health system to cope better with pandemic.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Resulting in more people treated within health facilities → reduce care burden on households.</a:t>
            </a:r>
          </a:p>
          <a:p>
            <a:r>
              <a:rPr lang="en-US" b="1" dirty="0">
                <a:solidFill>
                  <a:srgbClr val="FF0000"/>
                </a:solidFill>
              </a:rPr>
              <a:t>Maintain health care services </a:t>
            </a:r>
            <a:r>
              <a:rPr lang="en-US" dirty="0"/>
              <a:t>including sexual and reproductive health services.</a:t>
            </a:r>
          </a:p>
          <a:p>
            <a:r>
              <a:rPr lang="en-US" b="1" dirty="0">
                <a:solidFill>
                  <a:srgbClr val="FF0000"/>
                </a:solidFill>
              </a:rPr>
              <a:t>Protecting health workers: </a:t>
            </a:r>
            <a:r>
              <a:rPr lang="en-US" dirty="0"/>
              <a:t>by prioritizing their access to disposable filtering face-piece respirators, given that these are in limited supply.</a:t>
            </a:r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Support social distancing measures through temporary social assistance </a:t>
            </a:r>
            <a:r>
              <a:rPr lang="en-US" dirty="0"/>
              <a:t>to ensure that workers can remain employed even if quarantined or forced to stay home to look after dependents. </a:t>
            </a:r>
          </a:p>
          <a:p>
            <a:r>
              <a:rPr lang="en-GB" dirty="0"/>
              <a:t>Increase supply of hygiene activities – accessible clean water, sanitizers,, etc.  </a:t>
            </a:r>
          </a:p>
        </p:txBody>
      </p:sp>
    </p:spTree>
    <p:extLst>
      <p:ext uri="{BB962C8B-B14F-4D97-AF65-F5344CB8AC3E}">
        <p14:creationId xmlns:p14="http://schemas.microsoft.com/office/powerpoint/2010/main" val="2760309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76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Conclusion : Gender-aware planning and decision-making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8863"/>
            <a:ext cx="10515600" cy="48100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200" b="1" dirty="0">
                <a:solidFill>
                  <a:srgbClr val="FF0000"/>
                </a:solidFill>
              </a:rPr>
              <a:t>Gender-aware analysis:</a:t>
            </a:r>
            <a:r>
              <a:rPr lang="en-GB" dirty="0"/>
              <a:t> Increased use of sex-disaggregated data to a</a:t>
            </a:r>
            <a:r>
              <a:rPr lang="en-GB" sz="2800" dirty="0"/>
              <a:t>nalyse the differential effects of CORVID-19 on men and women.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3200" b="1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200" b="1" dirty="0">
                <a:solidFill>
                  <a:srgbClr val="FF0000"/>
                </a:solidFill>
              </a:rPr>
              <a:t>Gender-aware policy-making: </a:t>
            </a:r>
            <a:r>
              <a:rPr lang="en-GB" sz="2800" dirty="0"/>
              <a:t>Plan for future public health emergencies to take account of differential needs </a:t>
            </a:r>
            <a:r>
              <a:rPr lang="en-GB" dirty="0"/>
              <a:t>of men and women - Fiscal Space and Gender Budget Planning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200" b="1" dirty="0">
                <a:solidFill>
                  <a:srgbClr val="FF0000"/>
                </a:solidFill>
              </a:rPr>
              <a:t>Participation in decision-making: </a:t>
            </a:r>
            <a:r>
              <a:rPr lang="en-GB" dirty="0"/>
              <a:t>Greater participation of women in decision-making positions in public health and emergency response to ensure that the needs of women and girls are adequately taken into account.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413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0"/>
            <a:ext cx="11924146" cy="10247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Gender inequalities lead to unequal </a:t>
            </a:r>
            <a:br>
              <a:rPr lang="en-GB" b="1" dirty="0">
                <a:solidFill>
                  <a:srgbClr val="002060"/>
                </a:solidFill>
              </a:rPr>
            </a:br>
            <a:r>
              <a:rPr lang="en-GB" b="1" dirty="0">
                <a:solidFill>
                  <a:srgbClr val="002060"/>
                </a:solidFill>
              </a:rPr>
              <a:t>health and wealth outcomes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91" y="1024762"/>
            <a:ext cx="11399982" cy="58332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altLang="en-US" sz="2400" b="1" dirty="0">
                <a:solidFill>
                  <a:srgbClr val="FF0000"/>
                </a:solidFill>
              </a:rPr>
              <a:t>Inequalities across health and education matter for impact on gendered effects on well being outcomes</a:t>
            </a:r>
            <a:r>
              <a:rPr lang="de-DE" altLang="en-US" sz="2400" dirty="0">
                <a:solidFill>
                  <a:srgbClr val="FF0000"/>
                </a:solidFill>
              </a:rPr>
              <a:t> </a:t>
            </a:r>
            <a:r>
              <a:rPr lang="de-DE" altLang="en-US" sz="2400" dirty="0"/>
              <a:t>as there are </a:t>
            </a:r>
          </a:p>
          <a:p>
            <a:pPr marL="0" indent="0">
              <a:buNone/>
            </a:pPr>
            <a:r>
              <a:rPr lang="de-DE" altLang="en-US" sz="2400" dirty="0"/>
              <a:t>1. Distortions in returns of</a:t>
            </a:r>
            <a:r>
              <a:rPr lang="de-DE" altLang="en-US" sz="2400" b="1" dirty="0"/>
              <a:t> education</a:t>
            </a:r>
            <a:r>
              <a:rPr lang="de-DE" altLang="en-US" sz="2400" dirty="0"/>
              <a:t>; 2. Negaitve externalities of inadequate and </a:t>
            </a:r>
            <a:r>
              <a:rPr lang="de-DE" altLang="en-US" sz="2400" b="1" dirty="0"/>
              <a:t>unequal educational </a:t>
            </a:r>
            <a:r>
              <a:rPr lang="de-DE" altLang="en-US" sz="2400" dirty="0"/>
              <a:t>attainment; 3 </a:t>
            </a:r>
            <a:r>
              <a:rPr lang="de-DE" altLang="en-US" sz="2400" b="1" dirty="0"/>
              <a:t>Demographic Effects </a:t>
            </a:r>
            <a:r>
              <a:rPr lang="de-DE" altLang="en-US" sz="2400" dirty="0"/>
              <a:t> that impact more on women; 4. </a:t>
            </a:r>
            <a:r>
              <a:rPr lang="de-DE" altLang="en-US" sz="2400" b="1" dirty="0"/>
              <a:t>Health behavioural effects </a:t>
            </a:r>
            <a:r>
              <a:rPr lang="de-DE" altLang="en-US" sz="2400" dirty="0"/>
              <a:t>and access to facilities (</a:t>
            </a:r>
            <a:r>
              <a:rPr lang="en-GB" sz="2400" dirty="0"/>
              <a:t>On average, less than 1 in 5 of the poorest quintile of African have access to clean water and  about 570 million </a:t>
            </a:r>
            <a:r>
              <a:rPr lang="en-GB" sz="2400" b="1" i="1" dirty="0"/>
              <a:t>urban slum dwellers</a:t>
            </a:r>
            <a:r>
              <a:rPr lang="en-GB" sz="2400" dirty="0"/>
              <a:t>. </a:t>
            </a:r>
          </a:p>
          <a:p>
            <a:pPr marL="0" indent="0">
              <a:buNone/>
            </a:pPr>
            <a:r>
              <a:rPr lang="de-DE" altLang="en-US" sz="2400" b="1" dirty="0">
                <a:solidFill>
                  <a:srgbClr val="FF0000"/>
                </a:solidFill>
              </a:rPr>
              <a:t>Gaps in Formal Employment (and type of employemnt) matter for  Poverty and Health  Outcomes:</a:t>
            </a:r>
            <a:r>
              <a:rPr lang="de-DE" altLang="en-US" sz="24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de-DE" altLang="en-US" sz="2400" dirty="0"/>
              <a:t>1. Distortion in types of </a:t>
            </a:r>
            <a:r>
              <a:rPr lang="de-DE" altLang="en-US" sz="2400" b="1" dirty="0"/>
              <a:t>employment</a:t>
            </a:r>
            <a:r>
              <a:rPr lang="de-DE" altLang="en-US" sz="2400" dirty="0"/>
              <a:t> (</a:t>
            </a:r>
            <a:r>
              <a:rPr lang="en-GB" sz="2400" dirty="0"/>
              <a:t>The working poor – about 60-65 million can’t afford to self quarantine) ; 2. </a:t>
            </a:r>
            <a:r>
              <a:rPr lang="de-DE" altLang="en-US" sz="2400" dirty="0"/>
              <a:t>Makes </a:t>
            </a:r>
            <a:r>
              <a:rPr lang="de-DE" altLang="en-US" sz="2400" b="1" dirty="0"/>
              <a:t>labor-intensive growth strategy </a:t>
            </a:r>
            <a:r>
              <a:rPr lang="de-DE" altLang="en-US" sz="2400" dirty="0"/>
              <a:t>more difficult;  3. </a:t>
            </a:r>
            <a:r>
              <a:rPr lang="de-DE" altLang="en-US" sz="2400" b="1" dirty="0"/>
              <a:t>Employment rights and bargaining power</a:t>
            </a:r>
            <a:r>
              <a:rPr lang="de-DE" altLang="en-US" sz="2400" dirty="0"/>
              <a:t> impact disproprtionately on women  ; 4, </a:t>
            </a:r>
            <a:r>
              <a:rPr lang="de-DE" altLang="en-US" sz="2400" b="1" dirty="0"/>
              <a:t>Employment, governance and rights </a:t>
            </a:r>
          </a:p>
          <a:p>
            <a:pPr marL="0" indent="0">
              <a:buNone/>
            </a:pPr>
            <a:r>
              <a:rPr lang="de-DE" altLang="en-US" sz="2400" b="1" dirty="0">
                <a:solidFill>
                  <a:srgbClr val="FF0000"/>
                </a:solidFill>
              </a:rPr>
              <a:t> Inequality and gaps in gender, matter for production and household time poverty</a:t>
            </a:r>
            <a:r>
              <a:rPr lang="de-DE" altLang="en-US" sz="2400" b="1" dirty="0"/>
              <a:t>. </a:t>
            </a:r>
            <a:r>
              <a:rPr lang="de-DE" altLang="en-US" sz="2400" dirty="0"/>
              <a:t>If there are</a:t>
            </a:r>
          </a:p>
          <a:p>
            <a:pPr marL="0" indent="0">
              <a:buNone/>
            </a:pPr>
            <a:r>
              <a:rPr lang="de-DE" altLang="en-US" sz="2400" dirty="0"/>
              <a:t>1. Distortions due to unequal access to </a:t>
            </a:r>
            <a:r>
              <a:rPr lang="de-DE" altLang="en-US" sz="2400" b="1" dirty="0"/>
              <a:t>assets and inputs</a:t>
            </a:r>
            <a:r>
              <a:rPr lang="de-DE" altLang="en-US" sz="2400" dirty="0"/>
              <a:t>; 2. distortions regarding adoption of </a:t>
            </a:r>
            <a:r>
              <a:rPr lang="de-DE" altLang="en-US" sz="2400" b="1" dirty="0"/>
              <a:t>new technologies</a:t>
            </a:r>
            <a:r>
              <a:rPr lang="de-DE" altLang="en-US" sz="2400" dirty="0"/>
              <a:t>; 3. Inefficiencies due to high and unequal </a:t>
            </a:r>
            <a:r>
              <a:rPr lang="de-DE" altLang="en-US" sz="2400" b="1" dirty="0"/>
              <a:t>time burdens </a:t>
            </a:r>
            <a:r>
              <a:rPr lang="de-DE" altLang="en-US" sz="2400" dirty="0"/>
              <a:t>in household economy .  All will contrubte to po</a:t>
            </a:r>
            <a:r>
              <a:rPr lang="en-GB" altLang="en-US" sz="2400" dirty="0" err="1"/>
              <a:t>stulating</a:t>
            </a:r>
            <a:r>
              <a:rPr lang="en-GB" altLang="en-US" sz="2400" dirty="0"/>
              <a:t> increased probability on </a:t>
            </a:r>
            <a:r>
              <a:rPr lang="en-GB" altLang="en-US" sz="2400" dirty="0" err="1"/>
              <a:t>intrahousehold</a:t>
            </a:r>
            <a:r>
              <a:rPr lang="en-GB" altLang="en-US" sz="2400" dirty="0"/>
              <a:t> poverty transmission (</a:t>
            </a:r>
            <a:r>
              <a:rPr lang="en-GB" altLang="en-US" sz="2400" b="1" dirty="0"/>
              <a:t>Time, Welfare and Multidimensional Poverty)</a:t>
            </a:r>
            <a:endParaRPr lang="de-DE" altLang="en-US" sz="2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54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47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Diversion of health spending away from S&amp;RH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3312"/>
            <a:ext cx="10515600" cy="4823651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During outbreaks, </a:t>
            </a:r>
            <a:r>
              <a:rPr lang="en-GB" b="1" dirty="0">
                <a:solidFill>
                  <a:srgbClr val="FF0000"/>
                </a:solidFill>
              </a:rPr>
              <a:t>health resources are diverted towards outbreak prevention and response</a:t>
            </a:r>
            <a:r>
              <a:rPr lang="en-GB" dirty="0"/>
              <a:t>, and away from other areas including sexual and reproductive services.</a:t>
            </a:r>
          </a:p>
          <a:p>
            <a:endParaRPr lang="en-GB" dirty="0"/>
          </a:p>
          <a:p>
            <a:r>
              <a:rPr lang="en-GB" b="1" dirty="0">
                <a:solidFill>
                  <a:srgbClr val="FF0000"/>
                </a:solidFill>
              </a:rPr>
              <a:t>Quarantine policies </a:t>
            </a:r>
            <a:r>
              <a:rPr lang="en-GB" dirty="0"/>
              <a:t>further reduce access to sexual and reproductive services. </a:t>
            </a:r>
          </a:p>
          <a:p>
            <a:endParaRPr lang="en-GB" dirty="0"/>
          </a:p>
          <a:p>
            <a:r>
              <a:rPr lang="en-US" dirty="0"/>
              <a:t>Across the Ebola-infected region, the number of women giving </a:t>
            </a:r>
            <a:r>
              <a:rPr lang="en-US" b="1" dirty="0">
                <a:solidFill>
                  <a:srgbClr val="FF0000"/>
                </a:solidFill>
              </a:rPr>
              <a:t>birth in hospitals and health clinics dropped by 30% </a:t>
            </a:r>
            <a:r>
              <a:rPr lang="en-US" dirty="0"/>
              <a:t>during the outbreak and the maternal mortality rate increased 75%.**</a:t>
            </a:r>
          </a:p>
          <a:p>
            <a:endParaRPr lang="en-US" dirty="0"/>
          </a:p>
          <a:p>
            <a:r>
              <a:rPr lang="en-US" dirty="0"/>
              <a:t>HIV/AIDS, over the last four decades, has clearly shown the </a:t>
            </a:r>
            <a:r>
              <a:rPr lang="en-US" b="1" dirty="0">
                <a:solidFill>
                  <a:srgbClr val="FF0000"/>
                </a:solidFill>
              </a:rPr>
              <a:t>burden of care falls disproportionately on women</a:t>
            </a:r>
            <a:r>
              <a:rPr lang="en-US" dirty="0"/>
              <a:t>, to ensure intergenerational well being of households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800" dirty="0"/>
              <a:t>S*RH = Sexual and Reproductive Health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/>
              <a:t>**Davies, Sara and Belinda Bennett (2016) ‘A gendered human rights analysis of Ebola and </a:t>
            </a:r>
            <a:r>
              <a:rPr lang="en-US" sz="1800" dirty="0" err="1"/>
              <a:t>Zika</a:t>
            </a:r>
            <a:r>
              <a:rPr lang="en-US" sz="1800" dirty="0"/>
              <a:t>: locating gender in global health emergencies’, </a:t>
            </a:r>
            <a:r>
              <a:rPr lang="en-US" sz="1800" i="1" dirty="0"/>
              <a:t>International Affairs</a:t>
            </a:r>
            <a:r>
              <a:rPr lang="en-US" sz="1800" dirty="0"/>
              <a:t> 92(5): 1041–60 reported in Smith, J. Overcoming the ‘tyranny of the urgent’: integrating gender into disease outbreak preparedness and response, Gender &amp; Development, Vol. 27, Issue 2.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1233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307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Paid care work in health centres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/>
              <a:t>The vast majority of nurses are females in Africa: </a:t>
            </a:r>
            <a:r>
              <a:rPr lang="en-US" sz="4400" b="1" dirty="0">
                <a:solidFill>
                  <a:srgbClr val="FF0000"/>
                </a:solidFill>
              </a:rPr>
              <a:t>65% of all nurses are females</a:t>
            </a:r>
            <a:r>
              <a:rPr lang="en-US" sz="4400" dirty="0"/>
              <a:t>, while </a:t>
            </a:r>
            <a:r>
              <a:rPr lang="en-US" sz="4400" b="1" dirty="0">
                <a:solidFill>
                  <a:srgbClr val="FF0000"/>
                </a:solidFill>
              </a:rPr>
              <a:t>72% of all doctors are males</a:t>
            </a:r>
            <a:r>
              <a:rPr lang="en-US" sz="4400" dirty="0"/>
              <a:t>.*</a:t>
            </a:r>
          </a:p>
          <a:p>
            <a:endParaRPr lang="en-US" sz="4400" dirty="0"/>
          </a:p>
          <a:p>
            <a:r>
              <a:rPr lang="en-US" sz="4400" dirty="0"/>
              <a:t>Evidence from the Ebola crisis in West Africa from 2014 to 2016 shows that </a:t>
            </a:r>
            <a:r>
              <a:rPr lang="en-US" sz="4400" b="1" dirty="0">
                <a:solidFill>
                  <a:srgbClr val="FF0000"/>
                </a:solidFill>
              </a:rPr>
              <a:t>health workers were more likely than other groups to become infected and die after being infected </a:t>
            </a:r>
            <a:r>
              <a:rPr lang="en-US" sz="4400" dirty="0"/>
              <a:t>(Table 1).</a:t>
            </a:r>
          </a:p>
          <a:p>
            <a:endParaRPr lang="en-US" sz="4400" dirty="0"/>
          </a:p>
          <a:p>
            <a:r>
              <a:rPr lang="en-US" sz="4400" dirty="0"/>
              <a:t>Since they will be more involved in the care of those infected by COVI-19, it is expected that </a:t>
            </a:r>
            <a:r>
              <a:rPr lang="en-US" sz="4400" b="1" dirty="0">
                <a:solidFill>
                  <a:srgbClr val="FF0000"/>
                </a:solidFill>
              </a:rPr>
              <a:t>female health workers are more likely to be infected</a:t>
            </a:r>
            <a:r>
              <a:rPr lang="en-US" sz="4400" dirty="0"/>
              <a:t> with the virus.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Boniol</a:t>
            </a:r>
            <a:r>
              <a:rPr lang="en-US" dirty="0"/>
              <a:t> M, </a:t>
            </a:r>
            <a:r>
              <a:rPr lang="en-US" dirty="0" err="1"/>
              <a:t>McIsaac</a:t>
            </a:r>
            <a:r>
              <a:rPr lang="en-US" dirty="0"/>
              <a:t> M, Xu L , </a:t>
            </a:r>
            <a:r>
              <a:rPr lang="en-US" dirty="0" err="1"/>
              <a:t>Wuliji</a:t>
            </a:r>
            <a:r>
              <a:rPr lang="en-US" dirty="0"/>
              <a:t> T, Diallo K and Campbell J. 2019. Gender equity in the health workforce: analysis of 104 countries: WHO Working Paper 1</a:t>
            </a:r>
          </a:p>
        </p:txBody>
      </p:sp>
    </p:spTree>
    <p:extLst>
      <p:ext uri="{BB962C8B-B14F-4D97-AF65-F5344CB8AC3E}">
        <p14:creationId xmlns:p14="http://schemas.microsoft.com/office/powerpoint/2010/main" val="2075700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5891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Paid care work in health centres 2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>
                <a:solidFill>
                  <a:srgbClr val="C00000"/>
                </a:solidFill>
              </a:rPr>
              <a:t>Table 1. Ebola Outbreak: Cases and deaths in Guinea, Liberia and Sierra Leone, 2014-2016</a:t>
            </a:r>
          </a:p>
          <a:p>
            <a:pPr marL="0" indent="0">
              <a:buNone/>
            </a:pPr>
            <a:endParaRPr lang="en-GB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200" b="1" dirty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Source: </a:t>
            </a:r>
            <a:r>
              <a:rPr lang="en-GB" sz="1600" dirty="0">
                <a:hlinkClick r:id="rId2"/>
              </a:rPr>
              <a:t>http://apps.who.int/ebola/current-situation/ebola-situation-report-14-october-2015</a:t>
            </a:r>
            <a:endParaRPr lang="en-GB" sz="16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36214"/>
              </p:ext>
            </p:extLst>
          </p:nvPr>
        </p:nvGraphicFramePr>
        <p:xfrm>
          <a:off x="1005839" y="2075690"/>
          <a:ext cx="9875521" cy="269786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228195">
                  <a:extLst>
                    <a:ext uri="{9D8B030D-6E8A-4147-A177-3AD203B41FA5}">
                      <a16:colId xmlns:a16="http://schemas.microsoft.com/office/drawing/2014/main" val="2823583366"/>
                    </a:ext>
                  </a:extLst>
                </a:gridCol>
                <a:gridCol w="1366113">
                  <a:extLst>
                    <a:ext uri="{9D8B030D-6E8A-4147-A177-3AD203B41FA5}">
                      <a16:colId xmlns:a16="http://schemas.microsoft.com/office/drawing/2014/main" val="1570069128"/>
                    </a:ext>
                  </a:extLst>
                </a:gridCol>
                <a:gridCol w="1366113">
                  <a:extLst>
                    <a:ext uri="{9D8B030D-6E8A-4147-A177-3AD203B41FA5}">
                      <a16:colId xmlns:a16="http://schemas.microsoft.com/office/drawing/2014/main" val="4039563417"/>
                    </a:ext>
                  </a:extLst>
                </a:gridCol>
                <a:gridCol w="1516459">
                  <a:extLst>
                    <a:ext uri="{9D8B030D-6E8A-4147-A177-3AD203B41FA5}">
                      <a16:colId xmlns:a16="http://schemas.microsoft.com/office/drawing/2014/main" val="1833348218"/>
                    </a:ext>
                  </a:extLst>
                </a:gridCol>
                <a:gridCol w="1215769">
                  <a:extLst>
                    <a:ext uri="{9D8B030D-6E8A-4147-A177-3AD203B41FA5}">
                      <a16:colId xmlns:a16="http://schemas.microsoft.com/office/drawing/2014/main" val="3315003689"/>
                    </a:ext>
                  </a:extLst>
                </a:gridCol>
                <a:gridCol w="1490370">
                  <a:extLst>
                    <a:ext uri="{9D8B030D-6E8A-4147-A177-3AD203B41FA5}">
                      <a16:colId xmlns:a16="http://schemas.microsoft.com/office/drawing/2014/main" val="2646978913"/>
                    </a:ext>
                  </a:extLst>
                </a:gridCol>
                <a:gridCol w="1692502">
                  <a:extLst>
                    <a:ext uri="{9D8B030D-6E8A-4147-A177-3AD203B41FA5}">
                      <a16:colId xmlns:a16="http://schemas.microsoft.com/office/drawing/2014/main" val="1111393159"/>
                    </a:ext>
                  </a:extLst>
                </a:gridCol>
              </a:tblGrid>
              <a:tr h="348349">
                <a:tc>
                  <a:txBody>
                    <a:bodyPr/>
                    <a:lstStyle/>
                    <a:p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All cases</a:t>
                      </a:r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Health workers</a:t>
                      </a:r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963439"/>
                  </a:ext>
                </a:extLst>
              </a:tr>
              <a:tr h="601694">
                <a:tc>
                  <a:txBody>
                    <a:bodyPr/>
                    <a:lstStyle/>
                    <a:p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Cumulative cases</a:t>
                      </a:r>
                      <a:endParaRPr lang="en-GB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Cumulative deaths</a:t>
                      </a:r>
                      <a:endParaRPr lang="en-GB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Percentage deaths (%)</a:t>
                      </a:r>
                      <a:endParaRPr lang="en-GB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Cumulative cases</a:t>
                      </a:r>
                      <a:endParaRPr lang="en-GB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Cumulative deaths</a:t>
                      </a:r>
                      <a:endParaRPr lang="en-GB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Percentage deaths (%)</a:t>
                      </a:r>
                      <a:endParaRPr lang="en-GB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042536"/>
                  </a:ext>
                </a:extLst>
              </a:tr>
              <a:tr h="436955">
                <a:tc>
                  <a:txBody>
                    <a:bodyPr/>
                    <a:lstStyle/>
                    <a:p>
                      <a:r>
                        <a:rPr lang="en-GB" sz="1600" b="1" dirty="0"/>
                        <a:t>Guinea</a:t>
                      </a:r>
                      <a:endParaRPr lang="en-GB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           3,800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           2,534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66.7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196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100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51.0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6874496"/>
                  </a:ext>
                </a:extLst>
              </a:tr>
              <a:tr h="436955">
                <a:tc>
                  <a:txBody>
                    <a:bodyPr/>
                    <a:lstStyle/>
                    <a:p>
                      <a:r>
                        <a:rPr lang="en-GB" sz="1600" b="1" dirty="0"/>
                        <a:t>Liberia</a:t>
                      </a:r>
                      <a:endParaRPr lang="en-GB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         10,666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           4,806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45.1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378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192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50.8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185851"/>
                  </a:ext>
                </a:extLst>
              </a:tr>
              <a:tr h="436955">
                <a:tc>
                  <a:txBody>
                    <a:bodyPr/>
                    <a:lstStyle/>
                    <a:p>
                      <a:r>
                        <a:rPr lang="en-GB" sz="1600" b="1" dirty="0"/>
                        <a:t>Sierra Leone</a:t>
                      </a:r>
                      <a:endParaRPr lang="en-GB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         13,982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           3,955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28.3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307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221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72.0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6727701"/>
                  </a:ext>
                </a:extLst>
              </a:tr>
              <a:tr h="436955">
                <a:tc>
                  <a:txBody>
                    <a:bodyPr/>
                    <a:lstStyle/>
                    <a:p>
                      <a:r>
                        <a:rPr lang="en-GB" sz="1600" b="1" dirty="0"/>
                        <a:t>Total</a:t>
                      </a:r>
                      <a:endParaRPr lang="en-GB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         28,448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         11,295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39.7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881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513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58.2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1459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255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2" y="895928"/>
            <a:ext cx="11776364" cy="5545438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4654" y="56373"/>
            <a:ext cx="12062691" cy="839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002060"/>
                </a:solidFill>
              </a:rPr>
              <a:t>Time spent on different types of work in Africa by age and gender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508324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74526"/>
            <a:ext cx="10515600" cy="924179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Unpaid care work at home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61288"/>
            <a:ext cx="10668000" cy="5015675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rgbClr val="C00000"/>
                </a:solidFill>
              </a:rPr>
              <a:t>Chart 1 (and Previous Chart) Time spent by women compared to men in unpaid work (number of times)</a:t>
            </a:r>
          </a:p>
          <a:p>
            <a:pPr marL="0" indent="0">
              <a:buNone/>
            </a:pPr>
            <a:r>
              <a:rPr lang="en-GB" sz="2000" b="1" dirty="0">
                <a:solidFill>
                  <a:srgbClr val="FF0000"/>
                </a:solidFill>
              </a:rPr>
              <a:t>Women shoulder the majority of unpaid activities in the home </a:t>
            </a:r>
            <a:r>
              <a:rPr lang="en-GB" sz="2000" dirty="0"/>
              <a:t>including looking after the sick and young children, and to fetch water.</a:t>
            </a:r>
          </a:p>
          <a:p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432103"/>
              </p:ext>
            </p:extLst>
          </p:nvPr>
        </p:nvGraphicFramePr>
        <p:xfrm>
          <a:off x="838200" y="2433411"/>
          <a:ext cx="8650223" cy="3593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82880" y="6027003"/>
            <a:ext cx="11585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dirty="0">
                <a:cs typeface="Times New Roman" panose="02020603050405020304" pitchFamily="18" charset="0"/>
              </a:rPr>
              <a:t>Source: Charmes, J. (2015). </a:t>
            </a:r>
            <a:r>
              <a:rPr lang="en-GB" sz="1400" i="1" dirty="0">
                <a:cs typeface="Times New Roman" panose="02020603050405020304" pitchFamily="18" charset="0"/>
              </a:rPr>
              <a:t>Time use across the World: Findings of a World Compilation of Time Use Surveys. </a:t>
            </a:r>
            <a:r>
              <a:rPr lang="en-GB" sz="1400" dirty="0">
                <a:cs typeface="Times New Roman" panose="02020603050405020304" pitchFamily="18" charset="0"/>
              </a:rPr>
              <a:t>Background paper prepared for the UNDP’s 2015 Human Development Report. Available at:  </a:t>
            </a:r>
            <a:r>
              <a:rPr lang="en-GB" sz="1400" dirty="0">
                <a:cs typeface="Times New Roman" panose="02020603050405020304" pitchFamily="18" charset="0"/>
                <a:hlinkClick r:id="rId3"/>
              </a:rPr>
              <a:t>http://www.hdr.undp.org/sites/default/files/charmes_hdr_2015_final.pdf</a:t>
            </a:r>
            <a:r>
              <a:rPr lang="en-GB" sz="1400" dirty="0">
                <a:cs typeface="Times New Roman" panose="02020603050405020304" pitchFamily="18" charset="0"/>
              </a:rPr>
              <a:t> │Year of survey follows country name.</a:t>
            </a:r>
          </a:p>
        </p:txBody>
      </p:sp>
    </p:spTree>
    <p:extLst>
      <p:ext uri="{BB962C8B-B14F-4D97-AF65-F5344CB8AC3E}">
        <p14:creationId xmlns:p14="http://schemas.microsoft.com/office/powerpoint/2010/main" val="1342660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" y="0"/>
            <a:ext cx="12268200" cy="831273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Lesotho Case Study: Covi-19 and gendered time poverty*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735831"/>
            <a:ext cx="11988800" cy="59328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Infrastructure is vital in tackling the effects of health shocks and Covi-19</a:t>
            </a:r>
          </a:p>
          <a:p>
            <a:r>
              <a:rPr lang="en-GB" sz="2400" dirty="0"/>
              <a:t>In Lesotho the distance men and women have to travel to reach the nearest drinking water, health centre, primary school or public transport is correlated with ‘time poverty’</a:t>
            </a:r>
          </a:p>
          <a:p>
            <a:r>
              <a:rPr lang="en-GB" sz="2400" dirty="0"/>
              <a:t>Women headed households, in particular, combine domestic and formal work with caring for children and HIV/AIDS sufferers.</a:t>
            </a:r>
          </a:p>
          <a:p>
            <a:pPr marL="0" indent="0">
              <a:buNone/>
            </a:pPr>
            <a:r>
              <a:rPr lang="en-GB" sz="2400" dirty="0"/>
              <a:t>Currently : </a:t>
            </a:r>
          </a:p>
          <a:p>
            <a:pPr algn="ctr"/>
            <a:r>
              <a:rPr lang="en-GB" sz="2400" dirty="0">
                <a:solidFill>
                  <a:srgbClr val="FF0000"/>
                </a:solidFill>
              </a:rPr>
              <a:t>I/3</a:t>
            </a:r>
            <a:r>
              <a:rPr lang="en-GB" sz="2400" baseline="30000" dirty="0">
                <a:solidFill>
                  <a:srgbClr val="FF0000"/>
                </a:solidFill>
              </a:rPr>
              <a:t>rd</a:t>
            </a:r>
            <a:r>
              <a:rPr lang="en-GB" sz="2400" dirty="0">
                <a:solidFill>
                  <a:srgbClr val="FF0000"/>
                </a:solidFill>
              </a:rPr>
              <a:t> of women travel for more than 1 hour to collect water.</a:t>
            </a:r>
          </a:p>
          <a:p>
            <a:pPr algn="ctr"/>
            <a:r>
              <a:rPr lang="en-GB" sz="2400" dirty="0" err="1">
                <a:solidFill>
                  <a:srgbClr val="FF0000"/>
                </a:solidFill>
              </a:rPr>
              <a:t>Besotho</a:t>
            </a:r>
            <a:r>
              <a:rPr lang="en-GB" sz="2400" dirty="0">
                <a:solidFill>
                  <a:srgbClr val="FF0000"/>
                </a:solidFill>
              </a:rPr>
              <a:t> women spend, on average, 1.5 hours per day caring for a family member</a:t>
            </a:r>
          </a:p>
          <a:p>
            <a:pPr algn="ctr"/>
            <a:r>
              <a:rPr lang="en-GB" sz="2400" dirty="0">
                <a:solidFill>
                  <a:srgbClr val="FF0000"/>
                </a:solidFill>
              </a:rPr>
              <a:t>40%  women take at least 1 hour to get to the nearest health centre.</a:t>
            </a:r>
          </a:p>
          <a:p>
            <a:pPr marL="0" indent="0">
              <a:buNone/>
            </a:pPr>
            <a:r>
              <a:rPr lang="en-GB" sz="2400" dirty="0"/>
              <a:t>Covi-19 impact may accentuate the gendered dimensions of infrastructure usage:</a:t>
            </a:r>
          </a:p>
          <a:p>
            <a:pPr algn="ctr"/>
            <a:r>
              <a:rPr lang="en-GB" sz="2400" dirty="0">
                <a:solidFill>
                  <a:srgbClr val="FF0000"/>
                </a:solidFill>
              </a:rPr>
              <a:t>Average caring time by women may increase by 30% to 2 hours +</a:t>
            </a:r>
          </a:p>
          <a:p>
            <a:pPr algn="ctr"/>
            <a:r>
              <a:rPr lang="en-GB" sz="2400" dirty="0">
                <a:solidFill>
                  <a:srgbClr val="FF0000"/>
                </a:solidFill>
              </a:rPr>
              <a:t>However, assuming a higher corona mortality rate for those aged 60 +, the increased caring time will fall disproportionately on the 35-45 year olds </a:t>
            </a:r>
          </a:p>
          <a:p>
            <a:pPr algn="ctr"/>
            <a:r>
              <a:rPr lang="en-GB" sz="2400" dirty="0">
                <a:solidFill>
                  <a:srgbClr val="FF0000"/>
                </a:solidFill>
              </a:rPr>
              <a:t>40%  women take at least 1 hour to get to the nearest health centre.</a:t>
            </a:r>
          </a:p>
          <a:p>
            <a:pPr algn="ctr"/>
            <a:endParaRPr lang="en-GB" sz="2400" dirty="0">
              <a:solidFill>
                <a:srgbClr val="FF0000"/>
              </a:solidFill>
            </a:endParaRPr>
          </a:p>
          <a:p>
            <a:r>
              <a:rPr lang="en-US" sz="1500" dirty="0"/>
              <a:t>* Source: Lawson, D. (2008), “Infrastructure and Time Poverty in Lesotho”, South African Journal of Economics, Vol 76 (1): 77-88.</a:t>
            </a:r>
            <a:endParaRPr lang="en-GB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568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047" y="136422"/>
            <a:ext cx="11387666" cy="860171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Covi-19 and home unpaid care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047" y="996593"/>
            <a:ext cx="11691991" cy="5712431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Lack of investment in health systems </a:t>
            </a:r>
            <a:r>
              <a:rPr lang="en-US" dirty="0"/>
              <a:t>→ sick relatives have to be taken care  home (with care  time accentuated already </a:t>
            </a:r>
            <a:r>
              <a:rPr lang="en-US" dirty="0" err="1"/>
              <a:t>unfavourable</a:t>
            </a:r>
            <a:r>
              <a:rPr lang="en-US" dirty="0"/>
              <a:t> gendered effects on women  – COVID-19 will accentuate this (Males (64+ years)</a:t>
            </a:r>
          </a:p>
          <a:p>
            <a:r>
              <a:rPr lang="en-US" dirty="0"/>
              <a:t>Effects ,</a:t>
            </a:r>
            <a:r>
              <a:rPr lang="en-US" dirty="0" err="1"/>
              <a:t>ade</a:t>
            </a:r>
            <a:r>
              <a:rPr lang="en-US" dirty="0"/>
              <a:t> worse when </a:t>
            </a:r>
            <a:r>
              <a:rPr lang="en-US" b="1" dirty="0">
                <a:solidFill>
                  <a:srgbClr val="FF0000"/>
                </a:solidFill>
              </a:rPr>
              <a:t>existing health facilities are closed </a:t>
            </a:r>
            <a:r>
              <a:rPr lang="en-US" dirty="0"/>
              <a:t>to slow down the spread of the outbreak.</a:t>
            </a:r>
          </a:p>
          <a:p>
            <a:r>
              <a:rPr lang="en-GB" b="1" dirty="0">
                <a:solidFill>
                  <a:srgbClr val="FF0000"/>
                </a:solidFill>
              </a:rPr>
              <a:t>Schools/pre-schools closed </a:t>
            </a:r>
            <a:r>
              <a:rPr lang="en-GB" dirty="0"/>
              <a:t>to prevent spread of disease </a:t>
            </a:r>
            <a:r>
              <a:rPr lang="en-US" dirty="0"/>
              <a:t>→ women have to take time of work to take care of young children.</a:t>
            </a:r>
          </a:p>
          <a:p>
            <a:pPr algn="ctr"/>
            <a:endParaRPr lang="en-US" b="1" dirty="0"/>
          </a:p>
          <a:p>
            <a:pPr marL="0" indent="0" algn="ctr">
              <a:buNone/>
            </a:pPr>
            <a:r>
              <a:rPr lang="en-US" sz="3400" dirty="0"/>
              <a:t>Avoiding Covi-19 Gendered Time Effects </a:t>
            </a:r>
          </a:p>
          <a:p>
            <a:pPr marL="0" indent="0" algn="ctr">
              <a:buNone/>
            </a:pPr>
            <a:r>
              <a:rPr lang="en-US" sz="3400" dirty="0"/>
              <a:t> → Increased demand for </a:t>
            </a:r>
            <a:r>
              <a:rPr lang="en-US" sz="3400" b="1" dirty="0">
                <a:solidFill>
                  <a:srgbClr val="FF0000"/>
                </a:solidFill>
              </a:rPr>
              <a:t>clean water </a:t>
            </a:r>
            <a:r>
              <a:rPr lang="en-US" sz="3400" dirty="0"/>
              <a:t>for more frequent washing of hands → More time spent to fetch water → Ill health effects </a:t>
            </a:r>
          </a:p>
          <a:p>
            <a:pPr marL="0" indent="0" algn="ctr">
              <a:buNone/>
            </a:pPr>
            <a:endParaRPr lang="en-US" sz="3400" dirty="0"/>
          </a:p>
          <a:p>
            <a:pPr algn="ctr"/>
            <a:r>
              <a:rPr lang="en-US" sz="3400" b="1" dirty="0"/>
              <a:t>Gendered fiscal space and budgeting considerations for infrastructure support required</a:t>
            </a:r>
          </a:p>
          <a:p>
            <a:pPr algn="ctr"/>
            <a:r>
              <a:rPr lang="en-US" sz="3400" b="1" dirty="0"/>
              <a:t>Localized mobile testing units in villages are required</a:t>
            </a:r>
          </a:p>
          <a:p>
            <a:pPr algn="ctr"/>
            <a:r>
              <a:rPr lang="en-US" sz="3400" b="1" dirty="0"/>
              <a:t>Increased localized (temporary) water (tankers) and health stations </a:t>
            </a:r>
          </a:p>
          <a:p>
            <a:pPr algn="ctr"/>
            <a:endParaRPr lang="en-US" b="1" dirty="0"/>
          </a:p>
          <a:p>
            <a:pPr marL="0" indent="0" algn="ctr">
              <a:buNone/>
            </a:pPr>
            <a:r>
              <a:rPr lang="en-US" dirty="0"/>
              <a:t>THESE FACTORS WILL HELP WOMEN </a:t>
            </a:r>
          </a:p>
          <a:p>
            <a:pPr lvl="1" algn="ctr"/>
            <a:r>
              <a:rPr lang="en-GB" b="1" dirty="0">
                <a:solidFill>
                  <a:srgbClr val="FF0000"/>
                </a:solidFill>
              </a:rPr>
              <a:t>DECREASE</a:t>
            </a:r>
            <a:r>
              <a:rPr lang="en-GB" dirty="0"/>
              <a:t> Risk of infection </a:t>
            </a:r>
            <a:r>
              <a:rPr lang="en-GB" b="1" dirty="0">
                <a:solidFill>
                  <a:srgbClr val="FF0000"/>
                </a:solidFill>
              </a:rPr>
              <a:t>DECREASE</a:t>
            </a:r>
            <a:r>
              <a:rPr lang="en-GB" dirty="0"/>
              <a:t> Time poverty </a:t>
            </a:r>
            <a:r>
              <a:rPr lang="en-GB" b="1" dirty="0">
                <a:solidFill>
                  <a:srgbClr val="FF0000"/>
                </a:solidFill>
              </a:rPr>
              <a:t>INCREASE </a:t>
            </a:r>
            <a:r>
              <a:rPr lang="en-GB" dirty="0"/>
              <a:t>Well being</a:t>
            </a:r>
          </a:p>
        </p:txBody>
      </p:sp>
    </p:spTree>
    <p:extLst>
      <p:ext uri="{BB962C8B-B14F-4D97-AF65-F5344CB8AC3E}">
        <p14:creationId xmlns:p14="http://schemas.microsoft.com/office/powerpoint/2010/main" val="416784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271A332D96CD438BAECA4AC23E234A" ma:contentTypeVersion="10" ma:contentTypeDescription="Create a new document." ma:contentTypeScope="" ma:versionID="3405ecd2d17cafd08a24ebb48eb3eb49">
  <xsd:schema xmlns:xsd="http://www.w3.org/2001/XMLSchema" xmlns:xs="http://www.w3.org/2001/XMLSchema" xmlns:p="http://schemas.microsoft.com/office/2006/metadata/properties" xmlns:ns3="79d8ff95-0ebd-46cb-8360-97318506dc9e" targetNamespace="http://schemas.microsoft.com/office/2006/metadata/properties" ma:root="true" ma:fieldsID="57fa83b2dd542acc1d0d4559609415ca" ns3:_="">
    <xsd:import namespace="79d8ff95-0ebd-46cb-8360-97318506dc9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d8ff95-0ebd-46cb-8360-97318506dc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276795-4491-4A75-B17A-CFD62887E5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d8ff95-0ebd-46cb-8360-97318506dc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C1BB87-488C-4360-9611-A5558F489AA4}">
  <ds:schemaRefs>
    <ds:schemaRef ds:uri="http://purl.org/dc/elements/1.1/"/>
    <ds:schemaRef ds:uri="http://schemas.microsoft.com/office/2006/metadata/properties"/>
    <ds:schemaRef ds:uri="79d8ff95-0ebd-46cb-8360-97318506dc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191F3E-E743-4BBB-BC3A-115DAEB8A2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1265</Words>
  <Application>Microsoft Office PowerPoint</Application>
  <PresentationFormat>Widescreen</PresentationFormat>
  <Paragraphs>138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Times New Roman</vt:lpstr>
      <vt:lpstr>Office Theme</vt:lpstr>
      <vt:lpstr>Gendered Effects of Health Emergencies</vt:lpstr>
      <vt:lpstr>Gender inequalities lead to unequal  health and wealth outcomes </vt:lpstr>
      <vt:lpstr>Diversion of health spending away from S&amp;RH </vt:lpstr>
      <vt:lpstr>Paid care work in health centres 1</vt:lpstr>
      <vt:lpstr>Paid care work in health centres 2</vt:lpstr>
      <vt:lpstr>PowerPoint Presentation</vt:lpstr>
      <vt:lpstr>Unpaid care work at home 1</vt:lpstr>
      <vt:lpstr>Lesotho Case Study: Covi-19 and gendered time poverty*</vt:lpstr>
      <vt:lpstr>Covi-19 and home unpaid care work</vt:lpstr>
      <vt:lpstr>Engendering social protection responses</vt:lpstr>
      <vt:lpstr>General recommendations</vt:lpstr>
      <vt:lpstr>Conclusion : Gender-aware planning and decision-making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Gonzaque Andre Rosalie</dc:creator>
  <cp:lastModifiedBy>Gonzaque Andre Rosalie</cp:lastModifiedBy>
  <cp:revision>81</cp:revision>
  <dcterms:created xsi:type="dcterms:W3CDTF">2020-03-16T09:51:41Z</dcterms:created>
  <dcterms:modified xsi:type="dcterms:W3CDTF">2020-03-30T09:01:41Z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0x010100D8271A332D96CD438BAECA4AC23E234A</vt:lpwstr>
  </property>
</Properties>
</file>