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1" r:id="rId4"/>
  </p:sldMasterIdLst>
  <p:notesMasterIdLst>
    <p:notesMasterId r:id="rId9"/>
  </p:notesMasterIdLst>
  <p:sldIdLst>
    <p:sldId id="256" r:id="rId5"/>
    <p:sldId id="272" r:id="rId6"/>
    <p:sldId id="273" r:id="rId7"/>
    <p:sldId id="270" r:id="rId8"/>
  </p:sldIdLst>
  <p:sldSz cx="9144000" cy="5143500" type="screen16x9"/>
  <p:notesSz cx="6858000" cy="9144000"/>
  <p:embeddedFontLst>
    <p:embeddedFont>
      <p:font typeface="Helvetica Neue" panose="020B0604020202020204" charset="0"/>
      <p:regular r:id="rId10"/>
      <p:bold r:id="rId11"/>
      <p:italic r:id="rId12"/>
      <p:boldItalic r:id="rId13"/>
    </p:embeddedFont>
    <p:embeddedFont>
      <p:font typeface="Lucida Sans" panose="020B0602030504020204" pitchFamily="34" charset="0"/>
      <p:regular r:id="rId14"/>
      <p:bold r:id="rId15"/>
      <p:italic r:id="rId16"/>
      <p:boldItalic r:id="rId17"/>
    </p:embeddedFont>
  </p:embeddedFontLst>
  <p:defaultTextStyle>
    <a:defPPr>
      <a:defRPr lang="yo-NG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268A4"/>
    <a:srgbClr val="0000FF"/>
    <a:srgbClr val="FF3300"/>
    <a:srgbClr val="FFFF00"/>
    <a:srgbClr val="FFFFFF"/>
    <a:srgbClr val="E3DE00"/>
    <a:srgbClr val="C51F35"/>
    <a:srgbClr val="3B9FDB"/>
    <a:srgbClr val="66FFCC"/>
    <a:srgbClr val="F29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73096" autoAdjust="0"/>
  </p:normalViewPr>
  <p:slideViewPr>
    <p:cSldViewPr snapToGrid="0">
      <p:cViewPr varScale="1">
        <p:scale>
          <a:sx n="78" d="100"/>
          <a:sy n="78" d="100"/>
        </p:scale>
        <p:origin x="152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customXml" Target="../customXml/item2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Google Shape;3;n">
            <a:extLst>
              <a:ext uri="{FF2B5EF4-FFF2-40B4-BE49-F238E27FC236}">
                <a16:creationId xmlns:a16="http://schemas.microsoft.com/office/drawing/2014/main" id="{50D15ADE-E6B5-40B9-A96A-6CD2E5F7A8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>
              <a:gd name="T0" fmla="*/ 0 w 120000"/>
              <a:gd name="T1" fmla="*/ 0 h 120000"/>
              <a:gd name="T2" fmla="*/ 120000 w 120000"/>
              <a:gd name="T3" fmla="*/ 0 h 120000"/>
              <a:gd name="T4" fmla="*/ 120000 w 120000"/>
              <a:gd name="T5" fmla="*/ 120000 h 120000"/>
              <a:gd name="T6" fmla="*/ 0 w 120000"/>
              <a:gd name="T7" fmla="*/ 120000 h 120000"/>
              <a:gd name="T8" fmla="*/ 0 w 120000"/>
              <a:gd name="T9" fmla="*/ 0 h 120000"/>
              <a:gd name="T10" fmla="*/ 0 w 120000"/>
              <a:gd name="T11" fmla="*/ 0 h 120000"/>
              <a:gd name="T12" fmla="*/ 120000 w 120000"/>
              <a:gd name="T13" fmla="*/ 120000 h 120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5123" name="Google Shape;4;n">
            <a:extLst>
              <a:ext uri="{FF2B5EF4-FFF2-40B4-BE49-F238E27FC236}">
                <a16:creationId xmlns:a16="http://schemas.microsoft.com/office/drawing/2014/main" id="{C951D35F-C2CA-437A-83C6-AE0DC433F0A8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panose="020B0604020202020204" pitchFamily="34" charset="0"/>
      <a:defRPr sz="1400">
        <a:solidFill>
          <a:srgbClr val="000000"/>
        </a:solidFill>
        <a:latin typeface="Arial"/>
        <a:ea typeface="Arial"/>
        <a:cs typeface="Arial"/>
        <a:sym typeface="Arial" panose="020B0604020202020204" pitchFamily="34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Google Shape;24;p1:notes">
            <a:extLst>
              <a:ext uri="{FF2B5EF4-FFF2-40B4-BE49-F238E27FC236}">
                <a16:creationId xmlns:a16="http://schemas.microsoft.com/office/drawing/2014/main" id="{26787191-EA40-494E-BCE0-3108BDDE6F52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Google Shape;25;p1:notes">
            <a:extLst>
              <a:ext uri="{FF2B5EF4-FFF2-40B4-BE49-F238E27FC236}">
                <a16:creationId xmlns:a16="http://schemas.microsoft.com/office/drawing/2014/main" id="{A46C98AB-6D14-4BE9-8107-FA4E866B96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Google Shape;29;g80b0d43afa_1_30:notes">
            <a:extLst>
              <a:ext uri="{FF2B5EF4-FFF2-40B4-BE49-F238E27FC236}">
                <a16:creationId xmlns:a16="http://schemas.microsoft.com/office/drawing/2014/main" id="{1F3AD403-C0DC-4ABE-A6B0-EE771416C3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11267" name="Google Shape;30;g80b0d43afa_1_30:notes">
            <a:extLst>
              <a:ext uri="{FF2B5EF4-FFF2-40B4-BE49-F238E27FC236}">
                <a16:creationId xmlns:a16="http://schemas.microsoft.com/office/drawing/2014/main" id="{2477CE51-20AF-4F2A-AC44-0F3E547198D9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Google Shape;29;g80b0d43afa_1_30:notes">
            <a:extLst>
              <a:ext uri="{FF2B5EF4-FFF2-40B4-BE49-F238E27FC236}">
                <a16:creationId xmlns:a16="http://schemas.microsoft.com/office/drawing/2014/main" id="{1F3AD403-C0DC-4ABE-A6B0-EE771416C356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/>
      </p:sp>
      <p:sp>
        <p:nvSpPr>
          <p:cNvPr id="11267" name="Google Shape;30;g80b0d43afa_1_30:notes">
            <a:extLst>
              <a:ext uri="{FF2B5EF4-FFF2-40B4-BE49-F238E27FC236}">
                <a16:creationId xmlns:a16="http://schemas.microsoft.com/office/drawing/2014/main" id="{2477CE51-20AF-4F2A-AC44-0F3E547198D9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933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Google Shape;246;p13:notes">
            <a:extLst>
              <a:ext uri="{FF2B5EF4-FFF2-40B4-BE49-F238E27FC236}">
                <a16:creationId xmlns:a16="http://schemas.microsoft.com/office/drawing/2014/main" id="{73EF5F35-EC74-456B-8A35-EBD86E7C88CD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SzPts val="1400"/>
            </a:pP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891" name="Google Shape;247;p13:notes">
            <a:extLst>
              <a:ext uri="{FF2B5EF4-FFF2-40B4-BE49-F238E27FC236}">
                <a16:creationId xmlns:a16="http://schemas.microsoft.com/office/drawing/2014/main" id="{74E6DCE4-FD39-4EC4-8C6D-81E7C373C66B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esentationFront" type="tx">
  <p:cSld name="PresentationFron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3B59EB0D-47B9-41D4-9ED3-19DFE0DE81DD}"/>
              </a:ext>
            </a:extLst>
          </p:cNvPr>
          <p:cNvSpPr/>
          <p:nvPr userDrawn="1"/>
        </p:nvSpPr>
        <p:spPr>
          <a:xfrm>
            <a:off x="8624888" y="53975"/>
            <a:ext cx="495300" cy="4794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fld id="{696BEF45-C5B5-4ECB-AF2E-74F91E2E309A}" type="slidenum">
              <a:rPr lang="en-US" altLang="en-US" sz="1000" b="1" smtClean="0">
                <a:solidFill>
                  <a:srgbClr val="7F7F7F"/>
                </a:solidFill>
              </a:rPr>
              <a:pPr algn="ctr" eaLnBrk="1" hangingPunct="1">
                <a:buClr>
                  <a:srgbClr val="000000"/>
                </a:buClr>
                <a:buFont typeface="Arial" panose="020B0604020202020204" pitchFamily="34" charset="0"/>
                <a:buNone/>
                <a:defRPr/>
              </a:pPr>
              <a:t>‹#›</a:t>
            </a:fld>
            <a:endParaRPr lang="en-GB" altLang="en-US" sz="900" b="1">
              <a:solidFill>
                <a:srgbClr val="7F7F7F"/>
              </a:solidFill>
            </a:endParaRPr>
          </a:p>
        </p:txBody>
      </p:sp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382724" y="1750663"/>
            <a:ext cx="8378700" cy="10248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703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oogle Shape;17;p3" descr="Google Shape;15;p17">
            <a:extLst>
              <a:ext uri="{FF2B5EF4-FFF2-40B4-BE49-F238E27FC236}">
                <a16:creationId xmlns:a16="http://schemas.microsoft.com/office/drawing/2014/main" id="{1C8345C9-4CF0-420A-BFD5-47B4C8EA4716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676"/>
          <a:stretch>
            <a:fillRect/>
          </a:stretch>
        </p:blipFill>
        <p:spPr bwMode="auto">
          <a:xfrm>
            <a:off x="0" y="4868863"/>
            <a:ext cx="914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C508B74-26D2-439B-A67B-2B5C65DF5354}"/>
              </a:ext>
            </a:extLst>
          </p:cNvPr>
          <p:cNvSpPr/>
          <p:nvPr userDrawn="1"/>
        </p:nvSpPr>
        <p:spPr>
          <a:xfrm>
            <a:off x="8624888" y="53975"/>
            <a:ext cx="495300" cy="4794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fld id="{47A7F5ED-3F52-44F0-A0C0-603934520879}" type="slidenum">
              <a:rPr lang="en-US" altLang="en-US" sz="1000" b="1" smtClean="0">
                <a:solidFill>
                  <a:srgbClr val="7F7F7F"/>
                </a:solidFill>
              </a:rPr>
              <a:pPr algn="ctr" eaLnBrk="1" hangingPunct="1">
                <a:buClr>
                  <a:srgbClr val="000000"/>
                </a:buClr>
                <a:buFont typeface="Arial" panose="020B0604020202020204" pitchFamily="34" charset="0"/>
                <a:buNone/>
                <a:defRPr/>
              </a:pPr>
              <a:t>‹#›</a:t>
            </a:fld>
            <a:endParaRPr lang="en-GB" altLang="en-US" sz="900" b="1">
              <a:solidFill>
                <a:srgbClr val="7F7F7F"/>
              </a:solidFill>
            </a:endParaRPr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338400" y="1369219"/>
            <a:ext cx="8467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1pPr>
            <a:lvl2pPr marL="914400" lvl="1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2pPr>
            <a:lvl3pPr marL="1371600" lvl="2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3pPr>
            <a:lvl4pPr marL="1828800" lvl="3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4pPr>
            <a:lvl5pPr marL="2286000" lvl="4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5pPr>
            <a:lvl6pPr marL="2743200" lvl="5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6pPr>
            <a:lvl7pPr marL="3200400" lvl="6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7pPr>
            <a:lvl8pPr marL="3657600" lvl="7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8pPr>
            <a:lvl9pPr marL="4114800" lvl="8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4543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inal slide">
  <p:cSld name="Final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20;p4" descr="Google Shape;17;p18">
            <a:extLst>
              <a:ext uri="{FF2B5EF4-FFF2-40B4-BE49-F238E27FC236}">
                <a16:creationId xmlns:a16="http://schemas.microsoft.com/office/drawing/2014/main" id="{DA952B65-A2CE-408B-9DB5-0CD3A28FC449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90925"/>
            <a:ext cx="6858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Google Shape;21;p4" descr="Google Shape;18;p18">
            <a:extLst>
              <a:ext uri="{FF2B5EF4-FFF2-40B4-BE49-F238E27FC236}">
                <a16:creationId xmlns:a16="http://schemas.microsoft.com/office/drawing/2014/main" id="{C9DB84E5-8EE5-4B5E-8E4D-BE314577FF8A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1"/>
          <a:stretch>
            <a:fillRect/>
          </a:stretch>
        </p:blipFill>
        <p:spPr bwMode="auto">
          <a:xfrm>
            <a:off x="3151188" y="207963"/>
            <a:ext cx="2841625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91425F0C-A3DD-4021-83C4-666170D5E0EE}"/>
              </a:ext>
            </a:extLst>
          </p:cNvPr>
          <p:cNvSpPr/>
          <p:nvPr userDrawn="1"/>
        </p:nvSpPr>
        <p:spPr>
          <a:xfrm>
            <a:off x="8624888" y="53975"/>
            <a:ext cx="495300" cy="47942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Clr>
                <a:srgbClr val="000000"/>
              </a:buClr>
              <a:buFont typeface="Arial" panose="020B0604020202020204" pitchFamily="34" charset="0"/>
              <a:buNone/>
              <a:defRPr/>
            </a:pPr>
            <a:fld id="{A1225AA7-9B64-48A8-9562-D28F8B94B3C7}" type="slidenum">
              <a:rPr lang="en-US" altLang="en-US" sz="1000" b="1" smtClean="0">
                <a:solidFill>
                  <a:srgbClr val="7F7F7F"/>
                </a:solidFill>
              </a:rPr>
              <a:pPr algn="ctr" eaLnBrk="1" hangingPunct="1">
                <a:buClr>
                  <a:srgbClr val="000000"/>
                </a:buClr>
                <a:buFont typeface="Arial" panose="020B0604020202020204" pitchFamily="34" charset="0"/>
                <a:buNone/>
                <a:defRPr/>
              </a:pPr>
              <a:t>‹#›</a:t>
            </a:fld>
            <a:endParaRPr lang="en-GB" altLang="en-US" sz="900" b="1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76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Google Shape;6;p1" descr="Google Shape;9;p16">
            <a:extLst>
              <a:ext uri="{FF2B5EF4-FFF2-40B4-BE49-F238E27FC236}">
                <a16:creationId xmlns:a16="http://schemas.microsoft.com/office/drawing/2014/main" id="{333150CC-9F01-4811-A417-9736034C9A24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Google Shape;7;p1">
            <a:extLst>
              <a:ext uri="{FF2B5EF4-FFF2-40B4-BE49-F238E27FC236}">
                <a16:creationId xmlns:a16="http://schemas.microsoft.com/office/drawing/2014/main" id="{8D639960-515D-41DB-9433-0B084FB832E2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382588" y="1751013"/>
            <a:ext cx="8378825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675" tIns="45675" rIns="45675" bIns="4567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pic>
        <p:nvPicPr>
          <p:cNvPr id="1028" name="Google Shape;8;p1" descr="Google Shape;11;p16">
            <a:extLst>
              <a:ext uri="{FF2B5EF4-FFF2-40B4-BE49-F238E27FC236}">
                <a16:creationId xmlns:a16="http://schemas.microsoft.com/office/drawing/2014/main" id="{4FC8DA99-4035-4CDB-BB70-0E333F93CBC9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19"/>
          <a:stretch>
            <a:fillRect/>
          </a:stretch>
        </p:blipFill>
        <p:spPr bwMode="auto">
          <a:xfrm>
            <a:off x="533400" y="3916363"/>
            <a:ext cx="19796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Google Shape;9;p1" descr="Google Shape;12;p16">
            <a:extLst>
              <a:ext uri="{FF2B5EF4-FFF2-40B4-BE49-F238E27FC236}">
                <a16:creationId xmlns:a16="http://schemas.microsoft.com/office/drawing/2014/main" id="{444CF151-5233-4DE0-86BF-EEEEB659F15C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325438"/>
            <a:ext cx="2462213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Google Shape;10;p1">
            <a:extLst>
              <a:ext uri="{FF2B5EF4-FFF2-40B4-BE49-F238E27FC236}">
                <a16:creationId xmlns:a16="http://schemas.microsoft.com/office/drawing/2014/main" id="{3DFC4CCF-E77B-425D-B62E-083A488E7B5F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675" tIns="45675" rIns="45675" bIns="4567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marL="742950" lvl="1" indent="-28575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marL="1143000" lvl="2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•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marL="1600200" lvl="3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–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marL="2057400" lvl="4" indent="-228600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»"/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Google Shape;27;p5">
            <a:extLst>
              <a:ext uri="{FF2B5EF4-FFF2-40B4-BE49-F238E27FC236}">
                <a16:creationId xmlns:a16="http://schemas.microsoft.com/office/drawing/2014/main" id="{AC2B297C-DF95-4DFC-9FF5-DCD5C1E42D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0" y="4110038"/>
            <a:ext cx="3652838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675" tIns="45675" rIns="45675" bIns="45675" anchor="b"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1F3864"/>
              </a:buClr>
              <a:buSzPts val="1400"/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rgbClr val="1F3864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t>Q2 APPRM meeting</a:t>
            </a:r>
          </a:p>
          <a:p>
            <a:pPr eaLnBrk="1" hangingPunct="1">
              <a:lnSpc>
                <a:spcPct val="90000"/>
              </a:lnSpc>
              <a:buClr>
                <a:srgbClr val="1F3864"/>
              </a:buClr>
              <a:buSzPts val="1400"/>
              <a:buFont typeface="Arial" panose="020B0604020202020204" pitchFamily="34" charset="0"/>
              <a:buNone/>
            </a:pPr>
            <a:r>
              <a:rPr lang="en-US" altLang="en-US" b="1" dirty="0">
                <a:solidFill>
                  <a:srgbClr val="1F3864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t>20</a:t>
            </a:r>
            <a:r>
              <a:rPr lang="en-US" altLang="en-US" b="1" baseline="30000" dirty="0">
                <a:solidFill>
                  <a:srgbClr val="1F3864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t>th</a:t>
            </a:r>
            <a:r>
              <a:rPr lang="en-US" altLang="en-US" b="1" dirty="0">
                <a:solidFill>
                  <a:srgbClr val="1F3864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t> , 21</a:t>
            </a:r>
            <a:r>
              <a:rPr lang="en-US" altLang="en-US" b="1" baseline="30000" dirty="0">
                <a:solidFill>
                  <a:srgbClr val="1F3864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t>st</a:t>
            </a:r>
            <a:r>
              <a:rPr lang="en-US" altLang="en-US" b="1" dirty="0">
                <a:solidFill>
                  <a:srgbClr val="1F3864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t>  and 23</a:t>
            </a:r>
            <a:r>
              <a:rPr lang="en-US" altLang="en-US" b="1" baseline="30000" dirty="0">
                <a:solidFill>
                  <a:srgbClr val="1F3864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t>rd</a:t>
            </a:r>
            <a:r>
              <a:rPr lang="en-US" altLang="en-US" b="1" dirty="0">
                <a:solidFill>
                  <a:srgbClr val="1F3864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t> July 2020</a:t>
            </a:r>
          </a:p>
          <a:p>
            <a:pPr eaLnBrk="1" hangingPunct="1">
              <a:lnSpc>
                <a:spcPct val="90000"/>
              </a:lnSpc>
              <a:buClr>
                <a:srgbClr val="1F3864"/>
              </a:buClr>
              <a:buSzPts val="1400"/>
              <a:buFont typeface="Lucida Sans" panose="020B0602030504020204" pitchFamily="34" charset="0"/>
              <a:buNone/>
            </a:pPr>
            <a:r>
              <a:rPr lang="en-US" altLang="en-US" b="1" dirty="0">
                <a:solidFill>
                  <a:srgbClr val="1F3864"/>
                </a:solidFill>
                <a:latin typeface="Lucida Sans" panose="020B0602030504020204" pitchFamily="34" charset="0"/>
                <a:sym typeface="Lucida Sans" panose="020B0602030504020204" pitchFamily="34" charset="0"/>
              </a:rPr>
              <a:t>Addis Ababa, Ethiopia</a:t>
            </a:r>
            <a:endParaRPr lang="yo-NG" altLang="en-US" dirty="0"/>
          </a:p>
        </p:txBody>
      </p:sp>
      <p:sp>
        <p:nvSpPr>
          <p:cNvPr id="10" name="Google Shape;28;p5">
            <a:extLst>
              <a:ext uri="{FF2B5EF4-FFF2-40B4-BE49-F238E27FC236}">
                <a16:creationId xmlns:a16="http://schemas.microsoft.com/office/drawing/2014/main" id="{A0EC9D3F-6193-470B-B10C-8D87E107E6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2409927"/>
            <a:ext cx="9143999" cy="520085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SzPts val="2700"/>
            </a:pPr>
            <a:r>
              <a:rPr lang="en-US" altLang="en-US" sz="3000" b="1" dirty="0">
                <a:solidFill>
                  <a:srgbClr val="5268A4"/>
                </a:solidFill>
                <a:latin typeface="Lucida Sans" panose="020B0602030504020204" pitchFamily="34" charset="0"/>
                <a:cs typeface="Arial" panose="020B0604020202020204" pitchFamily="34" charset="0"/>
                <a:sym typeface="Lucida Sans" panose="020B0602030504020204" pitchFamily="34" charset="0"/>
              </a:rPr>
              <a:t>Mid-term Review of the 2020 ES Compact </a:t>
            </a:r>
            <a:endParaRPr lang="en-US" altLang="en-US" sz="3000" b="1" dirty="0">
              <a:latin typeface="Lucida Sans" panose="020B0602030504020204" pitchFamily="34" charset="0"/>
              <a:cs typeface="Arial" panose="020B0604020202020204" pitchFamily="34" charset="0"/>
              <a:sym typeface="Lucida Sans" panose="020B0602030504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Bullseye">
            <a:extLst>
              <a:ext uri="{FF2B5EF4-FFF2-40B4-BE49-F238E27FC236}">
                <a16:creationId xmlns:a16="http://schemas.microsoft.com/office/drawing/2014/main" id="{BBF8F6AF-8FC1-4BD5-8140-0887F7A24A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2528" y="52155"/>
            <a:ext cx="720000" cy="720000"/>
          </a:xfrm>
          <a:prstGeom prst="rect">
            <a:avLst/>
          </a:prstGeom>
        </p:spPr>
      </p:pic>
      <p:sp>
        <p:nvSpPr>
          <p:cNvPr id="8" name="Google Shape;229;p17">
            <a:extLst>
              <a:ext uri="{FF2B5EF4-FFF2-40B4-BE49-F238E27FC236}">
                <a16:creationId xmlns:a16="http://schemas.microsoft.com/office/drawing/2014/main" id="{95858417-1ECF-4CDD-B884-1A95618E1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611" y="274807"/>
            <a:ext cx="7050036" cy="4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19050" rIns="19050" bIns="19050" anchor="ctr"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SzPts val="2500"/>
              <a:buNone/>
            </a:pPr>
            <a:r>
              <a:rPr lang="en-US" altLang="en-US" sz="2400" b="1" dirty="0">
                <a:solidFill>
                  <a:srgbClr val="5268A4"/>
                </a:solidFill>
                <a:latin typeface="Helvetica Neue" charset="0"/>
                <a:sym typeface="Helvetica Neue" charset="0"/>
              </a:rPr>
              <a:t>Mid-term review of the 2020 ES Compact</a:t>
            </a:r>
            <a:endParaRPr lang="en-US" altLang="en-US" sz="1600" b="1" dirty="0">
              <a:solidFill>
                <a:srgbClr val="5268A4"/>
              </a:solidFill>
              <a:latin typeface="Helvetica Neue" charset="0"/>
              <a:sym typeface="Helvetica Neue" charset="0"/>
            </a:endParaRPr>
          </a:p>
        </p:txBody>
      </p:sp>
      <p:cxnSp>
        <p:nvCxnSpPr>
          <p:cNvPr id="9" name="Google Shape;230;p17">
            <a:extLst>
              <a:ext uri="{FF2B5EF4-FFF2-40B4-BE49-F238E27FC236}">
                <a16:creationId xmlns:a16="http://schemas.microsoft.com/office/drawing/2014/main" id="{2BD01454-967F-4180-A832-8122BEF9724F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1442069" y="144461"/>
            <a:ext cx="0" cy="604837"/>
          </a:xfrm>
          <a:prstGeom prst="straightConnector1">
            <a:avLst/>
          </a:prstGeom>
          <a:noFill/>
          <a:ln w="63500">
            <a:solidFill>
              <a:srgbClr val="5268A4"/>
            </a:solidFill>
            <a:miter lim="4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B3EA750C-AF7D-442E-BD2B-05CB14F154DD}"/>
              </a:ext>
            </a:extLst>
          </p:cNvPr>
          <p:cNvSpPr/>
          <p:nvPr/>
        </p:nvSpPr>
        <p:spPr>
          <a:xfrm>
            <a:off x="502037" y="651267"/>
            <a:ext cx="84835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solidFill>
                  <a:srgbClr val="5268A4"/>
                </a:solidFill>
              </a:rPr>
              <a:t>Programme delivery during COVID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88CA5A1-BF4F-437B-9D10-5B50AEFA4D77}"/>
              </a:ext>
            </a:extLst>
          </p:cNvPr>
          <p:cNvSpPr/>
          <p:nvPr/>
        </p:nvSpPr>
        <p:spPr>
          <a:xfrm>
            <a:off x="489554" y="3148853"/>
            <a:ext cx="8778610" cy="176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05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Scale and scope of policy uptake/ influence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Envisaged scale, ambition, frequency </a:t>
            </a:r>
            <a:r>
              <a:rPr lang="en-GB" sz="1600" dirty="0"/>
              <a:t>etc. of </a:t>
            </a:r>
            <a:r>
              <a:rPr lang="en-GB" sz="1600" b="1" dirty="0"/>
              <a:t>partnerships</a:t>
            </a:r>
            <a:r>
              <a:rPr lang="en-GB" sz="1600" dirty="0"/>
              <a:t> with think tanks, academic institutions etc.</a:t>
            </a:r>
            <a:endParaRPr lang="en-GB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5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Reach</a:t>
            </a:r>
            <a:r>
              <a:rPr lang="en-GB" sz="1600" dirty="0"/>
              <a:t> of planned capacity development programmes and launch of products in terms of country coverage, participants etc.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31C728-E845-4039-B6F5-C099B1B4DD1C}"/>
              </a:ext>
            </a:extLst>
          </p:cNvPr>
          <p:cNvSpPr/>
          <p:nvPr/>
        </p:nvSpPr>
        <p:spPr>
          <a:xfrm>
            <a:off x="552528" y="1125758"/>
            <a:ext cx="5793234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Shifting</a:t>
            </a:r>
            <a:r>
              <a:rPr lang="en-GB" sz="1600" dirty="0"/>
              <a:t> MS </a:t>
            </a:r>
            <a:r>
              <a:rPr lang="en-GB" sz="1600" b="1" dirty="0"/>
              <a:t>priorities</a:t>
            </a:r>
            <a:r>
              <a:rPr lang="en-GB" sz="1600" dirty="0"/>
              <a:t>/ diversion of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COVID-related travel restrictions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7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Technology challenges – connectivity, platforms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5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Staffing constraints/ slow recruitment process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/>
              <a:t>Political instability/ elections </a:t>
            </a:r>
            <a:r>
              <a:rPr lang="en-GB" sz="1600" dirty="0"/>
              <a:t>in some countries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EB938C-681D-4DDA-87EE-70FD8D2B4234}"/>
              </a:ext>
            </a:extLst>
          </p:cNvPr>
          <p:cNvSpPr/>
          <p:nvPr/>
        </p:nvSpPr>
        <p:spPr>
          <a:xfrm>
            <a:off x="6321524" y="1775947"/>
            <a:ext cx="2946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/>
              <a:t>Slowed down </a:t>
            </a:r>
          </a:p>
          <a:p>
            <a:r>
              <a:rPr lang="en-GB" sz="1600" b="1" dirty="0"/>
              <a:t>programme implementation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F4F5A32-42C3-4698-BBED-08C16FA1C8A6}"/>
              </a:ext>
            </a:extLst>
          </p:cNvPr>
          <p:cNvGrpSpPr/>
          <p:nvPr/>
        </p:nvGrpSpPr>
        <p:grpSpPr>
          <a:xfrm>
            <a:off x="5257523" y="1213320"/>
            <a:ext cx="1065783" cy="1781212"/>
            <a:chOff x="5250426" y="1275402"/>
            <a:chExt cx="1065783" cy="1154162"/>
          </a:xfrm>
        </p:grpSpPr>
        <p:sp>
          <p:nvSpPr>
            <p:cNvPr id="11" name="Right Bracket 10">
              <a:extLst>
                <a:ext uri="{FF2B5EF4-FFF2-40B4-BE49-F238E27FC236}">
                  <a16:creationId xmlns:a16="http://schemas.microsoft.com/office/drawing/2014/main" id="{018FA31C-12C3-4A12-88C3-762F0E24CD43}"/>
                </a:ext>
              </a:extLst>
            </p:cNvPr>
            <p:cNvSpPr/>
            <p:nvPr/>
          </p:nvSpPr>
          <p:spPr>
            <a:xfrm>
              <a:off x="5250426" y="1275402"/>
              <a:ext cx="393290" cy="1154162"/>
            </a:xfrm>
            <a:prstGeom prst="rightBracket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DF5B3105-545F-410E-96D5-523DFCEC8BEA}"/>
                </a:ext>
              </a:extLst>
            </p:cNvPr>
            <p:cNvSpPr/>
            <p:nvPr/>
          </p:nvSpPr>
          <p:spPr>
            <a:xfrm>
              <a:off x="5651571" y="1640517"/>
              <a:ext cx="664638" cy="42393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18009D2C-17AA-451D-9CFF-4DEFD757064C}"/>
              </a:ext>
            </a:extLst>
          </p:cNvPr>
          <p:cNvSpPr/>
          <p:nvPr/>
        </p:nvSpPr>
        <p:spPr>
          <a:xfrm rot="5400000">
            <a:off x="5779021" y="2891915"/>
            <a:ext cx="664638" cy="4239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897F03-57DD-494B-8CDA-DEC0B2B22C2F}"/>
              </a:ext>
            </a:extLst>
          </p:cNvPr>
          <p:cNvSpPr/>
          <p:nvPr/>
        </p:nvSpPr>
        <p:spPr>
          <a:xfrm>
            <a:off x="6321524" y="3200687"/>
            <a:ext cx="12121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dirty="0"/>
              <a:t>Impacting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Bullseye">
            <a:extLst>
              <a:ext uri="{FF2B5EF4-FFF2-40B4-BE49-F238E27FC236}">
                <a16:creationId xmlns:a16="http://schemas.microsoft.com/office/drawing/2014/main" id="{BBF8F6AF-8FC1-4BD5-8140-0887F7A24A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2528" y="52155"/>
            <a:ext cx="720000" cy="720000"/>
          </a:xfrm>
          <a:prstGeom prst="rect">
            <a:avLst/>
          </a:prstGeom>
        </p:spPr>
      </p:pic>
      <p:sp>
        <p:nvSpPr>
          <p:cNvPr id="8" name="Google Shape;229;p17">
            <a:extLst>
              <a:ext uri="{FF2B5EF4-FFF2-40B4-BE49-F238E27FC236}">
                <a16:creationId xmlns:a16="http://schemas.microsoft.com/office/drawing/2014/main" id="{95858417-1ECF-4CDD-B884-1A95618E1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611" y="274807"/>
            <a:ext cx="7050036" cy="497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19050" rIns="19050" bIns="19050" anchor="ctr"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SzPts val="2500"/>
              <a:buNone/>
            </a:pPr>
            <a:r>
              <a:rPr lang="en-US" altLang="en-US" sz="2400" b="1" dirty="0">
                <a:solidFill>
                  <a:srgbClr val="5268A4"/>
                </a:solidFill>
                <a:latin typeface="Helvetica Neue" charset="0"/>
                <a:sym typeface="Helvetica Neue" charset="0"/>
              </a:rPr>
              <a:t>Mid-term review of the 2020 ES Compact</a:t>
            </a:r>
            <a:endParaRPr lang="en-US" altLang="en-US" sz="1600" b="1" dirty="0">
              <a:solidFill>
                <a:srgbClr val="5268A4"/>
              </a:solidFill>
              <a:latin typeface="Helvetica Neue" charset="0"/>
              <a:sym typeface="Helvetica Neue" charset="0"/>
            </a:endParaRPr>
          </a:p>
        </p:txBody>
      </p:sp>
      <p:cxnSp>
        <p:nvCxnSpPr>
          <p:cNvPr id="9" name="Google Shape;230;p17">
            <a:extLst>
              <a:ext uri="{FF2B5EF4-FFF2-40B4-BE49-F238E27FC236}">
                <a16:creationId xmlns:a16="http://schemas.microsoft.com/office/drawing/2014/main" id="{2BD01454-967F-4180-A832-8122BEF9724F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>
            <a:off x="1442069" y="144461"/>
            <a:ext cx="0" cy="604837"/>
          </a:xfrm>
          <a:prstGeom prst="straightConnector1">
            <a:avLst/>
          </a:prstGeom>
          <a:noFill/>
          <a:ln w="63500">
            <a:solidFill>
              <a:srgbClr val="5268A4"/>
            </a:solidFill>
            <a:miter lim="4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D88CA5A1-BF4F-437B-9D10-5B50AEFA4D77}"/>
              </a:ext>
            </a:extLst>
          </p:cNvPr>
          <p:cNvSpPr/>
          <p:nvPr/>
        </p:nvSpPr>
        <p:spPr>
          <a:xfrm>
            <a:off x="552528" y="828667"/>
            <a:ext cx="8503861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5268A4"/>
                </a:solidFill>
              </a:rPr>
              <a:t>Examples of targets that may not be realised by year end: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Number of countries implementing </a:t>
            </a:r>
            <a:r>
              <a:rPr lang="en-US" sz="1800" dirty="0" err="1"/>
              <a:t>AfCFTA</a:t>
            </a:r>
            <a:r>
              <a:rPr lang="en-US" sz="1800" dirty="0"/>
              <a:t> national strategies with ECA’s technical support</a:t>
            </a:r>
            <a:r>
              <a:rPr lang="en-GB" sz="1800" dirty="0"/>
              <a:t>: </a:t>
            </a:r>
            <a:r>
              <a:rPr lang="en-GB" sz="1800" dirty="0">
                <a:highlight>
                  <a:srgbClr val="FFFF00"/>
                </a:highlight>
              </a:rPr>
              <a:t>6 countries  (</a:t>
            </a:r>
            <a:r>
              <a:rPr lang="en-GB" sz="1200" i="1" dirty="0"/>
              <a:t>Commencement date for trading under </a:t>
            </a:r>
            <a:r>
              <a:rPr lang="en-GB" sz="1200" i="1" dirty="0" err="1"/>
              <a:t>AfCFTA</a:t>
            </a:r>
            <a:r>
              <a:rPr lang="en-GB" sz="1200" i="1" dirty="0"/>
              <a:t> is pushed back</a:t>
            </a:r>
            <a:endParaRPr lang="en-GB" sz="18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Increase in the share of intra Africa trade: </a:t>
            </a:r>
            <a:r>
              <a:rPr lang="en-US" sz="1800" dirty="0">
                <a:highlight>
                  <a:srgbClr val="FFFF00"/>
                </a:highlight>
              </a:rPr>
              <a:t>17.1%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Increased share of intra-Central African trade in intra-African trade: </a:t>
            </a:r>
            <a:r>
              <a:rPr lang="en-US" sz="1800" dirty="0">
                <a:highlight>
                  <a:srgbClr val="FFFF00"/>
                </a:highlight>
              </a:rPr>
              <a:t>3%</a:t>
            </a:r>
            <a:endParaRPr lang="en-GB" sz="1800" dirty="0"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Piloting of the African Human Security Index: </a:t>
            </a:r>
            <a:r>
              <a:rPr lang="en-GB" sz="1800" dirty="0">
                <a:highlight>
                  <a:srgbClr val="FFFF00"/>
                </a:highlight>
              </a:rPr>
              <a:t>2 countries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Integration of the effects of climate change into NDCs: </a:t>
            </a:r>
            <a:r>
              <a:rPr lang="en-GB" sz="1800" b="1" dirty="0">
                <a:highlight>
                  <a:srgbClr val="FFFF00"/>
                </a:highlight>
              </a:rPr>
              <a:t>6 countries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05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Increased number of member States that have reduced data gaps for the monitoring and reporting of SDG indicators: </a:t>
            </a:r>
            <a:r>
              <a:rPr lang="en-US" sz="1800" dirty="0">
                <a:highlight>
                  <a:srgbClr val="FFFF00"/>
                </a:highlight>
              </a:rPr>
              <a:t>20 countries</a:t>
            </a:r>
            <a:endParaRPr lang="en-GB" sz="300" dirty="0">
              <a:highlight>
                <a:srgbClr val="FFFF00"/>
              </a:highlight>
            </a:endParaRPr>
          </a:p>
          <a:p>
            <a:br>
              <a:rPr lang="en-GB" sz="800" b="1" dirty="0"/>
            </a:br>
            <a:r>
              <a:rPr lang="en-GB" sz="1800" b="1" dirty="0"/>
              <a:t>Targets for </a:t>
            </a:r>
            <a:r>
              <a:rPr lang="en-GB" sz="1800" b="1" dirty="0" err="1"/>
              <a:t>IoAs</a:t>
            </a:r>
            <a:r>
              <a:rPr lang="en-GB" sz="1800" b="1" dirty="0"/>
              <a:t> that are flagged red  </a:t>
            </a:r>
            <a:r>
              <a:rPr lang="en-GB" sz="1800" b="1" dirty="0">
                <a:solidFill>
                  <a:srgbClr val="FF0000"/>
                </a:solidFill>
                <a:sym typeface="Wingdings 2" panose="05020102010507070707" pitchFamily="18" charset="2"/>
              </a:rPr>
              <a:t></a:t>
            </a:r>
            <a:r>
              <a:rPr lang="en-GB" sz="1800" b="1" dirty="0"/>
              <a:t>  in the performance matrix</a:t>
            </a:r>
          </a:p>
        </p:txBody>
      </p:sp>
    </p:spTree>
    <p:extLst>
      <p:ext uri="{BB962C8B-B14F-4D97-AF65-F5344CB8AC3E}">
        <p14:creationId xmlns:p14="http://schemas.microsoft.com/office/powerpoint/2010/main" val="412334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Google Shape;249;p19">
            <a:extLst>
              <a:ext uri="{FF2B5EF4-FFF2-40B4-BE49-F238E27FC236}">
                <a16:creationId xmlns:a16="http://schemas.microsoft.com/office/drawing/2014/main" id="{32C9971D-8F30-49DE-AFA1-DA8A5AD84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438" y="2090738"/>
            <a:ext cx="8239125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25" tIns="17125" rIns="17125" bIns="17125"/>
          <a:lstStyle>
            <a:lvl1pPr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Font typeface="Arial" panose="020B0604020202020204" pitchFamily="34" charset="0"/>
              <a:buChar char="•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Font typeface="Arial" panose="020B0604020202020204" pitchFamily="34" charset="0"/>
              <a:buChar char="–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»"/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buSzPts val="4500"/>
              <a:buFont typeface="Helvetica Neue" charset="0"/>
              <a:buNone/>
            </a:pPr>
            <a:r>
              <a:rPr lang="en-US" altLang="en-US" sz="4500" b="1">
                <a:latin typeface="Helvetica Neue" charset="0"/>
                <a:sym typeface="Helvetica Neue" charset="0"/>
              </a:rPr>
              <a:t>Thank you ! </a:t>
            </a:r>
            <a:endParaRPr lang="yo-NG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A9B82AF11BF543B627E48F61248C3D" ma:contentTypeVersion="12" ma:contentTypeDescription="Create a new document." ma:contentTypeScope="" ma:versionID="f20da497359a49caf61a85c8fcb6bc08">
  <xsd:schema xmlns:xsd="http://www.w3.org/2001/XMLSchema" xmlns:xs="http://www.w3.org/2001/XMLSchema" xmlns:p="http://schemas.microsoft.com/office/2006/metadata/properties" xmlns:ns3="95e5e678-43ad-40d1-ac60-f89d2cdf5b98" xmlns:ns4="66598c8a-6b47-4fa5-ac2b-785d0e3e46d1" targetNamespace="http://schemas.microsoft.com/office/2006/metadata/properties" ma:root="true" ma:fieldsID="747d953be85f99528bba67ec4bd3fbcc" ns3:_="" ns4:_="">
    <xsd:import namespace="95e5e678-43ad-40d1-ac60-f89d2cdf5b98"/>
    <xsd:import namespace="66598c8a-6b47-4fa5-ac2b-785d0e3e46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e5e678-43ad-40d1-ac60-f89d2cdf5b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598c8a-6b47-4fa5-ac2b-785d0e3e46d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58E3F4-806B-4380-B772-0AD05FEB0E13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66598c8a-6b47-4fa5-ac2b-785d0e3e46d1"/>
    <ds:schemaRef ds:uri="http://purl.org/dc/dcmitype/"/>
    <ds:schemaRef ds:uri="http://purl.org/dc/elements/1.1/"/>
    <ds:schemaRef ds:uri="http://schemas.microsoft.com/office/infopath/2007/PartnerControls"/>
    <ds:schemaRef ds:uri="95e5e678-43ad-40d1-ac60-f89d2cdf5b9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CD83E8E-52DB-4649-A0E8-010FA99A75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e5e678-43ad-40d1-ac60-f89d2cdf5b98"/>
    <ds:schemaRef ds:uri="66598c8a-6b47-4fa5-ac2b-785d0e3e46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1CD07A-43D0-44C3-9FBA-2F15294BD7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5151</TotalTime>
  <Words>223</Words>
  <Application>Microsoft Office PowerPoint</Application>
  <PresentationFormat>On-screen Show (16:9)</PresentationFormat>
  <Paragraphs>41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Lucida Sans</vt:lpstr>
      <vt:lpstr>Helvetica Neue</vt:lpstr>
      <vt:lpstr>Arial</vt:lpstr>
      <vt:lpstr>Office Theme</vt:lpstr>
      <vt:lpstr>Mid-term Review of the 2020 ES Compact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Ashebir Desalegn</dc:creator>
  <cp:lastModifiedBy>ECA</cp:lastModifiedBy>
  <cp:revision>152</cp:revision>
  <dcterms:modified xsi:type="dcterms:W3CDTF">2020-07-23T12:01:17Z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0x010100F6A9B82AF11BF543B627E48F61248C3D</vt:lpwstr>
  </property>
</Properties>
</file>