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0" r:id="rId5"/>
  </p:sldMasterIdLst>
  <p:sldIdLst>
    <p:sldId id="257" r:id="rId6"/>
    <p:sldId id="277" r:id="rId7"/>
    <p:sldId id="294" r:id="rId8"/>
    <p:sldId id="295" r:id="rId9"/>
    <p:sldId id="271" r:id="rId10"/>
    <p:sldId id="270" r:id="rId11"/>
    <p:sldId id="293" r:id="rId12"/>
    <p:sldId id="297" r:id="rId13"/>
    <p:sldId id="298" r:id="rId14"/>
    <p:sldId id="291" r:id="rId15"/>
    <p:sldId id="265"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ame Petterson"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E5"/>
    <a:srgbClr val="FFCCCC"/>
    <a:srgbClr val="FFF8E5"/>
    <a:srgbClr val="FFF4D5"/>
    <a:srgbClr val="CC0099"/>
    <a:srgbClr val="FFCCFF"/>
    <a:srgbClr val="FF99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8" d="100"/>
          <a:sy n="68" d="100"/>
        </p:scale>
        <p:origin x="54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08A0D5-A8AC-4B88-956C-405C53F36658}"/>
              </a:ext>
            </a:extLst>
          </p:cNvPr>
          <p:cNvSpPr>
            <a:spLocks noGrp="1"/>
          </p:cNvSpPr>
          <p:nvPr>
            <p:ph type="dt" sz="half" idx="10"/>
          </p:nvPr>
        </p:nvSpPr>
        <p:spPr/>
        <p:txBody>
          <a:bodyPr/>
          <a:lstStyle>
            <a:lvl1pPr>
              <a:defRPr/>
            </a:lvl1pPr>
          </a:lstStyle>
          <a:p>
            <a:pPr>
              <a:defRPr/>
            </a:pPr>
            <a:fld id="{5AE7E5B0-D133-494F-9C14-9DEBAB43EE30}" type="datetimeFigureOut">
              <a:rPr lang="en-GB"/>
              <a:pPr>
                <a:defRPr/>
              </a:pPr>
              <a:t>16/07/2020</a:t>
            </a:fld>
            <a:endParaRPr lang="en-GB"/>
          </a:p>
        </p:txBody>
      </p:sp>
      <p:sp>
        <p:nvSpPr>
          <p:cNvPr id="5" name="Footer Placeholder 4">
            <a:extLst>
              <a:ext uri="{FF2B5EF4-FFF2-40B4-BE49-F238E27FC236}">
                <a16:creationId xmlns:a16="http://schemas.microsoft.com/office/drawing/2014/main" id="{6B249C83-2152-42F6-ABB8-81DD2768804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5C074B4-912D-4667-ACFB-2875B4405BBE}"/>
              </a:ext>
            </a:extLst>
          </p:cNvPr>
          <p:cNvSpPr>
            <a:spLocks noGrp="1"/>
          </p:cNvSpPr>
          <p:nvPr>
            <p:ph type="sldNum" sz="quarter" idx="12"/>
          </p:nvPr>
        </p:nvSpPr>
        <p:spPr/>
        <p:txBody>
          <a:bodyPr/>
          <a:lstStyle>
            <a:lvl1pPr>
              <a:defRPr/>
            </a:lvl1pPr>
          </a:lstStyle>
          <a:p>
            <a:pPr>
              <a:defRPr/>
            </a:pPr>
            <a:fld id="{C61E38E0-101B-497E-A08C-48AB8CACFAB0}" type="slidenum">
              <a:rPr lang="en-GB" altLang="en-US"/>
              <a:pPr>
                <a:defRPr/>
              </a:pPr>
              <a:t>‹#›</a:t>
            </a:fld>
            <a:endParaRPr lang="en-GB" altLang="en-US"/>
          </a:p>
        </p:txBody>
      </p:sp>
    </p:spTree>
    <p:extLst>
      <p:ext uri="{BB962C8B-B14F-4D97-AF65-F5344CB8AC3E}">
        <p14:creationId xmlns:p14="http://schemas.microsoft.com/office/powerpoint/2010/main" val="63068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GB"/>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4BACC5-650F-48B4-8743-D3E8B0390703}"/>
              </a:ext>
            </a:extLst>
          </p:cNvPr>
          <p:cNvSpPr>
            <a:spLocks noGrp="1"/>
          </p:cNvSpPr>
          <p:nvPr>
            <p:ph type="dt" sz="half" idx="10"/>
          </p:nvPr>
        </p:nvSpPr>
        <p:spPr/>
        <p:txBody>
          <a:bodyPr/>
          <a:lstStyle>
            <a:lvl1pPr>
              <a:defRPr/>
            </a:lvl1pPr>
          </a:lstStyle>
          <a:p>
            <a:pPr>
              <a:defRPr/>
            </a:pPr>
            <a:fld id="{B1407F3D-7354-48E8-B6E9-589505877363}" type="datetimeFigureOut">
              <a:rPr lang="en-GB"/>
              <a:pPr>
                <a:defRPr/>
              </a:pPr>
              <a:t>16/07/2020</a:t>
            </a:fld>
            <a:endParaRPr lang="en-GB"/>
          </a:p>
        </p:txBody>
      </p:sp>
      <p:sp>
        <p:nvSpPr>
          <p:cNvPr id="5" name="Footer Placeholder 4">
            <a:extLst>
              <a:ext uri="{FF2B5EF4-FFF2-40B4-BE49-F238E27FC236}">
                <a16:creationId xmlns:a16="http://schemas.microsoft.com/office/drawing/2014/main" id="{CF7FEA19-11A2-4073-AA1D-E1A85B52220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C786E24-6451-4CC8-9C20-DA23BED0C0E0}"/>
              </a:ext>
            </a:extLst>
          </p:cNvPr>
          <p:cNvSpPr>
            <a:spLocks noGrp="1"/>
          </p:cNvSpPr>
          <p:nvPr>
            <p:ph type="sldNum" sz="quarter" idx="12"/>
          </p:nvPr>
        </p:nvSpPr>
        <p:spPr/>
        <p:txBody>
          <a:bodyPr/>
          <a:lstStyle>
            <a:lvl1pPr>
              <a:defRPr/>
            </a:lvl1pPr>
          </a:lstStyle>
          <a:p>
            <a:pPr>
              <a:defRPr/>
            </a:pPr>
            <a:fld id="{DF8C67FA-2936-46ED-8376-B46DA1961DB9}" type="slidenum">
              <a:rPr lang="en-GB" altLang="en-US"/>
              <a:pPr>
                <a:defRPr/>
              </a:pPr>
              <a:t>‹#›</a:t>
            </a:fld>
            <a:endParaRPr lang="en-GB" altLang="en-US"/>
          </a:p>
        </p:txBody>
      </p:sp>
    </p:spTree>
    <p:extLst>
      <p:ext uri="{BB962C8B-B14F-4D97-AF65-F5344CB8AC3E}">
        <p14:creationId xmlns:p14="http://schemas.microsoft.com/office/powerpoint/2010/main" val="2878986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56C228-3681-4047-86ED-A0B14F991865}"/>
              </a:ext>
            </a:extLst>
          </p:cNvPr>
          <p:cNvSpPr>
            <a:spLocks noGrp="1"/>
          </p:cNvSpPr>
          <p:nvPr>
            <p:ph type="dt" sz="half" idx="10"/>
          </p:nvPr>
        </p:nvSpPr>
        <p:spPr/>
        <p:txBody>
          <a:bodyPr/>
          <a:lstStyle>
            <a:lvl1pPr>
              <a:defRPr/>
            </a:lvl1pPr>
          </a:lstStyle>
          <a:p>
            <a:pPr>
              <a:defRPr/>
            </a:pPr>
            <a:fld id="{CF552CFF-7F9A-4670-ABAD-EA564C353B99}" type="datetimeFigureOut">
              <a:rPr lang="en-GB"/>
              <a:pPr>
                <a:defRPr/>
              </a:pPr>
              <a:t>16/07/2020</a:t>
            </a:fld>
            <a:endParaRPr lang="en-GB"/>
          </a:p>
        </p:txBody>
      </p:sp>
      <p:sp>
        <p:nvSpPr>
          <p:cNvPr id="5" name="Footer Placeholder 4">
            <a:extLst>
              <a:ext uri="{FF2B5EF4-FFF2-40B4-BE49-F238E27FC236}">
                <a16:creationId xmlns:a16="http://schemas.microsoft.com/office/drawing/2014/main" id="{58192712-B158-4B9D-9447-1D5A9BF32FB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C355B1A-575A-44A6-8DDF-9B0FCA88168B}"/>
              </a:ext>
            </a:extLst>
          </p:cNvPr>
          <p:cNvSpPr>
            <a:spLocks noGrp="1"/>
          </p:cNvSpPr>
          <p:nvPr>
            <p:ph type="sldNum" sz="quarter" idx="12"/>
          </p:nvPr>
        </p:nvSpPr>
        <p:spPr/>
        <p:txBody>
          <a:bodyPr/>
          <a:lstStyle>
            <a:lvl1pPr>
              <a:defRPr/>
            </a:lvl1pPr>
          </a:lstStyle>
          <a:p>
            <a:pPr>
              <a:defRPr/>
            </a:pPr>
            <a:fld id="{8D16368C-E84E-4F42-9144-76E40D2C7C9B}" type="slidenum">
              <a:rPr lang="en-GB" altLang="en-US"/>
              <a:pPr>
                <a:defRPr/>
              </a:pPr>
              <a:t>‹#›</a:t>
            </a:fld>
            <a:endParaRPr lang="en-GB" altLang="en-US"/>
          </a:p>
        </p:txBody>
      </p:sp>
    </p:spTree>
    <p:extLst>
      <p:ext uri="{BB962C8B-B14F-4D97-AF65-F5344CB8AC3E}">
        <p14:creationId xmlns:p14="http://schemas.microsoft.com/office/powerpoint/2010/main" val="9944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FF31E687-1573-4B56-853A-1428E79F15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705B8BF6-15FD-4520-90A4-18C682DBB1A5}"/>
              </a:ext>
            </a:extLst>
          </p:cNvPr>
          <p:cNvPicPr>
            <a:picLocks noChangeAspect="1"/>
          </p:cNvPicPr>
          <p:nvPr userDrawn="1"/>
        </p:nvPicPr>
        <p:blipFill>
          <a:blip r:embed="rId3">
            <a:extLst>
              <a:ext uri="{28A0092B-C50C-407E-A947-70E740481C1C}">
                <a14:useLocalDpi xmlns:a14="http://schemas.microsoft.com/office/drawing/2010/main" val="0"/>
              </a:ext>
            </a:extLst>
          </a:blip>
          <a:srcRect b="8521"/>
          <a:stretch>
            <a:fillRect/>
          </a:stretch>
        </p:blipFill>
        <p:spPr bwMode="auto">
          <a:xfrm>
            <a:off x="711200" y="5222875"/>
            <a:ext cx="2640013"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 close up of a logo&#10;&#10;Description automatically generated">
            <a:extLst>
              <a:ext uri="{FF2B5EF4-FFF2-40B4-BE49-F238E27FC236}">
                <a16:creationId xmlns:a16="http://schemas.microsoft.com/office/drawing/2014/main" id="{0BAC6477-B9B9-4019-8CE4-55BF3F8106F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0225" y="433388"/>
            <a:ext cx="43751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4266545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CD566FD0-0A6F-48C5-803A-A081F099785C}"/>
              </a:ext>
            </a:extLst>
          </p:cNvPr>
          <p:cNvPicPr>
            <a:picLocks noChangeAspect="1"/>
          </p:cNvPicPr>
          <p:nvPr userDrawn="1"/>
        </p:nvPicPr>
        <p:blipFill>
          <a:blip r:embed="rId2">
            <a:extLst>
              <a:ext uri="{28A0092B-C50C-407E-A947-70E740481C1C}">
                <a14:useLocalDpi xmlns:a14="http://schemas.microsoft.com/office/drawing/2010/main" val="0"/>
              </a:ext>
            </a:extLst>
          </a:blip>
          <a:srcRect t="94676"/>
          <a:stretch>
            <a:fillRect/>
          </a:stretch>
        </p:blipFill>
        <p:spPr bwMode="auto">
          <a:xfrm>
            <a:off x="0" y="6492875"/>
            <a:ext cx="1219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328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2" name="Picture 6" descr="A picture containing outdoor object, solar cell&#10;&#10;Description automatically generated">
            <a:extLst>
              <a:ext uri="{FF2B5EF4-FFF2-40B4-BE49-F238E27FC236}">
                <a16:creationId xmlns:a16="http://schemas.microsoft.com/office/drawing/2014/main" id="{5B89EEA2-0F4A-4BE2-88D7-F99637677B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87900"/>
            <a:ext cx="121920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66C3D806-9560-4C82-9433-C4071BF28804}"/>
              </a:ext>
            </a:extLst>
          </p:cNvPr>
          <p:cNvPicPr>
            <a:picLocks noChangeAspect="1"/>
          </p:cNvPicPr>
          <p:nvPr userDrawn="1"/>
        </p:nvPicPr>
        <p:blipFill>
          <a:blip r:embed="rId3">
            <a:extLst>
              <a:ext uri="{28A0092B-C50C-407E-A947-70E740481C1C}">
                <a14:useLocalDpi xmlns:a14="http://schemas.microsoft.com/office/drawing/2010/main" val="0"/>
              </a:ext>
            </a:extLst>
          </a:blip>
          <a:srcRect b="8521"/>
          <a:stretch>
            <a:fillRect/>
          </a:stretch>
        </p:blipFill>
        <p:spPr bwMode="auto">
          <a:xfrm>
            <a:off x="4200525" y="277813"/>
            <a:ext cx="379095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435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E1A47AF-BB70-4B21-9FFE-8F59B2BA1A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0BD0A360-8942-4CB5-8286-769F33A34C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8521"/>
          <a:stretch>
            <a:fillRect/>
          </a:stretch>
        </p:blipFill>
        <p:spPr bwMode="auto">
          <a:xfrm>
            <a:off x="711200" y="5222875"/>
            <a:ext cx="2640013"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A close up of a logo&#10;&#10;Description automatically generated">
            <a:extLst>
              <a:ext uri="{FF2B5EF4-FFF2-40B4-BE49-F238E27FC236}">
                <a16:creationId xmlns:a16="http://schemas.microsoft.com/office/drawing/2014/main" id="{5EB7450E-D15F-40F0-B0B3-23B972F666D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0225" y="433388"/>
            <a:ext cx="43751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2878701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DFEF936-4A73-4814-8DA7-C6C6A08F22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94676"/>
          <a:stretch>
            <a:fillRect/>
          </a:stretch>
        </p:blipFill>
        <p:spPr bwMode="auto">
          <a:xfrm>
            <a:off x="0" y="6492875"/>
            <a:ext cx="1219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8358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 name="Picture 6" descr="A picture containing outdoor object, solar cell&#10;&#10;Description automatically generated">
            <a:extLst>
              <a:ext uri="{FF2B5EF4-FFF2-40B4-BE49-F238E27FC236}">
                <a16:creationId xmlns:a16="http://schemas.microsoft.com/office/drawing/2014/main" id="{4A88A087-1FE5-46D6-8584-E501FC8CF4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87900"/>
            <a:ext cx="121920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0165181D-720A-45DE-AC06-7462D2461FC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8521"/>
          <a:stretch>
            <a:fillRect/>
          </a:stretch>
        </p:blipFill>
        <p:spPr bwMode="auto">
          <a:xfrm>
            <a:off x="4200525" y="277813"/>
            <a:ext cx="379095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795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a:extLst>
              <a:ext uri="{FF2B5EF4-FFF2-40B4-BE49-F238E27FC236}">
                <a16:creationId xmlns:a16="http://schemas.microsoft.com/office/drawing/2014/main" id="{1ADB64F7-8B94-403C-AE35-C37B6B362C99}"/>
              </a:ext>
            </a:extLst>
          </p:cNvPr>
          <p:cNvSpPr>
            <a:spLocks noGrp="1"/>
          </p:cNvSpPr>
          <p:nvPr>
            <p:ph type="sldNum" sz="quarter" idx="10"/>
          </p:nvPr>
        </p:nvSpPr>
        <p:spPr>
          <a:xfrm>
            <a:off x="0" y="0"/>
            <a:ext cx="0" cy="0"/>
          </a:xfrm>
        </p:spPr>
        <p:txBody>
          <a:bodyPr/>
          <a:lstStyle>
            <a:lvl1pPr eaLnBrk="1" hangingPunct="1">
              <a:defRPr/>
            </a:lvl1pPr>
          </a:lstStyle>
          <a:p>
            <a:pPr>
              <a:defRPr/>
            </a:pPr>
            <a:fld id="{805C5002-751B-4B82-BA25-E428BD7DF08D}" type="slidenum">
              <a:rPr lang="en-US" altLang="en-US"/>
              <a:pPr>
                <a:defRPr/>
              </a:pPr>
              <a:t>‹#›</a:t>
            </a:fld>
            <a:endParaRPr lang="en-US" altLang="en-US"/>
          </a:p>
        </p:txBody>
      </p:sp>
    </p:spTree>
    <p:extLst>
      <p:ext uri="{BB962C8B-B14F-4D97-AF65-F5344CB8AC3E}">
        <p14:creationId xmlns:p14="http://schemas.microsoft.com/office/powerpoint/2010/main" val="168836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GB"/>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5642EA-93A9-4D09-8DF0-070CB677E75F}"/>
              </a:ext>
            </a:extLst>
          </p:cNvPr>
          <p:cNvSpPr>
            <a:spLocks noGrp="1"/>
          </p:cNvSpPr>
          <p:nvPr>
            <p:ph type="dt" sz="half" idx="10"/>
          </p:nvPr>
        </p:nvSpPr>
        <p:spPr/>
        <p:txBody>
          <a:bodyPr/>
          <a:lstStyle>
            <a:lvl1pPr>
              <a:defRPr/>
            </a:lvl1pPr>
          </a:lstStyle>
          <a:p>
            <a:pPr>
              <a:defRPr/>
            </a:pPr>
            <a:fld id="{18CED6D3-CAC8-4DB8-AF5A-8D3BB3508796}" type="datetimeFigureOut">
              <a:rPr lang="en-GB"/>
              <a:pPr>
                <a:defRPr/>
              </a:pPr>
              <a:t>16/07/2020</a:t>
            </a:fld>
            <a:endParaRPr lang="en-GB"/>
          </a:p>
        </p:txBody>
      </p:sp>
      <p:sp>
        <p:nvSpPr>
          <p:cNvPr id="5" name="Footer Placeholder 4">
            <a:extLst>
              <a:ext uri="{FF2B5EF4-FFF2-40B4-BE49-F238E27FC236}">
                <a16:creationId xmlns:a16="http://schemas.microsoft.com/office/drawing/2014/main" id="{973C8D8D-4E92-44A1-B7F2-C61A657A1DF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5814839-B9D4-48EE-A587-8F4AD8378E45}"/>
              </a:ext>
            </a:extLst>
          </p:cNvPr>
          <p:cNvSpPr>
            <a:spLocks noGrp="1"/>
          </p:cNvSpPr>
          <p:nvPr>
            <p:ph type="sldNum" sz="quarter" idx="12"/>
          </p:nvPr>
        </p:nvSpPr>
        <p:spPr/>
        <p:txBody>
          <a:bodyPr/>
          <a:lstStyle>
            <a:lvl1pPr>
              <a:defRPr/>
            </a:lvl1pPr>
          </a:lstStyle>
          <a:p>
            <a:pPr>
              <a:defRPr/>
            </a:pPr>
            <a:fld id="{E0234AB0-6223-41C8-B8FE-89430D1C6539}" type="slidenum">
              <a:rPr lang="en-GB" altLang="en-US"/>
              <a:pPr>
                <a:defRPr/>
              </a:pPr>
              <a:t>‹#›</a:t>
            </a:fld>
            <a:endParaRPr lang="en-GB" altLang="en-US"/>
          </a:p>
        </p:txBody>
      </p:sp>
    </p:spTree>
    <p:extLst>
      <p:ext uri="{BB962C8B-B14F-4D97-AF65-F5344CB8AC3E}">
        <p14:creationId xmlns:p14="http://schemas.microsoft.com/office/powerpoint/2010/main" val="94134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9ED67F-EA1E-4276-A692-A007C43A5CE7}"/>
              </a:ext>
            </a:extLst>
          </p:cNvPr>
          <p:cNvSpPr>
            <a:spLocks noGrp="1"/>
          </p:cNvSpPr>
          <p:nvPr>
            <p:ph type="dt" sz="half" idx="10"/>
          </p:nvPr>
        </p:nvSpPr>
        <p:spPr/>
        <p:txBody>
          <a:bodyPr/>
          <a:lstStyle>
            <a:lvl1pPr>
              <a:defRPr/>
            </a:lvl1pPr>
          </a:lstStyle>
          <a:p>
            <a:pPr>
              <a:defRPr/>
            </a:pPr>
            <a:fld id="{342EE473-9CEB-4DF0-8864-8FA6A1EFECC7}" type="datetimeFigureOut">
              <a:rPr lang="en-GB"/>
              <a:pPr>
                <a:defRPr/>
              </a:pPr>
              <a:t>16/07/2020</a:t>
            </a:fld>
            <a:endParaRPr lang="en-GB"/>
          </a:p>
        </p:txBody>
      </p:sp>
      <p:sp>
        <p:nvSpPr>
          <p:cNvPr id="5" name="Footer Placeholder 4">
            <a:extLst>
              <a:ext uri="{FF2B5EF4-FFF2-40B4-BE49-F238E27FC236}">
                <a16:creationId xmlns:a16="http://schemas.microsoft.com/office/drawing/2014/main" id="{970BC374-DEC1-4031-B3E0-0E84FF3BA97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2EE33B1-5BAA-45B6-B12F-46F7EFCF65E9}"/>
              </a:ext>
            </a:extLst>
          </p:cNvPr>
          <p:cNvSpPr>
            <a:spLocks noGrp="1"/>
          </p:cNvSpPr>
          <p:nvPr>
            <p:ph type="sldNum" sz="quarter" idx="12"/>
          </p:nvPr>
        </p:nvSpPr>
        <p:spPr/>
        <p:txBody>
          <a:bodyPr/>
          <a:lstStyle>
            <a:lvl1pPr>
              <a:defRPr/>
            </a:lvl1pPr>
          </a:lstStyle>
          <a:p>
            <a:pPr>
              <a:defRPr/>
            </a:pPr>
            <a:fld id="{C4B8B918-DB6D-4FB2-8101-9B1DB0E286A2}" type="slidenum">
              <a:rPr lang="en-GB" altLang="en-US"/>
              <a:pPr>
                <a:defRPr/>
              </a:pPr>
              <a:t>‹#›</a:t>
            </a:fld>
            <a:endParaRPr lang="en-GB" altLang="en-US"/>
          </a:p>
        </p:txBody>
      </p:sp>
    </p:spTree>
    <p:extLst>
      <p:ext uri="{BB962C8B-B14F-4D97-AF65-F5344CB8AC3E}">
        <p14:creationId xmlns:p14="http://schemas.microsoft.com/office/powerpoint/2010/main" val="368974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GB"/>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BCD254A-33E1-4C82-8FB7-20F3C93D06CA}"/>
              </a:ext>
            </a:extLst>
          </p:cNvPr>
          <p:cNvSpPr>
            <a:spLocks noGrp="1"/>
          </p:cNvSpPr>
          <p:nvPr>
            <p:ph type="dt" sz="half" idx="10"/>
          </p:nvPr>
        </p:nvSpPr>
        <p:spPr/>
        <p:txBody>
          <a:bodyPr/>
          <a:lstStyle>
            <a:lvl1pPr>
              <a:defRPr/>
            </a:lvl1pPr>
          </a:lstStyle>
          <a:p>
            <a:pPr>
              <a:defRPr/>
            </a:pPr>
            <a:fld id="{21B93B4B-7586-4CF8-8075-31DAE6527B7E}" type="datetimeFigureOut">
              <a:rPr lang="en-GB"/>
              <a:pPr>
                <a:defRPr/>
              </a:pPr>
              <a:t>16/07/2020</a:t>
            </a:fld>
            <a:endParaRPr lang="en-GB"/>
          </a:p>
        </p:txBody>
      </p:sp>
      <p:sp>
        <p:nvSpPr>
          <p:cNvPr id="6" name="Footer Placeholder 4">
            <a:extLst>
              <a:ext uri="{FF2B5EF4-FFF2-40B4-BE49-F238E27FC236}">
                <a16:creationId xmlns:a16="http://schemas.microsoft.com/office/drawing/2014/main" id="{67183E47-919C-4FBD-A8E5-0FF3EE69539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A8A2B49-75D0-48D7-8A90-E72CE1B037EA}"/>
              </a:ext>
            </a:extLst>
          </p:cNvPr>
          <p:cNvSpPr>
            <a:spLocks noGrp="1"/>
          </p:cNvSpPr>
          <p:nvPr>
            <p:ph type="sldNum" sz="quarter" idx="12"/>
          </p:nvPr>
        </p:nvSpPr>
        <p:spPr/>
        <p:txBody>
          <a:bodyPr/>
          <a:lstStyle>
            <a:lvl1pPr>
              <a:defRPr/>
            </a:lvl1pPr>
          </a:lstStyle>
          <a:p>
            <a:pPr>
              <a:defRPr/>
            </a:pPr>
            <a:fld id="{E5F0C962-DDB3-43CF-9B28-6BFF946223A7}" type="slidenum">
              <a:rPr lang="en-GB" altLang="en-US"/>
              <a:pPr>
                <a:defRPr/>
              </a:pPr>
              <a:t>‹#›</a:t>
            </a:fld>
            <a:endParaRPr lang="en-GB" altLang="en-US"/>
          </a:p>
        </p:txBody>
      </p:sp>
    </p:spTree>
    <p:extLst>
      <p:ext uri="{BB962C8B-B14F-4D97-AF65-F5344CB8AC3E}">
        <p14:creationId xmlns:p14="http://schemas.microsoft.com/office/powerpoint/2010/main" val="278576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4BD562EB-0109-4971-9C8B-A42DA5394F83}"/>
              </a:ext>
            </a:extLst>
          </p:cNvPr>
          <p:cNvSpPr>
            <a:spLocks noGrp="1"/>
          </p:cNvSpPr>
          <p:nvPr>
            <p:ph type="dt" sz="half" idx="10"/>
          </p:nvPr>
        </p:nvSpPr>
        <p:spPr/>
        <p:txBody>
          <a:bodyPr/>
          <a:lstStyle>
            <a:lvl1pPr>
              <a:defRPr/>
            </a:lvl1pPr>
          </a:lstStyle>
          <a:p>
            <a:pPr>
              <a:defRPr/>
            </a:pPr>
            <a:fld id="{AA4DA66E-2F87-4841-A256-DC9525AFC262}" type="datetimeFigureOut">
              <a:rPr lang="en-GB"/>
              <a:pPr>
                <a:defRPr/>
              </a:pPr>
              <a:t>16/07/2020</a:t>
            </a:fld>
            <a:endParaRPr lang="en-GB"/>
          </a:p>
        </p:txBody>
      </p:sp>
      <p:sp>
        <p:nvSpPr>
          <p:cNvPr id="8" name="Footer Placeholder 4">
            <a:extLst>
              <a:ext uri="{FF2B5EF4-FFF2-40B4-BE49-F238E27FC236}">
                <a16:creationId xmlns:a16="http://schemas.microsoft.com/office/drawing/2014/main" id="{A096A141-CFD2-4C06-814C-A1DF97E67F9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21226174-6AC8-4D58-975B-D9B7FA7C1BCC}"/>
              </a:ext>
            </a:extLst>
          </p:cNvPr>
          <p:cNvSpPr>
            <a:spLocks noGrp="1"/>
          </p:cNvSpPr>
          <p:nvPr>
            <p:ph type="sldNum" sz="quarter" idx="12"/>
          </p:nvPr>
        </p:nvSpPr>
        <p:spPr/>
        <p:txBody>
          <a:bodyPr/>
          <a:lstStyle>
            <a:lvl1pPr>
              <a:defRPr/>
            </a:lvl1pPr>
          </a:lstStyle>
          <a:p>
            <a:pPr>
              <a:defRPr/>
            </a:pPr>
            <a:fld id="{9DBA8286-93E8-444C-B450-3E243BB77D42}" type="slidenum">
              <a:rPr lang="en-GB" altLang="en-US"/>
              <a:pPr>
                <a:defRPr/>
              </a:pPr>
              <a:t>‹#›</a:t>
            </a:fld>
            <a:endParaRPr lang="en-GB" altLang="en-US"/>
          </a:p>
        </p:txBody>
      </p:sp>
    </p:spTree>
    <p:extLst>
      <p:ext uri="{BB962C8B-B14F-4D97-AF65-F5344CB8AC3E}">
        <p14:creationId xmlns:p14="http://schemas.microsoft.com/office/powerpoint/2010/main" val="146493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0A81778-759A-46A7-A0D2-E80F81AD3931}"/>
              </a:ext>
            </a:extLst>
          </p:cNvPr>
          <p:cNvSpPr>
            <a:spLocks noGrp="1"/>
          </p:cNvSpPr>
          <p:nvPr>
            <p:ph type="dt" sz="half" idx="10"/>
          </p:nvPr>
        </p:nvSpPr>
        <p:spPr/>
        <p:txBody>
          <a:bodyPr/>
          <a:lstStyle>
            <a:lvl1pPr>
              <a:defRPr/>
            </a:lvl1pPr>
          </a:lstStyle>
          <a:p>
            <a:pPr>
              <a:defRPr/>
            </a:pPr>
            <a:fld id="{0622F085-1D60-42C2-BD84-A76781F148E9}" type="datetimeFigureOut">
              <a:rPr lang="en-GB"/>
              <a:pPr>
                <a:defRPr/>
              </a:pPr>
              <a:t>16/07/2020</a:t>
            </a:fld>
            <a:endParaRPr lang="en-GB"/>
          </a:p>
        </p:txBody>
      </p:sp>
      <p:sp>
        <p:nvSpPr>
          <p:cNvPr id="4" name="Footer Placeholder 4">
            <a:extLst>
              <a:ext uri="{FF2B5EF4-FFF2-40B4-BE49-F238E27FC236}">
                <a16:creationId xmlns:a16="http://schemas.microsoft.com/office/drawing/2014/main" id="{752D686D-504F-471A-88E6-7A2205B214F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6385ED4-802F-4A97-9CD0-49AFCFC95943}"/>
              </a:ext>
            </a:extLst>
          </p:cNvPr>
          <p:cNvSpPr>
            <a:spLocks noGrp="1"/>
          </p:cNvSpPr>
          <p:nvPr>
            <p:ph type="sldNum" sz="quarter" idx="12"/>
          </p:nvPr>
        </p:nvSpPr>
        <p:spPr/>
        <p:txBody>
          <a:bodyPr/>
          <a:lstStyle>
            <a:lvl1pPr>
              <a:defRPr/>
            </a:lvl1pPr>
          </a:lstStyle>
          <a:p>
            <a:pPr>
              <a:defRPr/>
            </a:pPr>
            <a:fld id="{A0B30C43-BD13-4DB3-8F20-065902C8D32B}" type="slidenum">
              <a:rPr lang="en-GB" altLang="en-US"/>
              <a:pPr>
                <a:defRPr/>
              </a:pPr>
              <a:t>‹#›</a:t>
            </a:fld>
            <a:endParaRPr lang="en-GB" altLang="en-US"/>
          </a:p>
        </p:txBody>
      </p:sp>
    </p:spTree>
    <p:extLst>
      <p:ext uri="{BB962C8B-B14F-4D97-AF65-F5344CB8AC3E}">
        <p14:creationId xmlns:p14="http://schemas.microsoft.com/office/powerpoint/2010/main" val="282619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C8C658C-97EF-42E9-B790-12952B5BE99C}"/>
              </a:ext>
            </a:extLst>
          </p:cNvPr>
          <p:cNvSpPr>
            <a:spLocks noGrp="1"/>
          </p:cNvSpPr>
          <p:nvPr>
            <p:ph type="dt" sz="half" idx="10"/>
          </p:nvPr>
        </p:nvSpPr>
        <p:spPr/>
        <p:txBody>
          <a:bodyPr/>
          <a:lstStyle>
            <a:lvl1pPr>
              <a:defRPr/>
            </a:lvl1pPr>
          </a:lstStyle>
          <a:p>
            <a:pPr>
              <a:defRPr/>
            </a:pPr>
            <a:fld id="{469F2410-AFC7-45A4-8585-ACDCD7222B2F}" type="datetimeFigureOut">
              <a:rPr lang="en-GB"/>
              <a:pPr>
                <a:defRPr/>
              </a:pPr>
              <a:t>16/07/2020</a:t>
            </a:fld>
            <a:endParaRPr lang="en-GB"/>
          </a:p>
        </p:txBody>
      </p:sp>
      <p:sp>
        <p:nvSpPr>
          <p:cNvPr id="3" name="Footer Placeholder 4">
            <a:extLst>
              <a:ext uri="{FF2B5EF4-FFF2-40B4-BE49-F238E27FC236}">
                <a16:creationId xmlns:a16="http://schemas.microsoft.com/office/drawing/2014/main" id="{99A9CB83-5999-4CC4-A021-A37F36F6138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D456DB4B-C06A-496A-9AA2-A9099E088B68}"/>
              </a:ext>
            </a:extLst>
          </p:cNvPr>
          <p:cNvSpPr>
            <a:spLocks noGrp="1"/>
          </p:cNvSpPr>
          <p:nvPr>
            <p:ph type="sldNum" sz="quarter" idx="12"/>
          </p:nvPr>
        </p:nvSpPr>
        <p:spPr/>
        <p:txBody>
          <a:bodyPr/>
          <a:lstStyle>
            <a:lvl1pPr>
              <a:defRPr/>
            </a:lvl1pPr>
          </a:lstStyle>
          <a:p>
            <a:pPr>
              <a:defRPr/>
            </a:pPr>
            <a:fld id="{53C5AC69-868E-4C72-8D57-BA797CD424C2}" type="slidenum">
              <a:rPr lang="en-GB" altLang="en-US"/>
              <a:pPr>
                <a:defRPr/>
              </a:pPr>
              <a:t>‹#›</a:t>
            </a:fld>
            <a:endParaRPr lang="en-GB" altLang="en-US"/>
          </a:p>
        </p:txBody>
      </p:sp>
    </p:spTree>
    <p:extLst>
      <p:ext uri="{BB962C8B-B14F-4D97-AF65-F5344CB8AC3E}">
        <p14:creationId xmlns:p14="http://schemas.microsoft.com/office/powerpoint/2010/main" val="397372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EA8241A-F439-4D4F-A273-61DC6AF37578}"/>
              </a:ext>
            </a:extLst>
          </p:cNvPr>
          <p:cNvSpPr>
            <a:spLocks noGrp="1"/>
          </p:cNvSpPr>
          <p:nvPr>
            <p:ph type="dt" sz="half" idx="10"/>
          </p:nvPr>
        </p:nvSpPr>
        <p:spPr/>
        <p:txBody>
          <a:bodyPr/>
          <a:lstStyle>
            <a:lvl1pPr>
              <a:defRPr/>
            </a:lvl1pPr>
          </a:lstStyle>
          <a:p>
            <a:pPr>
              <a:defRPr/>
            </a:pPr>
            <a:fld id="{545445D9-327C-4D0F-B7AC-12E1CB4AD6FD}" type="datetimeFigureOut">
              <a:rPr lang="en-GB"/>
              <a:pPr>
                <a:defRPr/>
              </a:pPr>
              <a:t>16/07/2020</a:t>
            </a:fld>
            <a:endParaRPr lang="en-GB"/>
          </a:p>
        </p:txBody>
      </p:sp>
      <p:sp>
        <p:nvSpPr>
          <p:cNvPr id="6" name="Footer Placeholder 4">
            <a:extLst>
              <a:ext uri="{FF2B5EF4-FFF2-40B4-BE49-F238E27FC236}">
                <a16:creationId xmlns:a16="http://schemas.microsoft.com/office/drawing/2014/main" id="{07262545-069C-471A-95FB-C6A9098F11F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4FED5C4-BE1A-48D1-B5DF-94D86D2F689C}"/>
              </a:ext>
            </a:extLst>
          </p:cNvPr>
          <p:cNvSpPr>
            <a:spLocks noGrp="1"/>
          </p:cNvSpPr>
          <p:nvPr>
            <p:ph type="sldNum" sz="quarter" idx="12"/>
          </p:nvPr>
        </p:nvSpPr>
        <p:spPr/>
        <p:txBody>
          <a:bodyPr/>
          <a:lstStyle>
            <a:lvl1pPr>
              <a:defRPr/>
            </a:lvl1pPr>
          </a:lstStyle>
          <a:p>
            <a:pPr>
              <a:defRPr/>
            </a:pPr>
            <a:fld id="{444FD7AE-BCC6-48BB-A4B5-0D01D2448C2B}" type="slidenum">
              <a:rPr lang="en-GB" altLang="en-US"/>
              <a:pPr>
                <a:defRPr/>
              </a:pPr>
              <a:t>‹#›</a:t>
            </a:fld>
            <a:endParaRPr lang="en-GB" altLang="en-US"/>
          </a:p>
        </p:txBody>
      </p:sp>
    </p:spTree>
    <p:extLst>
      <p:ext uri="{BB962C8B-B14F-4D97-AF65-F5344CB8AC3E}">
        <p14:creationId xmlns:p14="http://schemas.microsoft.com/office/powerpoint/2010/main" val="226462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7A23B32-F626-486E-A0E6-554BDD543360}"/>
              </a:ext>
            </a:extLst>
          </p:cNvPr>
          <p:cNvSpPr>
            <a:spLocks noGrp="1"/>
          </p:cNvSpPr>
          <p:nvPr>
            <p:ph type="dt" sz="half" idx="10"/>
          </p:nvPr>
        </p:nvSpPr>
        <p:spPr/>
        <p:txBody>
          <a:bodyPr/>
          <a:lstStyle>
            <a:lvl1pPr>
              <a:defRPr/>
            </a:lvl1pPr>
          </a:lstStyle>
          <a:p>
            <a:pPr>
              <a:defRPr/>
            </a:pPr>
            <a:fld id="{FADC2980-6807-4A22-87DB-A37083F68F9B}" type="datetimeFigureOut">
              <a:rPr lang="en-GB"/>
              <a:pPr>
                <a:defRPr/>
              </a:pPr>
              <a:t>16/07/2020</a:t>
            </a:fld>
            <a:endParaRPr lang="en-GB"/>
          </a:p>
        </p:txBody>
      </p:sp>
      <p:sp>
        <p:nvSpPr>
          <p:cNvPr id="6" name="Footer Placeholder 4">
            <a:extLst>
              <a:ext uri="{FF2B5EF4-FFF2-40B4-BE49-F238E27FC236}">
                <a16:creationId xmlns:a16="http://schemas.microsoft.com/office/drawing/2014/main" id="{E59C62ED-7E4C-4BB5-B5F9-B46D94AAA31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CD90474-4D8D-4F7D-BEA2-E004029E7F2A}"/>
              </a:ext>
            </a:extLst>
          </p:cNvPr>
          <p:cNvSpPr>
            <a:spLocks noGrp="1"/>
          </p:cNvSpPr>
          <p:nvPr>
            <p:ph type="sldNum" sz="quarter" idx="12"/>
          </p:nvPr>
        </p:nvSpPr>
        <p:spPr/>
        <p:txBody>
          <a:bodyPr/>
          <a:lstStyle>
            <a:lvl1pPr>
              <a:defRPr/>
            </a:lvl1pPr>
          </a:lstStyle>
          <a:p>
            <a:pPr>
              <a:defRPr/>
            </a:pPr>
            <a:fld id="{D4CE2AC8-29E2-4675-BB0D-62261E00CE53}" type="slidenum">
              <a:rPr lang="en-GB" altLang="en-US"/>
              <a:pPr>
                <a:defRPr/>
              </a:pPr>
              <a:t>‹#›</a:t>
            </a:fld>
            <a:endParaRPr lang="en-GB" altLang="en-US"/>
          </a:p>
        </p:txBody>
      </p:sp>
    </p:spTree>
    <p:extLst>
      <p:ext uri="{BB962C8B-B14F-4D97-AF65-F5344CB8AC3E}">
        <p14:creationId xmlns:p14="http://schemas.microsoft.com/office/powerpoint/2010/main" val="985183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CE092BE-FCEE-4A5C-B808-FFF3DAA5B09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E99924A-8545-433C-9902-369071DD449A}"/>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257E95CB-87F2-43EE-94AA-D14E84A560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60AE4D9-0F59-40F2-9697-96E59F2C9B6B}" type="datetimeFigureOut">
              <a:rPr lang="en-GB"/>
              <a:pPr>
                <a:defRPr/>
              </a:pPr>
              <a:t>16/07/2020</a:t>
            </a:fld>
            <a:endParaRPr lang="en-GB"/>
          </a:p>
        </p:txBody>
      </p:sp>
      <p:sp>
        <p:nvSpPr>
          <p:cNvPr id="5" name="Footer Placeholder 4">
            <a:extLst>
              <a:ext uri="{FF2B5EF4-FFF2-40B4-BE49-F238E27FC236}">
                <a16:creationId xmlns:a16="http://schemas.microsoft.com/office/drawing/2014/main" id="{B6F5819C-0301-48E8-9025-AAA7F5A9F3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AA8F88B1-FD4B-49B4-B4B4-93D0F1052C8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80F9369-08A0-4512-B5BC-C79EAD0787E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E912517-A418-4CC7-98DC-8263DE623C8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FD4D42E-FCD9-4564-BA4B-B4388432841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25BE24A-2FB8-49AB-B2F3-B7F9F895696E}"/>
              </a:ext>
            </a:extLst>
          </p:cNvPr>
          <p:cNvSpPr>
            <a:spLocks noGrp="1"/>
          </p:cNvSpPr>
          <p:nvPr>
            <p:ph type="title"/>
          </p:nvPr>
        </p:nvSpPr>
        <p:spPr>
          <a:xfrm>
            <a:off x="1906588" y="2414588"/>
            <a:ext cx="8378825" cy="2338387"/>
          </a:xfrm>
        </p:spPr>
        <p:txBody>
          <a:bodyPr anchor="t"/>
          <a:lstStyle/>
          <a:p>
            <a:pPr eaLnBrk="1" hangingPunct="1"/>
            <a:br>
              <a:rPr lang="en-US" altLang="en-US" sz="2000" dirty="0">
                <a:latin typeface="Lucida Sans" panose="020B0602030504020204" pitchFamily="34" charset="0"/>
              </a:rPr>
            </a:br>
            <a:r>
              <a:rPr lang="en-US" altLang="en-US" sz="2000" u="sng" dirty="0" err="1">
                <a:latin typeface="Lucida Sans" panose="020B0602030504020204" pitchFamily="34" charset="0"/>
              </a:rPr>
              <a:t>Subprogramme</a:t>
            </a:r>
            <a:r>
              <a:rPr lang="en-US" altLang="en-US" sz="2000" u="sng" dirty="0">
                <a:latin typeface="Lucida Sans" panose="020B0602030504020204" pitchFamily="34" charset="0"/>
              </a:rPr>
              <a:t> 7</a:t>
            </a:r>
            <a:r>
              <a:rPr lang="en-US" altLang="en-US" sz="2000" dirty="0">
                <a:latin typeface="Lucida Sans" panose="020B0602030504020204" pitchFamily="34" charset="0"/>
              </a:rPr>
              <a:t>: </a:t>
            </a:r>
            <a:r>
              <a:rPr lang="en-US" altLang="en-US" sz="2000" dirty="0" err="1">
                <a:latin typeface="Lucida Sans" panose="020B0602030504020204" pitchFamily="34" charset="0"/>
              </a:rPr>
              <a:t>Subregional</a:t>
            </a:r>
            <a:r>
              <a:rPr lang="en-US" altLang="en-US" sz="2000" dirty="0">
                <a:latin typeface="Lucida Sans" panose="020B0602030504020204" pitchFamily="34" charset="0"/>
              </a:rPr>
              <a:t> activities for development</a:t>
            </a:r>
            <a:br>
              <a:rPr lang="en-US" altLang="en-US" sz="2000" dirty="0">
                <a:latin typeface="Lucida Sans" panose="020B0602030504020204" pitchFamily="34" charset="0"/>
              </a:rPr>
            </a:br>
            <a:r>
              <a:rPr lang="en-US" altLang="en-US" sz="2000" dirty="0">
                <a:latin typeface="Lucida Sans" panose="020B0602030504020204" pitchFamily="34" charset="0"/>
              </a:rPr>
              <a:t>Component 2</a:t>
            </a:r>
            <a:br>
              <a:rPr lang="en-US" altLang="en-US" sz="2000" dirty="0">
                <a:latin typeface="Lucida Sans" panose="020B0602030504020204" pitchFamily="34" charset="0"/>
              </a:rPr>
            </a:br>
            <a:r>
              <a:rPr lang="en-US" altLang="en-US" sz="2000" dirty="0">
                <a:latin typeface="Lucida Sans" panose="020B0602030504020204" pitchFamily="34" charset="0"/>
              </a:rPr>
              <a:t> </a:t>
            </a:r>
            <a:br>
              <a:rPr lang="en-US" altLang="en-US" sz="2000" dirty="0">
                <a:latin typeface="Lucida Sans" panose="020B0602030504020204" pitchFamily="34" charset="0"/>
              </a:rPr>
            </a:br>
            <a:r>
              <a:rPr lang="en-US" altLang="en-US" sz="2000" dirty="0">
                <a:latin typeface="Lucida Sans" panose="020B0602030504020204" pitchFamily="34" charset="0"/>
              </a:rPr>
              <a:t>Amadou Diouf, Chief of </a:t>
            </a:r>
            <a:r>
              <a:rPr lang="en-US" altLang="en-US" sz="2000" dirty="0" err="1">
                <a:latin typeface="Lucida Sans" panose="020B0602030504020204" pitchFamily="34" charset="0"/>
              </a:rPr>
              <a:t>SubRegional</a:t>
            </a:r>
            <a:r>
              <a:rPr lang="en-US" altLang="en-US" sz="2000" dirty="0">
                <a:latin typeface="Lucida Sans" panose="020B0602030504020204" pitchFamily="34" charset="0"/>
              </a:rPr>
              <a:t> Initiatives Section (SRI)</a:t>
            </a:r>
            <a:br>
              <a:rPr lang="en-US" altLang="en-US" sz="1800" dirty="0">
                <a:latin typeface="Lucida Sans" panose="020B0602030504020204" pitchFamily="34" charset="0"/>
              </a:rPr>
            </a:br>
            <a:r>
              <a:rPr lang="en-US" altLang="en-US" sz="1800" dirty="0" err="1">
                <a:latin typeface="Lucida Sans" panose="020B0602030504020204" pitchFamily="34" charset="0"/>
              </a:rPr>
              <a:t>SubRegional</a:t>
            </a:r>
            <a:r>
              <a:rPr lang="en-US" altLang="en-US" sz="1800" dirty="0">
                <a:latin typeface="Lucida Sans" panose="020B0602030504020204" pitchFamily="34" charset="0"/>
              </a:rPr>
              <a:t> Office for West Africa (SROWA)</a:t>
            </a:r>
            <a:br>
              <a:rPr lang="en-US" altLang="en-US" sz="1800" dirty="0">
                <a:latin typeface="Lucida Sans" panose="020B0602030504020204" pitchFamily="34" charset="0"/>
              </a:rPr>
            </a:br>
            <a:r>
              <a:rPr lang="en-US" altLang="en-US" sz="1800" dirty="0">
                <a:latin typeface="Lucida Sans" panose="020B0602030504020204" pitchFamily="34" charset="0"/>
              </a:rPr>
              <a:t> </a:t>
            </a:r>
          </a:p>
        </p:txBody>
      </p:sp>
      <p:sp>
        <p:nvSpPr>
          <p:cNvPr id="4" name="Title 1">
            <a:extLst>
              <a:ext uri="{FF2B5EF4-FFF2-40B4-BE49-F238E27FC236}">
                <a16:creationId xmlns:a16="http://schemas.microsoft.com/office/drawing/2014/main" id="{04502484-4EA5-417F-8A10-44E10C2AFA5F}"/>
              </a:ext>
            </a:extLst>
          </p:cNvPr>
          <p:cNvSpPr txBox="1">
            <a:spLocks/>
          </p:cNvSpPr>
          <p:nvPr/>
        </p:nvSpPr>
        <p:spPr>
          <a:xfrm>
            <a:off x="4654550" y="5588000"/>
            <a:ext cx="6308725" cy="895350"/>
          </a:xfrm>
          <a:prstGeom prst="rect">
            <a:avLst/>
          </a:prstGeom>
        </p:spPr>
        <p:txBody>
          <a:bodyPr anchor="b"/>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r" fontAlgn="auto">
              <a:spcAft>
                <a:spcPts val="0"/>
              </a:spcAft>
              <a:defRPr/>
            </a:pPr>
            <a:r>
              <a:rPr lang="en-US" sz="1400" dirty="0">
                <a:solidFill>
                  <a:schemeClr val="accent1">
                    <a:lumMod val="50000"/>
                  </a:schemeClr>
                </a:solidFill>
              </a:rPr>
              <a:t>2020 Second Quarter Accountability and </a:t>
            </a:r>
            <a:r>
              <a:rPr lang="en-US" sz="1400" dirty="0" err="1">
                <a:solidFill>
                  <a:schemeClr val="accent1">
                    <a:lumMod val="50000"/>
                  </a:schemeClr>
                </a:solidFill>
              </a:rPr>
              <a:t>Programme</a:t>
            </a:r>
            <a:r>
              <a:rPr lang="en-US" sz="1400" dirty="0">
                <a:solidFill>
                  <a:schemeClr val="accent1">
                    <a:lumMod val="50000"/>
                  </a:schemeClr>
                </a:solidFill>
              </a:rPr>
              <a:t> Performance Review Meeting</a:t>
            </a:r>
          </a:p>
          <a:p>
            <a:pPr algn="r" fontAlgn="auto">
              <a:spcAft>
                <a:spcPts val="0"/>
              </a:spcAft>
              <a:defRPr/>
            </a:pPr>
            <a:endParaRPr lang="en-US" sz="1400" dirty="0">
              <a:solidFill>
                <a:schemeClr val="accent1">
                  <a:lumMod val="50000"/>
                </a:schemeClr>
              </a:solidFill>
            </a:endParaRPr>
          </a:p>
          <a:p>
            <a:pPr algn="r" fontAlgn="auto">
              <a:spcAft>
                <a:spcPts val="0"/>
              </a:spcAft>
              <a:defRPr/>
            </a:pPr>
            <a:r>
              <a:rPr lang="en-US" sz="1400" dirty="0">
                <a:solidFill>
                  <a:schemeClr val="accent1">
                    <a:lumMod val="50000"/>
                  </a:schemeClr>
                </a:solidFill>
                <a:highlight>
                  <a:srgbClr val="FFFF00"/>
                </a:highlight>
              </a:rPr>
              <a:t>20 – 22 July 2020</a:t>
            </a:r>
          </a:p>
          <a:p>
            <a:pPr algn="r" fontAlgn="auto">
              <a:spcAft>
                <a:spcPts val="0"/>
              </a:spcAft>
              <a:defRPr/>
            </a:pPr>
            <a:endParaRPr lang="en-US" sz="1400" dirty="0">
              <a:solidFill>
                <a:schemeClr val="accent1">
                  <a:lumMod val="50000"/>
                </a:schemeClr>
              </a:solidFill>
            </a:endParaRPr>
          </a:p>
          <a:p>
            <a:pPr algn="r" fontAlgn="auto">
              <a:spcAft>
                <a:spcPts val="0"/>
              </a:spcAft>
              <a:defRPr/>
            </a:pPr>
            <a:r>
              <a:rPr lang="en-US" sz="1400" dirty="0">
                <a:solidFill>
                  <a:schemeClr val="accent1">
                    <a:lumMod val="50000"/>
                  </a:schemeClr>
                </a:solidFill>
              </a:rPr>
              <a:t>[Virtual]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4" descr="Image result for SDGs">
            <a:extLst>
              <a:ext uri="{FF2B5EF4-FFF2-40B4-BE49-F238E27FC236}">
                <a16:creationId xmlns:a16="http://schemas.microsoft.com/office/drawing/2014/main" id="{D33D1E85-AB47-48C1-9359-E5B3D7BBF557}"/>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9459" name="AutoShape 6" descr="Image result for SDGs">
            <a:extLst>
              <a:ext uri="{FF2B5EF4-FFF2-40B4-BE49-F238E27FC236}">
                <a16:creationId xmlns:a16="http://schemas.microsoft.com/office/drawing/2014/main" id="{E5103005-7059-414D-A3DB-1880D6C7F13E}"/>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9460" name="AutoShape 2" descr="Image result for challenges">
            <a:extLst>
              <a:ext uri="{FF2B5EF4-FFF2-40B4-BE49-F238E27FC236}">
                <a16:creationId xmlns:a16="http://schemas.microsoft.com/office/drawing/2014/main" id="{2F78664C-A679-4944-A535-70F0B18C6167}"/>
              </a:ext>
            </a:extLst>
          </p:cNvPr>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28" name="Rectângulo arredondado 8">
            <a:extLst>
              <a:ext uri="{FF2B5EF4-FFF2-40B4-BE49-F238E27FC236}">
                <a16:creationId xmlns:a16="http://schemas.microsoft.com/office/drawing/2014/main" id="{4D093782-2D1F-4BA2-97BB-20E196E30A97}"/>
              </a:ext>
            </a:extLst>
          </p:cNvPr>
          <p:cNvSpPr/>
          <p:nvPr/>
        </p:nvSpPr>
        <p:spPr>
          <a:xfrm>
            <a:off x="573088" y="184150"/>
            <a:ext cx="10998200" cy="7493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spAutoFit/>
          </a:bodyPr>
          <a:lstStyle/>
          <a:p>
            <a:pPr marL="357188" eaLnBrk="1" fontAlgn="auto" hangingPunct="1">
              <a:spcBef>
                <a:spcPts val="0"/>
              </a:spcBef>
              <a:spcAft>
                <a:spcPts val="0"/>
              </a:spcAft>
              <a:defRPr/>
            </a:pPr>
            <a:r>
              <a:rPr lang="en-US" sz="3200" b="1" dirty="0">
                <a:latin typeface="Century Gothic" panose="020B0502020202020204" pitchFamily="34" charset="0"/>
              </a:rPr>
              <a:t>Status update on implementing partners</a:t>
            </a:r>
            <a:endParaRPr lang="en-GB" sz="3200" b="1" dirty="0">
              <a:latin typeface="Century Gothic" panose="020B0502020202020204" pitchFamily="34" charset="0"/>
            </a:endParaRPr>
          </a:p>
        </p:txBody>
      </p:sp>
      <p:sp>
        <p:nvSpPr>
          <p:cNvPr id="14" name="TextBox 13">
            <a:extLst>
              <a:ext uri="{FF2B5EF4-FFF2-40B4-BE49-F238E27FC236}">
                <a16:creationId xmlns:a16="http://schemas.microsoft.com/office/drawing/2014/main" id="{F0AE42D9-4811-4E3F-BDD1-B551247242F6}"/>
              </a:ext>
            </a:extLst>
          </p:cNvPr>
          <p:cNvSpPr txBox="1"/>
          <p:nvPr/>
        </p:nvSpPr>
        <p:spPr>
          <a:xfrm>
            <a:off x="573088" y="1504950"/>
            <a:ext cx="10998200" cy="1631950"/>
          </a:xfrm>
          <a:prstGeom prst="rect">
            <a:avLst/>
          </a:prstGeom>
          <a:solidFill>
            <a:schemeClr val="tx2">
              <a:lumMod val="20000"/>
              <a:lumOff val="80000"/>
            </a:schemeClr>
          </a:solid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sz="2000" dirty="0"/>
              <a:t>Provide status update on the SROWA’s implementing partners for XB funded projects</a:t>
            </a:r>
            <a:endParaRPr lang="en-US" sz="2000" b="1" dirty="0">
              <a:latin typeface="Century Gothic" panose="020B0502020202020204" pitchFamily="34" charset="0"/>
              <a:cs typeface="+mn-cs"/>
            </a:endParaRPr>
          </a:p>
          <a:p>
            <a:pPr marL="285750" indent="-285750" eaLnBrk="1" fontAlgn="auto" hangingPunct="1">
              <a:spcBef>
                <a:spcPts val="0"/>
              </a:spcBef>
              <a:spcAft>
                <a:spcPts val="0"/>
              </a:spcAft>
              <a:buFont typeface="Arial" panose="020B0604020202020204" pitchFamily="34" charset="0"/>
              <a:buChar char="•"/>
              <a:defRPr/>
            </a:pPr>
            <a:endParaRPr lang="en-US" sz="2000" dirty="0"/>
          </a:p>
          <a:p>
            <a:pPr marL="285750" indent="-285750" eaLnBrk="1" fontAlgn="auto" hangingPunct="1">
              <a:spcBef>
                <a:spcPts val="0"/>
              </a:spcBef>
              <a:spcAft>
                <a:spcPts val="0"/>
              </a:spcAft>
              <a:buFont typeface="Arial" panose="020B0604020202020204" pitchFamily="34" charset="0"/>
              <a:buChar char="•"/>
              <a:defRPr/>
            </a:pPr>
            <a:endParaRPr lang="en-US" sz="2000" dirty="0"/>
          </a:p>
          <a:p>
            <a:pPr marL="285750" indent="-285750" eaLnBrk="1" fontAlgn="auto" hangingPunct="1">
              <a:spcBef>
                <a:spcPts val="0"/>
              </a:spcBef>
              <a:spcAft>
                <a:spcPts val="0"/>
              </a:spcAft>
              <a:buFont typeface="Arial" panose="020B0604020202020204" pitchFamily="34" charset="0"/>
              <a:buChar char="•"/>
              <a:defRPr/>
            </a:pPr>
            <a:endParaRPr lang="en-US" sz="2000" dirty="0"/>
          </a:p>
          <a:p>
            <a:pPr eaLnBrk="1" fontAlgn="auto" hangingPunct="1">
              <a:spcBef>
                <a:spcPts val="0"/>
              </a:spcBef>
              <a:spcAft>
                <a:spcPts val="0"/>
              </a:spcAft>
              <a:defRPr/>
            </a:pPr>
            <a:r>
              <a:rPr lang="en-US" sz="2000" dirty="0">
                <a:solidFill>
                  <a:srgbClr val="FF0000"/>
                </a:solidFill>
              </a:rPr>
              <a:t>Non Available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650D731-F9B8-49FF-9704-FE45F74E2FD3}"/>
              </a:ext>
            </a:extLst>
          </p:cNvPr>
          <p:cNvSpPr>
            <a:spLocks/>
          </p:cNvSpPr>
          <p:nvPr/>
        </p:nvSpPr>
        <p:spPr bwMode="auto">
          <a:xfrm>
            <a:off x="3884613" y="3082925"/>
            <a:ext cx="44227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indent="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500" b="1">
                <a:latin typeface="Lato"/>
                <a:ea typeface="MS PGothic" panose="020B0600070205080204" pitchFamily="34" charset="-128"/>
                <a:cs typeface="Calibri" panose="020F0502020204030204" pitchFamily="34" charset="0"/>
                <a:sym typeface="Lato"/>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C7F0C512-65C2-4414-ACF0-496D21F7D759}"/>
              </a:ext>
            </a:extLst>
          </p:cNvPr>
          <p:cNvSpPr/>
          <p:nvPr/>
        </p:nvSpPr>
        <p:spPr>
          <a:xfrm>
            <a:off x="596900" y="202970"/>
            <a:ext cx="11236326" cy="68103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anchor="ctr">
            <a:spAutoFit/>
          </a:bodyPr>
          <a:lstStyle/>
          <a:p>
            <a:pPr marL="357188" eaLnBrk="1" fontAlgn="auto" hangingPunct="1">
              <a:spcBef>
                <a:spcPts val="0"/>
              </a:spcBef>
              <a:spcAft>
                <a:spcPts val="0"/>
              </a:spcAft>
              <a:defRPr/>
            </a:pPr>
            <a:r>
              <a:rPr lang="en-US" sz="2800" b="1" dirty="0">
                <a:latin typeface="Century Gothic" panose="020B0502020202020204" pitchFamily="34" charset="0"/>
              </a:rPr>
              <a:t>2020 Progress on achievements </a:t>
            </a:r>
            <a:r>
              <a:rPr lang="en-US" sz="2000" b="1" dirty="0">
                <a:latin typeface="Century Gothic" panose="020B0502020202020204" pitchFamily="34" charset="0"/>
              </a:rPr>
              <a:t>(all budget sources: 18, 23, 11, 35)</a:t>
            </a:r>
            <a:endParaRPr lang="en-GB" sz="2800" b="1" dirty="0">
              <a:latin typeface="Century Gothic" panose="020B0502020202020204" pitchFamily="34" charset="0"/>
            </a:endParaRPr>
          </a:p>
        </p:txBody>
      </p:sp>
      <p:sp>
        <p:nvSpPr>
          <p:cNvPr id="4" name="TextBox 3">
            <a:extLst>
              <a:ext uri="{FF2B5EF4-FFF2-40B4-BE49-F238E27FC236}">
                <a16:creationId xmlns:a16="http://schemas.microsoft.com/office/drawing/2014/main" id="{02C17115-4CA7-4F4E-BB60-C626F518F72D}"/>
              </a:ext>
            </a:extLst>
          </p:cNvPr>
          <p:cNvSpPr txBox="1"/>
          <p:nvPr/>
        </p:nvSpPr>
        <p:spPr>
          <a:xfrm>
            <a:off x="596900" y="860486"/>
            <a:ext cx="11236326" cy="400110"/>
          </a:xfrm>
          <a:prstGeom prst="rect">
            <a:avLst/>
          </a:prstGeom>
          <a:solidFill>
            <a:schemeClr val="accent2">
              <a:lumMod val="50000"/>
            </a:schemeClr>
          </a:solidFill>
        </p:spPr>
        <p:txBody>
          <a:bodyPr wrap="square">
            <a:spAutoFit/>
          </a:bodyPr>
          <a:lstStyle/>
          <a:p>
            <a:pPr eaLnBrk="1" fontAlgn="auto" hangingPunct="1">
              <a:spcBef>
                <a:spcPts val="0"/>
              </a:spcBef>
              <a:spcAft>
                <a:spcPts val="0"/>
              </a:spcAft>
              <a:defRPr/>
            </a:pPr>
            <a:r>
              <a:rPr lang="en-US" sz="2000" b="1" dirty="0">
                <a:solidFill>
                  <a:schemeClr val="bg1"/>
                </a:solidFill>
              </a:rPr>
              <a:t>Objective: To achieve inclusive development and regional integration in West Africa </a:t>
            </a:r>
            <a:endParaRPr lang="en-US" sz="2000" b="1" dirty="0">
              <a:solidFill>
                <a:schemeClr val="bg1"/>
              </a:solidFill>
              <a:latin typeface="+mn-lt"/>
              <a:cs typeface="+mn-cs"/>
            </a:endParaRPr>
          </a:p>
        </p:txBody>
      </p:sp>
      <p:graphicFrame>
        <p:nvGraphicFramePr>
          <p:cNvPr id="15" name="Table 14">
            <a:extLst>
              <a:ext uri="{FF2B5EF4-FFF2-40B4-BE49-F238E27FC236}">
                <a16:creationId xmlns:a16="http://schemas.microsoft.com/office/drawing/2014/main" id="{4F382B3D-3895-49A7-9583-9A9AD8D675FA}"/>
              </a:ext>
            </a:extLst>
          </p:cNvPr>
          <p:cNvGraphicFramePr>
            <a:graphicFrameLocks noGrp="1"/>
          </p:cNvGraphicFramePr>
          <p:nvPr>
            <p:extLst>
              <p:ext uri="{D42A27DB-BD31-4B8C-83A1-F6EECF244321}">
                <p14:modId xmlns:p14="http://schemas.microsoft.com/office/powerpoint/2010/main" val="252730540"/>
              </p:ext>
            </p:extLst>
          </p:nvPr>
        </p:nvGraphicFramePr>
        <p:xfrm>
          <a:off x="603251" y="2168443"/>
          <a:ext cx="11229975" cy="4307771"/>
        </p:xfrm>
        <a:graphic>
          <a:graphicData uri="http://schemas.openxmlformats.org/drawingml/2006/table">
            <a:tbl>
              <a:tblPr firstRow="1" bandRow="1">
                <a:tableStyleId>{5C22544A-7EE6-4342-B048-85BDC9FD1C3A}</a:tableStyleId>
              </a:tblPr>
              <a:tblGrid>
                <a:gridCol w="11229975">
                  <a:extLst>
                    <a:ext uri="{9D8B030D-6E8A-4147-A177-3AD203B41FA5}">
                      <a16:colId xmlns:a16="http://schemas.microsoft.com/office/drawing/2014/main" val="20000"/>
                    </a:ext>
                  </a:extLst>
                </a:gridCol>
              </a:tblGrid>
              <a:tr h="454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Arial" panose="020B0604020202020204" pitchFamily="34" charset="0"/>
                          <a:ea typeface="+mn-ea"/>
                          <a:cs typeface="Arial" panose="020B0604020202020204" pitchFamily="34" charset="0"/>
                        </a:rPr>
                        <a:t>Progress made to achieving the result area</a:t>
                      </a:r>
                    </a:p>
                  </a:txBody>
                  <a:tcPr marL="91433" marR="91433" marT="45713" marB="45713">
                    <a:solidFill>
                      <a:schemeClr val="accent4">
                        <a:lumMod val="75000"/>
                      </a:schemeClr>
                    </a:solidFill>
                  </a:tcPr>
                </a:tc>
                <a:extLst>
                  <a:ext uri="{0D108BD9-81ED-4DB2-BD59-A6C34878D82A}">
                    <a16:rowId xmlns:a16="http://schemas.microsoft.com/office/drawing/2014/main" val="10000"/>
                  </a:ext>
                </a:extLst>
              </a:tr>
              <a:tr h="3853442">
                <a:tc>
                  <a:txBody>
                    <a:bodyPr/>
                    <a:lstStyle/>
                    <a:p>
                      <a:pPr marL="0" indent="0">
                        <a:buFont typeface="Arial" panose="020B0604020202020204" pitchFamily="34" charset="0"/>
                        <a:buNone/>
                      </a:pPr>
                      <a:endParaRPr lang="en-US" sz="1800" b="1" kern="1200" dirty="0">
                        <a:solidFill>
                          <a:schemeClr val="dk1"/>
                        </a:solidFill>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b="0" i="0" dirty="0">
                          <a:solidFill>
                            <a:schemeClr val="tx1"/>
                          </a:solidFill>
                          <a:latin typeface="Arial" panose="020B0604020202020204" pitchFamily="34" charset="0"/>
                          <a:cs typeface="Arial" panose="020B0604020202020204" pitchFamily="34" charset="0"/>
                        </a:rPr>
                        <a:t>The </a:t>
                      </a:r>
                      <a:r>
                        <a:rPr lang="en-US" sz="1800" b="0" i="0" dirty="0" err="1">
                          <a:solidFill>
                            <a:schemeClr val="tx1"/>
                          </a:solidFill>
                          <a:latin typeface="Arial" panose="020B0604020202020204" pitchFamily="34" charset="0"/>
                          <a:cs typeface="Arial" panose="020B0604020202020204" pitchFamily="34" charset="0"/>
                        </a:rPr>
                        <a:t>IoA</a:t>
                      </a:r>
                      <a:r>
                        <a:rPr lang="en-US" sz="1800" b="0" i="0" dirty="0">
                          <a:solidFill>
                            <a:schemeClr val="tx1"/>
                          </a:solidFill>
                          <a:latin typeface="Arial" panose="020B0604020202020204" pitchFamily="34" charset="0"/>
                          <a:cs typeface="Arial" panose="020B0604020202020204" pitchFamily="34" charset="0"/>
                        </a:rPr>
                        <a:t> </a:t>
                      </a:r>
                      <a:r>
                        <a:rPr lang="en-US" sz="1800" b="0" i="0" kern="1200" dirty="0">
                          <a:solidFill>
                            <a:schemeClr val="tx1"/>
                          </a:solidFill>
                          <a:effectLst/>
                          <a:latin typeface="Arial" panose="020B0604020202020204" pitchFamily="34" charset="0"/>
                          <a:ea typeface="+mn-ea"/>
                          <a:cs typeface="Arial" panose="020B0604020202020204" pitchFamily="34" charset="0"/>
                        </a:rPr>
                        <a:t>ratification of  </a:t>
                      </a:r>
                      <a:r>
                        <a:rPr lang="en-US" sz="1800" b="0" i="0" kern="1200" dirty="0" err="1">
                          <a:solidFill>
                            <a:schemeClr val="tx1"/>
                          </a:solidFill>
                          <a:effectLst/>
                          <a:latin typeface="Arial" panose="020B0604020202020204" pitchFamily="34" charset="0"/>
                          <a:ea typeface="+mn-ea"/>
                          <a:cs typeface="Arial" panose="020B0604020202020204" pitchFamily="34" charset="0"/>
                        </a:rPr>
                        <a:t>AfCFTA</a:t>
                      </a:r>
                      <a:r>
                        <a:rPr lang="en-US" sz="1800" b="0" i="0" kern="1200" dirty="0">
                          <a:solidFill>
                            <a:schemeClr val="tx1"/>
                          </a:solidFill>
                          <a:effectLst/>
                          <a:latin typeface="Arial" panose="020B0604020202020204" pitchFamily="34" charset="0"/>
                          <a:ea typeface="+mn-ea"/>
                          <a:cs typeface="Arial" panose="020B0604020202020204" pitchFamily="34" charset="0"/>
                        </a:rPr>
                        <a:t> at the rate (10/15) = 67%</a:t>
                      </a:r>
                      <a:r>
                        <a:rPr lang="en-US" sz="1800" b="1" i="0" strike="dblStrike" kern="1200" baseline="0" dirty="0">
                          <a:solidFill>
                            <a:srgbClr val="C00000"/>
                          </a:solidFill>
                          <a:effectLst/>
                          <a:latin typeface="Arial" panose="020B0604020202020204" pitchFamily="34" charset="0"/>
                          <a:ea typeface="+mn-ea"/>
                          <a:cs typeface="Arial" panose="020B0604020202020204" pitchFamily="34" charset="0"/>
                        </a:rPr>
                        <a:t>)</a:t>
                      </a:r>
                      <a:r>
                        <a:rPr lang="en-US" sz="1800" b="0" i="0" kern="1200" dirty="0">
                          <a:solidFill>
                            <a:schemeClr val="tx1"/>
                          </a:solidFill>
                          <a:effectLst/>
                          <a:latin typeface="Arial" panose="020B0604020202020204" pitchFamily="34" charset="0"/>
                          <a:ea typeface="+mn-ea"/>
                          <a:cs typeface="Arial" panose="020B0604020202020204" pitchFamily="34" charset="0"/>
                        </a:rPr>
                        <a:t> &amp; 3 countries completed their National </a:t>
                      </a:r>
                      <a:r>
                        <a:rPr lang="en-US" sz="1800" b="0" i="0" kern="1200" dirty="0" err="1">
                          <a:solidFill>
                            <a:schemeClr val="tx1"/>
                          </a:solidFill>
                          <a:effectLst/>
                          <a:latin typeface="Arial" panose="020B0604020202020204" pitchFamily="34" charset="0"/>
                          <a:ea typeface="+mn-ea"/>
                          <a:cs typeface="Arial" panose="020B0604020202020204" pitchFamily="34" charset="0"/>
                        </a:rPr>
                        <a:t>AfCFTA</a:t>
                      </a:r>
                      <a:r>
                        <a:rPr lang="en-US" sz="1800" b="0" i="0" kern="1200" dirty="0">
                          <a:solidFill>
                            <a:schemeClr val="tx1"/>
                          </a:solidFill>
                          <a:effectLst/>
                          <a:latin typeface="Arial" panose="020B0604020202020204" pitchFamily="34" charset="0"/>
                          <a:ea typeface="+mn-ea"/>
                          <a:cs typeface="Arial" panose="020B0604020202020204" pitchFamily="34" charset="0"/>
                        </a:rPr>
                        <a:t> strategic documents : Senegal and </a:t>
                      </a:r>
                      <a:r>
                        <a:rPr lang="en-US" sz="1800" b="0" i="0" kern="1200" dirty="0">
                          <a:solidFill>
                            <a:schemeClr val="tx1"/>
                          </a:solidFill>
                          <a:latin typeface="Arial" panose="020B0604020202020204" pitchFamily="34" charset="0"/>
                          <a:ea typeface="+mn-ea"/>
                          <a:cs typeface="Arial" panose="020B0604020202020204" pitchFamily="34" charset="0"/>
                        </a:rPr>
                        <a:t>2 </a:t>
                      </a:r>
                      <a:r>
                        <a:rPr lang="en-US" sz="1800" b="0" i="0" kern="1200" dirty="0" err="1">
                          <a:solidFill>
                            <a:schemeClr val="tx1"/>
                          </a:solidFill>
                          <a:latin typeface="Arial" panose="020B0604020202020204" pitchFamily="34" charset="0"/>
                          <a:ea typeface="+mn-ea"/>
                          <a:cs typeface="Arial" panose="020B0604020202020204" pitchFamily="34" charset="0"/>
                        </a:rPr>
                        <a:t>CoF</a:t>
                      </a:r>
                      <a:r>
                        <a:rPr lang="en-US" sz="1800" b="0" i="0" kern="1200" dirty="0">
                          <a:solidFill>
                            <a:schemeClr val="tx1"/>
                          </a:solidFill>
                          <a:latin typeface="Arial" panose="020B0604020202020204" pitchFamily="34" charset="0"/>
                          <a:ea typeface="+mn-ea"/>
                          <a:cs typeface="Arial" panose="020B0604020202020204" pitchFamily="34" charset="0"/>
                        </a:rPr>
                        <a:t>: Côte d’Ivoire &amp; Guinea </a:t>
                      </a:r>
                    </a:p>
                    <a:p>
                      <a:pPr marL="285750" indent="-285750">
                        <a:buFont typeface="Arial" panose="020B0604020202020204" pitchFamily="34" charset="0"/>
                        <a:buChar char="•"/>
                      </a:pPr>
                      <a:endParaRPr lang="en-US" sz="1800" b="0" i="0" kern="1200" dirty="0">
                        <a:solidFill>
                          <a:schemeClr val="tx1"/>
                        </a:solidFill>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b="0" i="0" kern="1200" dirty="0">
                          <a:solidFill>
                            <a:schemeClr val="tx1"/>
                          </a:solidFill>
                          <a:latin typeface="Arial" panose="020B0604020202020204" pitchFamily="34" charset="0"/>
                          <a:ea typeface="+mn-ea"/>
                          <a:cs typeface="Arial" panose="020B0604020202020204" pitchFamily="34" charset="0"/>
                        </a:rPr>
                        <a:t> ECOWAS Vision 2050 initiative: Vision 2020 evaluated &amp; Aspiration and Diagnostic completed and will inform the formulation of its Vision 2050</a:t>
                      </a:r>
                    </a:p>
                    <a:p>
                      <a:pPr marL="285750" indent="-285750">
                        <a:buFont typeface="Arial" panose="020B0604020202020204" pitchFamily="34" charset="0"/>
                        <a:buChar char="•"/>
                      </a:pPr>
                      <a:endParaRPr lang="en-US" sz="1800" b="0" i="0" kern="1200" dirty="0">
                        <a:solidFill>
                          <a:schemeClr val="tx1"/>
                        </a:solidFill>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GB" sz="1800" b="0" i="0" kern="1200" dirty="0" err="1">
                          <a:solidFill>
                            <a:schemeClr val="tx1"/>
                          </a:solidFill>
                          <a:latin typeface="Arial" panose="020B0604020202020204" pitchFamily="34" charset="0"/>
                          <a:ea typeface="+mn-ea"/>
                          <a:cs typeface="Arial" panose="020B0604020202020204" pitchFamily="34" charset="0"/>
                        </a:rPr>
                        <a:t>Liptako-Gourma</a:t>
                      </a:r>
                      <a:r>
                        <a:rPr lang="en-GB" sz="1800" b="0" i="0" kern="1200" dirty="0">
                          <a:solidFill>
                            <a:schemeClr val="tx1"/>
                          </a:solidFill>
                          <a:latin typeface="Arial" panose="020B0604020202020204" pitchFamily="34" charset="0"/>
                          <a:ea typeface="+mn-ea"/>
                          <a:cs typeface="Arial" panose="020B0604020202020204" pitchFamily="34" charset="0"/>
                        </a:rPr>
                        <a:t> Integrated Development Authority</a:t>
                      </a:r>
                      <a:r>
                        <a:rPr lang="en-US" sz="1800" b="0" i="0" kern="1200" dirty="0">
                          <a:solidFill>
                            <a:schemeClr val="tx1"/>
                          </a:solidFill>
                          <a:latin typeface="Arial" panose="020B0604020202020204" pitchFamily="34" charset="0"/>
                          <a:ea typeface="+mn-ea"/>
                          <a:cs typeface="Arial" panose="020B0604020202020204" pitchFamily="34" charset="0"/>
                        </a:rPr>
                        <a:t> (ALG) self financing mechanism developed</a:t>
                      </a:r>
                    </a:p>
                    <a:p>
                      <a:pPr marL="285750" indent="-285750">
                        <a:buFont typeface="Arial" panose="020B0604020202020204" pitchFamily="34" charset="0"/>
                        <a:buChar char="•"/>
                      </a:pPr>
                      <a:endParaRPr lang="en-US" sz="1800" b="0" i="0" kern="1200" dirty="0">
                        <a:solidFill>
                          <a:schemeClr val="tx1"/>
                        </a:solidFill>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b="0" i="0" kern="1200" dirty="0">
                          <a:solidFill>
                            <a:schemeClr val="tx1"/>
                          </a:solidFill>
                          <a:latin typeface="Arial" panose="020B0604020202020204" pitchFamily="34" charset="0"/>
                          <a:ea typeface="+mn-ea"/>
                          <a:cs typeface="Arial" panose="020B0604020202020204" pitchFamily="34" charset="0"/>
                        </a:rPr>
                        <a:t>Niger’s VNR 2020 developed, highlighted progress on poverty reduction (</a:t>
                      </a:r>
                      <a:r>
                        <a:rPr lang="fr-FR" sz="1800" b="1" i="1" kern="1200" dirty="0">
                          <a:solidFill>
                            <a:schemeClr val="dk1"/>
                          </a:solidFill>
                          <a:effectLst/>
                          <a:latin typeface="+mn-lt"/>
                          <a:ea typeface="+mn-ea"/>
                          <a:cs typeface="+mn-cs"/>
                        </a:rPr>
                        <a:t>45,4% to 40,3% </a:t>
                      </a:r>
                      <a:r>
                        <a:rPr lang="fr-FR" sz="1800" b="1" i="1" kern="1200" dirty="0" err="1">
                          <a:solidFill>
                            <a:schemeClr val="dk1"/>
                          </a:solidFill>
                          <a:effectLst/>
                          <a:latin typeface="+mn-lt"/>
                          <a:ea typeface="+mn-ea"/>
                          <a:cs typeface="+mn-cs"/>
                        </a:rPr>
                        <a:t>between</a:t>
                      </a:r>
                      <a:r>
                        <a:rPr lang="fr-FR" sz="1800" b="1" i="1" kern="1200" dirty="0">
                          <a:solidFill>
                            <a:schemeClr val="dk1"/>
                          </a:solidFill>
                          <a:effectLst/>
                          <a:latin typeface="+mn-lt"/>
                          <a:ea typeface="+mn-ea"/>
                          <a:cs typeface="+mn-cs"/>
                        </a:rPr>
                        <a:t> 2014 to 2018), and </a:t>
                      </a:r>
                      <a:r>
                        <a:rPr lang="en-US" sz="1800" b="0" i="0" kern="1200" dirty="0">
                          <a:solidFill>
                            <a:schemeClr val="tx1"/>
                          </a:solidFill>
                          <a:latin typeface="Arial" panose="020B0604020202020204" pitchFamily="34" charset="0"/>
                          <a:ea typeface="+mn-ea"/>
                          <a:cs typeface="Arial" panose="020B0604020202020204" pitchFamily="34" charset="0"/>
                        </a:rPr>
                        <a:t>successfully disseminated at 2020 HLPF,  </a:t>
                      </a:r>
                      <a:endParaRPr lang="en-US" sz="1800" b="1" i="0" kern="1200" dirty="0">
                        <a:solidFill>
                          <a:srgbClr val="FF0000"/>
                        </a:solidFill>
                        <a:highlight>
                          <a:srgbClr val="FFFF00"/>
                        </a:highlight>
                        <a:latin typeface="Arial" panose="020B0604020202020204" pitchFamily="34" charset="0"/>
                        <a:ea typeface="+mn-ea"/>
                        <a:cs typeface="Arial" panose="020B0604020202020204" pitchFamily="34" charset="0"/>
                      </a:endParaRPr>
                    </a:p>
                  </a:txBody>
                  <a:tcPr marL="91433" marR="91433" marT="45713" marB="45713">
                    <a:solidFill>
                      <a:srgbClr val="FFF8E5"/>
                    </a:solidFill>
                  </a:tcPr>
                </a:tc>
                <a:extLst>
                  <a:ext uri="{0D108BD9-81ED-4DB2-BD59-A6C34878D82A}">
                    <a16:rowId xmlns:a16="http://schemas.microsoft.com/office/drawing/2014/main" val="10001"/>
                  </a:ext>
                </a:extLst>
              </a:tr>
            </a:tbl>
          </a:graphicData>
        </a:graphic>
      </p:graphicFrame>
      <p:sp>
        <p:nvSpPr>
          <p:cNvPr id="12300" name="TextBox 6">
            <a:extLst>
              <a:ext uri="{FF2B5EF4-FFF2-40B4-BE49-F238E27FC236}">
                <a16:creationId xmlns:a16="http://schemas.microsoft.com/office/drawing/2014/main" id="{3E48A0B6-EDE0-4D2A-A963-62008185823E}"/>
              </a:ext>
            </a:extLst>
          </p:cNvPr>
          <p:cNvSpPr txBox="1">
            <a:spLocks noChangeArrowheads="1"/>
          </p:cNvSpPr>
          <p:nvPr/>
        </p:nvSpPr>
        <p:spPr bwMode="auto">
          <a:xfrm>
            <a:off x="596900" y="1260596"/>
            <a:ext cx="11236326" cy="9810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chemeClr val="bg1"/>
                </a:solidFill>
                <a:latin typeface="Arial" panose="020B0604020202020204" pitchFamily="34" charset="0"/>
              </a:rPr>
              <a:t>Result Area 2: </a:t>
            </a:r>
            <a:r>
              <a:rPr lang="en-US" altLang="en-US" sz="1800" b="1" i="1" dirty="0">
                <a:solidFill>
                  <a:schemeClr val="bg1"/>
                </a:solidFill>
                <a:latin typeface="Arial" panose="020B0604020202020204" pitchFamily="34" charset="0"/>
              </a:rPr>
              <a:t>Increased number of </a:t>
            </a:r>
            <a:r>
              <a:rPr lang="en-US" altLang="en-US" sz="1800" b="1" i="1" dirty="0" err="1">
                <a:solidFill>
                  <a:schemeClr val="bg1"/>
                </a:solidFill>
                <a:latin typeface="Arial" panose="020B0604020202020204" pitchFamily="34" charset="0"/>
              </a:rPr>
              <a:t>subregional</a:t>
            </a:r>
            <a:r>
              <a:rPr lang="en-US" altLang="en-US" sz="1800" b="1" i="1" dirty="0">
                <a:solidFill>
                  <a:schemeClr val="bg1"/>
                </a:solidFill>
                <a:latin typeface="Arial" panose="020B0604020202020204" pitchFamily="34" charset="0"/>
              </a:rPr>
              <a:t> initiatives designed or implemented by </a:t>
            </a:r>
            <a:r>
              <a:rPr lang="en-US" altLang="en-US" sz="1800" b="1" dirty="0">
                <a:solidFill>
                  <a:schemeClr val="bg1"/>
                </a:solidFill>
                <a:latin typeface="Arial" panose="020B0604020202020204" pitchFamily="34" charset="0"/>
              </a:rPr>
              <a:t>To strengthen capacity of Member States in the Western Africa subregion, ECOWAS, UEMOA &amp; IGOs to implement sub regional development priorities, with due consideration to gender perspective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B02E28EA-C06A-4460-BBF8-83ABAD37EE55}"/>
              </a:ext>
            </a:extLst>
          </p:cNvPr>
          <p:cNvSpPr/>
          <p:nvPr/>
        </p:nvSpPr>
        <p:spPr>
          <a:xfrm>
            <a:off x="122238" y="4763"/>
            <a:ext cx="11947525" cy="68103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spAutoFit/>
          </a:bodyPr>
          <a:lstStyle/>
          <a:p>
            <a:pPr marL="357188" algn="ctr" defTabSz="457200" eaLnBrk="1" fontAlgn="auto" hangingPunct="1">
              <a:spcBef>
                <a:spcPts val="0"/>
              </a:spcBef>
              <a:spcAft>
                <a:spcPts val="0"/>
              </a:spcAft>
              <a:defRPr/>
            </a:pPr>
            <a:r>
              <a:rPr lang="en-US" sz="2800" b="1" dirty="0">
                <a:latin typeface="Century Gothic" panose="020B0502020202020204" pitchFamily="34" charset="0"/>
              </a:rPr>
              <a:t>2020 Progress on achievements</a:t>
            </a:r>
            <a:endParaRPr lang="en-GB" sz="2800" b="1" dirty="0">
              <a:latin typeface="Century Gothic" panose="020B0502020202020204" pitchFamily="34" charset="0"/>
            </a:endParaRPr>
          </a:p>
        </p:txBody>
      </p:sp>
      <p:sp>
        <p:nvSpPr>
          <p:cNvPr id="8" name="TextBox 7">
            <a:extLst>
              <a:ext uri="{FF2B5EF4-FFF2-40B4-BE49-F238E27FC236}">
                <a16:creationId xmlns:a16="http://schemas.microsoft.com/office/drawing/2014/main" id="{B4359B84-AF0E-4AC2-9465-48A93AC79263}"/>
              </a:ext>
            </a:extLst>
          </p:cNvPr>
          <p:cNvSpPr txBox="1"/>
          <p:nvPr/>
        </p:nvSpPr>
        <p:spPr>
          <a:xfrm>
            <a:off x="14287" y="875082"/>
            <a:ext cx="11990388" cy="2339102"/>
          </a:xfrm>
          <a:prstGeom prst="rect">
            <a:avLst/>
          </a:prstGeom>
          <a:solidFill>
            <a:srgbClr val="FCE9D0"/>
          </a:solidFill>
        </p:spPr>
        <p:txBody>
          <a:bodyPr>
            <a:spAutoFit/>
          </a:bodyPr>
          <a:lstStyle/>
          <a:p>
            <a:pPr defTabSz="457200" eaLnBrk="1" fontAlgn="auto" hangingPunct="1">
              <a:spcBef>
                <a:spcPts val="0"/>
              </a:spcBef>
              <a:spcAft>
                <a:spcPts val="0"/>
              </a:spcAft>
              <a:defRPr/>
            </a:pPr>
            <a:r>
              <a:rPr lang="en-US" sz="2000" b="1" dirty="0">
                <a:solidFill>
                  <a:prstClr val="black"/>
                </a:solidFill>
              </a:rPr>
              <a:t>Think Tank</a:t>
            </a:r>
          </a:p>
          <a:p>
            <a:pPr marL="285750" indent="-285750" defTabSz="457200" eaLnBrk="1" fontAlgn="auto" hangingPunct="1">
              <a:spcBef>
                <a:spcPts val="0"/>
              </a:spcBef>
              <a:spcAft>
                <a:spcPts val="600"/>
              </a:spcAft>
              <a:buFont typeface="Arial" panose="020B0604020202020204" pitchFamily="34" charset="0"/>
              <a:buChar char="•"/>
              <a:defRPr/>
            </a:pPr>
            <a:r>
              <a:rPr lang="en-US" altLang="fr-FR" dirty="0">
                <a:solidFill>
                  <a:srgbClr val="000000"/>
                </a:solidFill>
                <a:sym typeface="Calibri" panose="020F0502020204030204" pitchFamily="34" charset="0"/>
              </a:rPr>
              <a:t>Policy briefs on Sahel key drivers for sustainable development (</a:t>
            </a:r>
            <a:r>
              <a:rPr lang="en-US" altLang="fr-FR" b="1" dirty="0">
                <a:solidFill>
                  <a:srgbClr val="000000"/>
                </a:solidFill>
                <a:sym typeface="Calibri" panose="020F0502020204030204" pitchFamily="34" charset="0"/>
              </a:rPr>
              <a:t>from Sahel 2043 findings</a:t>
            </a:r>
            <a:r>
              <a:rPr lang="en-US" altLang="fr-FR" dirty="0">
                <a:solidFill>
                  <a:srgbClr val="000000"/>
                </a:solidFill>
                <a:sym typeface="Calibri" panose="020F0502020204030204" pitchFamily="34" charset="0"/>
              </a:rPr>
              <a:t>);</a:t>
            </a:r>
          </a:p>
          <a:p>
            <a:pPr marL="285750" indent="-285750" defTabSz="457200" eaLnBrk="1" fontAlgn="auto" hangingPunct="1">
              <a:spcBef>
                <a:spcPts val="0"/>
              </a:spcBef>
              <a:spcAft>
                <a:spcPts val="600"/>
              </a:spcAft>
              <a:buFont typeface="Arial" panose="020B0604020202020204" pitchFamily="34" charset="0"/>
              <a:buChar char="•"/>
              <a:defRPr/>
            </a:pPr>
            <a:r>
              <a:rPr lang="fr-FR" altLang="fr-FR" dirty="0">
                <a:solidFill>
                  <a:srgbClr val="000000"/>
                </a:solidFill>
                <a:sym typeface="Calibri" panose="020F0502020204030204" pitchFamily="34" charset="0"/>
              </a:rPr>
              <a:t>West </a:t>
            </a:r>
            <a:r>
              <a:rPr lang="en-US" altLang="fr-FR" dirty="0">
                <a:solidFill>
                  <a:srgbClr val="000000"/>
                </a:solidFill>
                <a:sym typeface="Calibri" panose="020F0502020204030204" pitchFamily="34" charset="0"/>
              </a:rPr>
              <a:t>Africa 2020 progress </a:t>
            </a:r>
            <a:r>
              <a:rPr lang="fr-FR" altLang="fr-FR" dirty="0">
                <a:solidFill>
                  <a:srgbClr val="000000"/>
                </a:solidFill>
                <a:sym typeface="Calibri" panose="020F0502020204030204" pitchFamily="34" charset="0"/>
              </a:rPr>
              <a:t>report on SDG and Agenda 2063, to </a:t>
            </a:r>
            <a:r>
              <a:rPr lang="fr-FR" altLang="fr-FR" dirty="0" err="1">
                <a:solidFill>
                  <a:srgbClr val="000000"/>
                </a:solidFill>
                <a:sym typeface="Calibri" panose="020F0502020204030204" pitchFamily="34" charset="0"/>
              </a:rPr>
              <a:t>assess</a:t>
            </a:r>
            <a:r>
              <a:rPr lang="fr-FR" altLang="fr-FR" dirty="0">
                <a:solidFill>
                  <a:srgbClr val="000000"/>
                </a:solidFill>
                <a:sym typeface="Calibri" panose="020F0502020204030204" pitchFamily="34" charset="0"/>
              </a:rPr>
              <a:t> </a:t>
            </a:r>
            <a:r>
              <a:rPr lang="fr-FR" altLang="fr-FR" dirty="0" err="1">
                <a:solidFill>
                  <a:srgbClr val="000000"/>
                </a:solidFill>
                <a:sym typeface="Calibri" panose="020F0502020204030204" pitchFamily="34" charset="0"/>
              </a:rPr>
              <a:t>progress</a:t>
            </a:r>
            <a:r>
              <a:rPr lang="fr-FR" altLang="fr-FR" dirty="0">
                <a:solidFill>
                  <a:srgbClr val="000000"/>
                </a:solidFill>
                <a:sym typeface="Calibri" panose="020F0502020204030204" pitchFamily="34" charset="0"/>
              </a:rPr>
              <a:t> and </a:t>
            </a:r>
            <a:r>
              <a:rPr lang="fr-FR" altLang="fr-FR" dirty="0" err="1">
                <a:solidFill>
                  <a:srgbClr val="000000"/>
                </a:solidFill>
                <a:sym typeface="Calibri" panose="020F0502020204030204" pitchFamily="34" charset="0"/>
              </a:rPr>
              <a:t>provide</a:t>
            </a:r>
            <a:r>
              <a:rPr lang="fr-FR" altLang="fr-FR" dirty="0">
                <a:solidFill>
                  <a:srgbClr val="000000"/>
                </a:solidFill>
                <a:sym typeface="Calibri" panose="020F0502020204030204" pitchFamily="34" charset="0"/>
              </a:rPr>
              <a:t> </a:t>
            </a:r>
            <a:r>
              <a:rPr lang="fr-FR" altLang="fr-FR" dirty="0" err="1">
                <a:solidFill>
                  <a:srgbClr val="000000"/>
                </a:solidFill>
                <a:sym typeface="Calibri" panose="020F0502020204030204" pitchFamily="34" charset="0"/>
              </a:rPr>
              <a:t>policy</a:t>
            </a:r>
            <a:r>
              <a:rPr lang="fr-FR" altLang="fr-FR" dirty="0">
                <a:solidFill>
                  <a:srgbClr val="000000"/>
                </a:solidFill>
                <a:sym typeface="Calibri" panose="020F0502020204030204" pitchFamily="34" charset="0"/>
              </a:rPr>
              <a:t> orientations to </a:t>
            </a:r>
            <a:r>
              <a:rPr lang="fr-FR" altLang="fr-FR" dirty="0" err="1">
                <a:solidFill>
                  <a:srgbClr val="000000"/>
                </a:solidFill>
                <a:sym typeface="Calibri" panose="020F0502020204030204" pitchFamily="34" charset="0"/>
              </a:rPr>
              <a:t>accelerate</a:t>
            </a:r>
            <a:r>
              <a:rPr lang="fr-FR" altLang="fr-FR" dirty="0">
                <a:solidFill>
                  <a:srgbClr val="000000"/>
                </a:solidFill>
                <a:sym typeface="Calibri" panose="020F0502020204030204" pitchFamily="34" charset="0"/>
              </a:rPr>
              <a:t> the </a:t>
            </a:r>
            <a:r>
              <a:rPr lang="fr-FR" altLang="fr-FR" dirty="0" err="1">
                <a:solidFill>
                  <a:srgbClr val="000000"/>
                </a:solidFill>
                <a:sym typeface="Calibri" panose="020F0502020204030204" pitchFamily="34" charset="0"/>
              </a:rPr>
              <a:t>decade</a:t>
            </a:r>
            <a:r>
              <a:rPr lang="fr-FR" altLang="fr-FR" dirty="0">
                <a:solidFill>
                  <a:srgbClr val="000000"/>
                </a:solidFill>
                <a:sym typeface="Calibri" panose="020F0502020204030204" pitchFamily="34" charset="0"/>
              </a:rPr>
              <a:t> of action in West </a:t>
            </a:r>
            <a:r>
              <a:rPr lang="fr-FR" altLang="fr-FR" dirty="0" err="1">
                <a:solidFill>
                  <a:srgbClr val="000000"/>
                </a:solidFill>
                <a:sym typeface="Calibri" panose="020F0502020204030204" pitchFamily="34" charset="0"/>
              </a:rPr>
              <a:t>Africa</a:t>
            </a:r>
            <a:r>
              <a:rPr lang="fr-FR" altLang="fr-FR" dirty="0">
                <a:solidFill>
                  <a:srgbClr val="000000"/>
                </a:solidFill>
                <a:sym typeface="Calibri" panose="020F0502020204030204" pitchFamily="34" charset="0"/>
              </a:rPr>
              <a:t> </a:t>
            </a:r>
            <a:r>
              <a:rPr lang="fr-FR" altLang="fr-FR" dirty="0" err="1">
                <a:solidFill>
                  <a:srgbClr val="000000"/>
                </a:solidFill>
                <a:sym typeface="Calibri" panose="020F0502020204030204" pitchFamily="34" charset="0"/>
              </a:rPr>
              <a:t>region</a:t>
            </a:r>
            <a:r>
              <a:rPr lang="fr-FR" altLang="fr-FR" dirty="0">
                <a:solidFill>
                  <a:srgbClr val="000000"/>
                </a:solidFill>
                <a:sym typeface="Calibri" panose="020F0502020204030204" pitchFamily="34" charset="0"/>
              </a:rPr>
              <a:t>   </a:t>
            </a:r>
            <a:endParaRPr lang="fr-FR" altLang="fr-FR" dirty="0">
              <a:solidFill>
                <a:srgbClr val="000000"/>
              </a:solidFill>
              <a:highlight>
                <a:srgbClr val="FFFF00"/>
              </a:highlight>
              <a:sym typeface="Calibri" panose="020F0502020204030204" pitchFamily="34" charset="0"/>
            </a:endParaRPr>
          </a:p>
          <a:p>
            <a:pPr marL="285750" indent="-285750" defTabSz="457200" eaLnBrk="1" fontAlgn="auto" hangingPunct="1">
              <a:spcBef>
                <a:spcPts val="0"/>
              </a:spcBef>
              <a:spcAft>
                <a:spcPts val="600"/>
              </a:spcAft>
              <a:buFont typeface="Arial" panose="020B0604020202020204" pitchFamily="34" charset="0"/>
              <a:buChar char="•"/>
              <a:defRPr/>
            </a:pPr>
            <a:r>
              <a:rPr lang="fr-FR" dirty="0">
                <a:solidFill>
                  <a:srgbClr val="000000"/>
                </a:solidFill>
                <a:sym typeface="Calibri" panose="020F0502020204030204" pitchFamily="34" charset="0"/>
              </a:rPr>
              <a:t>Covid-19 UN </a:t>
            </a:r>
            <a:r>
              <a:rPr lang="en-US" dirty="0">
                <a:solidFill>
                  <a:srgbClr val="000000"/>
                </a:solidFill>
                <a:sym typeface="Calibri" panose="020F0502020204030204" pitchFamily="34" charset="0"/>
              </a:rPr>
              <a:t>integrated response </a:t>
            </a:r>
            <a:r>
              <a:rPr lang="fr-FR" dirty="0">
                <a:solidFill>
                  <a:srgbClr val="000000"/>
                </a:solidFill>
                <a:sym typeface="Calibri" panose="020F0502020204030204" pitchFamily="34" charset="0"/>
              </a:rPr>
              <a:t>plan and </a:t>
            </a:r>
            <a:r>
              <a:rPr lang="en-US" dirty="0">
                <a:solidFill>
                  <a:srgbClr val="000000"/>
                </a:solidFill>
                <a:sym typeface="Calibri" panose="020F0502020204030204" pitchFamily="34" charset="0"/>
              </a:rPr>
              <a:t>Socio-Economic Impact analysis </a:t>
            </a:r>
            <a:r>
              <a:rPr lang="fr-FR" dirty="0">
                <a:solidFill>
                  <a:srgbClr val="000000"/>
                </a:solidFill>
                <a:sym typeface="Calibri" panose="020F0502020204030204" pitchFamily="34" charset="0"/>
              </a:rPr>
              <a:t>: ECOWAS, Niger, </a:t>
            </a:r>
            <a:r>
              <a:rPr lang="en-US" dirty="0">
                <a:solidFill>
                  <a:srgbClr val="000000"/>
                </a:solidFill>
                <a:sym typeface="Calibri" panose="020F0502020204030204" pitchFamily="34" charset="0"/>
              </a:rPr>
              <a:t>Senegal,  </a:t>
            </a:r>
          </a:p>
          <a:p>
            <a:pPr marL="285750" indent="-285750" defTabSz="457200" eaLnBrk="1" fontAlgn="auto" hangingPunct="1">
              <a:spcBef>
                <a:spcPts val="0"/>
              </a:spcBef>
              <a:spcAft>
                <a:spcPts val="600"/>
              </a:spcAft>
              <a:buFont typeface="Arial" panose="020B0604020202020204" pitchFamily="34" charset="0"/>
              <a:buChar char="•"/>
              <a:defRPr/>
            </a:pPr>
            <a:r>
              <a:rPr lang="fr-FR" dirty="0">
                <a:solidFill>
                  <a:srgbClr val="000000"/>
                </a:solidFill>
                <a:sym typeface="Calibri" panose="020F0502020204030204" pitchFamily="34" charset="0"/>
              </a:rPr>
              <a:t>3 </a:t>
            </a:r>
            <a:r>
              <a:rPr lang="fr-FR" dirty="0" err="1">
                <a:solidFill>
                  <a:srgbClr val="000000"/>
                </a:solidFill>
                <a:sym typeface="Calibri" panose="020F0502020204030204" pitchFamily="34" charset="0"/>
              </a:rPr>
              <a:t>Supporting</a:t>
            </a:r>
            <a:r>
              <a:rPr lang="fr-FR" dirty="0">
                <a:solidFill>
                  <a:srgbClr val="000000"/>
                </a:solidFill>
                <a:sym typeface="Calibri" panose="020F0502020204030204" pitchFamily="34" charset="0"/>
              </a:rPr>
              <a:t> documents on ECOWAS Evaluation Vision 2020 and ECOWAS Vision 2050</a:t>
            </a:r>
            <a:endParaRPr lang="en-US" dirty="0">
              <a:solidFill>
                <a:srgbClr val="000000"/>
              </a:solidFill>
              <a:sym typeface="Calibri" panose="020F0502020204030204" pitchFamily="34" charset="0"/>
            </a:endParaRPr>
          </a:p>
          <a:p>
            <a:pPr marL="285750" indent="-285750" defTabSz="457200" eaLnBrk="1" fontAlgn="auto" hangingPunct="1">
              <a:spcBef>
                <a:spcPts val="0"/>
              </a:spcBef>
              <a:spcAft>
                <a:spcPts val="600"/>
              </a:spcAft>
              <a:buFont typeface="Arial" panose="020B0604020202020204" pitchFamily="34" charset="0"/>
              <a:buChar char="•"/>
              <a:defRPr/>
            </a:pPr>
            <a:r>
              <a:rPr lang="fr-FR" sz="1600" dirty="0">
                <a:solidFill>
                  <a:srgbClr val="000000"/>
                </a:solidFill>
                <a:sym typeface="Calibri" panose="020F0502020204030204" pitchFamily="34" charset="0"/>
              </a:rPr>
              <a:t>N</a:t>
            </a:r>
            <a:r>
              <a:rPr lang="en-US" sz="1600" dirty="0" err="1">
                <a:solidFill>
                  <a:srgbClr val="000000"/>
                </a:solidFill>
                <a:sym typeface="Calibri" panose="020F0502020204030204" pitchFamily="34" charset="0"/>
              </a:rPr>
              <a:t>iger</a:t>
            </a:r>
            <a:r>
              <a:rPr lang="en-US" sz="1600" dirty="0">
                <a:solidFill>
                  <a:srgbClr val="000000"/>
                </a:solidFill>
                <a:sym typeface="Calibri" panose="020F0502020204030204" pitchFamily="34" charset="0"/>
              </a:rPr>
              <a:t> VNR 2020  report</a:t>
            </a:r>
          </a:p>
        </p:txBody>
      </p:sp>
      <p:sp>
        <p:nvSpPr>
          <p:cNvPr id="6" name="TextBox 7">
            <a:extLst>
              <a:ext uri="{FF2B5EF4-FFF2-40B4-BE49-F238E27FC236}">
                <a16:creationId xmlns:a16="http://schemas.microsoft.com/office/drawing/2014/main" id="{C63218AE-F7BB-4EE9-AA1E-2207247E8A41}"/>
              </a:ext>
            </a:extLst>
          </p:cNvPr>
          <p:cNvSpPr txBox="1"/>
          <p:nvPr/>
        </p:nvSpPr>
        <p:spPr>
          <a:xfrm>
            <a:off x="20548" y="3303694"/>
            <a:ext cx="12018963" cy="4185761"/>
          </a:xfrm>
          <a:prstGeom prst="rect">
            <a:avLst/>
          </a:prstGeom>
          <a:solidFill>
            <a:srgbClr val="FCE9D0"/>
          </a:solidFill>
        </p:spPr>
        <p:txBody>
          <a:bodyPr>
            <a:spAutoFit/>
          </a:bodyPr>
          <a:lstStyle/>
          <a:p>
            <a:pPr defTabSz="457200" eaLnBrk="1" fontAlgn="auto" hangingPunct="1">
              <a:spcBef>
                <a:spcPts val="0"/>
              </a:spcBef>
              <a:spcAft>
                <a:spcPts val="0"/>
              </a:spcAft>
              <a:defRPr/>
            </a:pPr>
            <a:r>
              <a:rPr lang="en-US" sz="2000" b="1" dirty="0">
                <a:solidFill>
                  <a:prstClr val="black"/>
                </a:solidFill>
              </a:rPr>
              <a:t>Convening </a:t>
            </a:r>
            <a:r>
              <a:rPr lang="en-US" sz="2000" b="1" dirty="0">
                <a:solidFill>
                  <a:prstClr val="black"/>
                </a:solidFill>
                <a:highlight>
                  <a:srgbClr val="FFFF00"/>
                </a:highlight>
              </a:rPr>
              <a:t> </a:t>
            </a:r>
          </a:p>
          <a:p>
            <a:pPr marL="285750" indent="-285750" defTabSz="457200" eaLnBrk="1" fontAlgn="auto" hangingPunct="1">
              <a:spcBef>
                <a:spcPts val="0"/>
              </a:spcBef>
              <a:spcAft>
                <a:spcPts val="600"/>
              </a:spcAft>
              <a:buFont typeface="Arial" panose="020B0604020202020204" pitchFamily="34" charset="0"/>
              <a:buChar char="•"/>
              <a:defRPr/>
            </a:pPr>
            <a:r>
              <a:rPr lang="en-US" dirty="0"/>
              <a:t>Supported provided to Niger and the Gambia 2020 VNRS : UNDP, ECA, UNICEF, FAO</a:t>
            </a:r>
            <a:r>
              <a:rPr lang="fr-FR" dirty="0">
                <a:solidFill>
                  <a:srgbClr val="000000"/>
                </a:solidFill>
                <a:sym typeface="Calibri" panose="020F0502020204030204" pitchFamily="34" charset="0"/>
              </a:rPr>
              <a:t> </a:t>
            </a:r>
            <a:r>
              <a:rPr lang="en-US" b="1" i="1" dirty="0"/>
              <a:t> </a:t>
            </a:r>
          </a:p>
          <a:p>
            <a:pPr marL="285750" indent="-285750" defTabSz="457200" eaLnBrk="1" fontAlgn="auto" hangingPunct="1">
              <a:spcBef>
                <a:spcPts val="0"/>
              </a:spcBef>
              <a:spcAft>
                <a:spcPts val="600"/>
              </a:spcAft>
              <a:buFont typeface="Arial" panose="020B0604020202020204" pitchFamily="34" charset="0"/>
              <a:buChar char="•"/>
              <a:defRPr/>
            </a:pPr>
            <a:r>
              <a:rPr lang="en-US" dirty="0"/>
              <a:t>Sierra Leone engaged with ECA by requesting assistance to develop Industrial Policy and Economic Special Zone, to scale up ECA’s ongoing support on </a:t>
            </a:r>
            <a:r>
              <a:rPr lang="en-US" dirty="0" err="1"/>
              <a:t>AfCFTA</a:t>
            </a:r>
            <a:r>
              <a:rPr lang="en-US" dirty="0"/>
              <a:t> </a:t>
            </a:r>
            <a:r>
              <a:rPr lang="en-US" dirty="0">
                <a:highlight>
                  <a:srgbClr val="FFFF00"/>
                </a:highlight>
              </a:rPr>
              <a:t> </a:t>
            </a:r>
          </a:p>
          <a:p>
            <a:pPr marL="285750" indent="-285750" defTabSz="457200" eaLnBrk="1" fontAlgn="auto" hangingPunct="1">
              <a:spcBef>
                <a:spcPts val="0"/>
              </a:spcBef>
              <a:spcAft>
                <a:spcPts val="600"/>
              </a:spcAft>
              <a:buFont typeface="Arial" panose="020B0604020202020204" pitchFamily="34" charset="0"/>
              <a:buChar char="•"/>
              <a:defRPr/>
            </a:pPr>
            <a:r>
              <a:rPr lang="en-US" dirty="0"/>
              <a:t>4 </a:t>
            </a:r>
            <a:r>
              <a:rPr lang="en-US" dirty="0" err="1"/>
              <a:t>Subregional</a:t>
            </a:r>
            <a:r>
              <a:rPr lang="en-US" dirty="0"/>
              <a:t> Consultations on ECOWAS Vision 2020 organized, and </a:t>
            </a:r>
            <a:r>
              <a:rPr lang="en-US" dirty="0" err="1"/>
              <a:t>Subregional</a:t>
            </a:r>
            <a:r>
              <a:rPr lang="en-US" dirty="0"/>
              <a:t> aspirations collected from ECOWAS Member States</a:t>
            </a:r>
          </a:p>
          <a:p>
            <a:pPr marL="285750" indent="-285750" defTabSz="457200" eaLnBrk="1" fontAlgn="auto" hangingPunct="1">
              <a:spcBef>
                <a:spcPts val="0"/>
              </a:spcBef>
              <a:spcAft>
                <a:spcPts val="600"/>
              </a:spcAft>
              <a:buFont typeface="Arial" panose="020B0604020202020204" pitchFamily="34" charset="0"/>
              <a:buChar char="•"/>
              <a:defRPr/>
            </a:pPr>
            <a:r>
              <a:rPr lang="en-US" dirty="0"/>
              <a:t> 23</a:t>
            </a:r>
            <a:r>
              <a:rPr lang="en-US" baseline="30000" dirty="0"/>
              <a:t>rd</a:t>
            </a:r>
            <a:r>
              <a:rPr lang="en-US" dirty="0"/>
              <a:t> ICE “Maximizing investments to achieve DD in West Africa to be held in Abuja, Nigeria:  Host-country agreement was signed on 14 February 2020 with Nigeria and preparation process finalized. Virtual meeting of the Bureau organized in June 2020. The EGM and ICE  will be organized virtually in November 2020</a:t>
            </a:r>
          </a:p>
          <a:p>
            <a:pPr marL="285750" indent="-285750" defTabSz="457200" eaLnBrk="1" fontAlgn="auto" hangingPunct="1">
              <a:spcBef>
                <a:spcPts val="0"/>
              </a:spcBef>
              <a:spcAft>
                <a:spcPts val="600"/>
              </a:spcAft>
              <a:buFont typeface="Arial" panose="020B0604020202020204" pitchFamily="34" charset="0"/>
              <a:buChar char="•"/>
              <a:defRPr/>
            </a:pPr>
            <a:r>
              <a:rPr lang="en-US" dirty="0"/>
              <a:t>Consultation/advocacy on the Decade of action resulted in The Gambia, Niger and Liberia (a </a:t>
            </a:r>
            <a:r>
              <a:rPr lang="en-US" dirty="0" err="1"/>
              <a:t>CoF</a:t>
            </a:r>
            <a:r>
              <a:rPr lang="en-US" dirty="0"/>
              <a:t>) committing themselves to undertake VNRs in the second quarter of 2020 (this looks like convening)</a:t>
            </a:r>
          </a:p>
          <a:p>
            <a:pPr marL="285750" indent="-285750" defTabSz="457200" eaLnBrk="1" fontAlgn="auto" hangingPunct="1">
              <a:spcBef>
                <a:spcPts val="0"/>
              </a:spcBef>
              <a:spcAft>
                <a:spcPts val="600"/>
              </a:spcAft>
              <a:buFont typeface="Arial" panose="020B0604020202020204" pitchFamily="34" charset="0"/>
              <a:buChar char="•"/>
              <a:defRPr/>
            </a:pPr>
            <a:endParaRPr lang="en-US" dirty="0"/>
          </a:p>
          <a:p>
            <a:pPr marL="285750" indent="-285750" defTabSz="457200" eaLnBrk="1" fontAlgn="auto" hangingPunct="1">
              <a:spcBef>
                <a:spcPts val="0"/>
              </a:spcBef>
              <a:spcAft>
                <a:spcPts val="600"/>
              </a:spcAft>
              <a:buFont typeface="Arial" panose="020B0604020202020204" pitchFamily="34" charset="0"/>
              <a:buChar char="•"/>
              <a:defRPr/>
            </a:pPr>
            <a:endParaRPr lang="en-US" dirty="0">
              <a:solidFill>
                <a:prstClr val="black"/>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DA31FAA3-D8EF-42A3-A442-3C87FC7AAC7B}"/>
              </a:ext>
            </a:extLst>
          </p:cNvPr>
          <p:cNvSpPr/>
          <p:nvPr/>
        </p:nvSpPr>
        <p:spPr>
          <a:xfrm>
            <a:off x="0" y="4763"/>
            <a:ext cx="12069763" cy="68103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spAutoFit/>
          </a:bodyPr>
          <a:lstStyle/>
          <a:p>
            <a:pPr marL="357188" algn="ctr" defTabSz="457200" eaLnBrk="1" fontAlgn="auto" hangingPunct="1">
              <a:spcBef>
                <a:spcPts val="0"/>
              </a:spcBef>
              <a:spcAft>
                <a:spcPts val="0"/>
              </a:spcAft>
              <a:defRPr/>
            </a:pPr>
            <a:r>
              <a:rPr lang="en-US" sz="2800" b="1" dirty="0">
                <a:latin typeface="Century Gothic" panose="020B0502020202020204" pitchFamily="34" charset="0"/>
              </a:rPr>
              <a:t>2020 Progress on achievements</a:t>
            </a:r>
            <a:endParaRPr lang="en-GB" sz="2800" b="1" dirty="0">
              <a:latin typeface="Century Gothic" panose="020B0502020202020204" pitchFamily="34" charset="0"/>
            </a:endParaRPr>
          </a:p>
        </p:txBody>
      </p:sp>
      <p:sp>
        <p:nvSpPr>
          <p:cNvPr id="6" name="TextBox 7">
            <a:extLst>
              <a:ext uri="{FF2B5EF4-FFF2-40B4-BE49-F238E27FC236}">
                <a16:creationId xmlns:a16="http://schemas.microsoft.com/office/drawing/2014/main" id="{C63218AE-F7BB-4EE9-AA1E-2207247E8A41}"/>
              </a:ext>
            </a:extLst>
          </p:cNvPr>
          <p:cNvSpPr txBox="1"/>
          <p:nvPr/>
        </p:nvSpPr>
        <p:spPr>
          <a:xfrm>
            <a:off x="0" y="907701"/>
            <a:ext cx="11989966" cy="4539704"/>
          </a:xfrm>
          <a:prstGeom prst="rect">
            <a:avLst/>
          </a:prstGeom>
          <a:solidFill>
            <a:srgbClr val="FCE9D0"/>
          </a:solidFill>
        </p:spPr>
        <p:txBody>
          <a:bodyPr>
            <a:spAutoFit/>
          </a:bodyPr>
          <a:lstStyle/>
          <a:p>
            <a:pPr defTabSz="457200" eaLnBrk="1" fontAlgn="auto" hangingPunct="1">
              <a:spcBef>
                <a:spcPts val="0"/>
              </a:spcBef>
              <a:spcAft>
                <a:spcPts val="0"/>
              </a:spcAft>
              <a:defRPr/>
            </a:pPr>
            <a:r>
              <a:rPr lang="en-US" sz="2000" b="1" dirty="0">
                <a:solidFill>
                  <a:prstClr val="black"/>
                </a:solidFill>
              </a:rPr>
              <a:t>Operational</a:t>
            </a:r>
          </a:p>
          <a:p>
            <a:pPr marL="285750" indent="-285750" algn="just" defTabSz="457200" eaLnBrk="1" fontAlgn="auto" hangingPunct="1">
              <a:spcBef>
                <a:spcPts val="0"/>
              </a:spcBef>
              <a:spcAft>
                <a:spcPts val="600"/>
              </a:spcAft>
              <a:buFont typeface="Arial" panose="020B0604020202020204" pitchFamily="34" charset="0"/>
              <a:buChar char="•"/>
              <a:defRPr/>
            </a:pPr>
            <a:r>
              <a:rPr lang="fr-FR" dirty="0">
                <a:solidFill>
                  <a:srgbClr val="000000"/>
                </a:solidFill>
                <a:sym typeface="Calibri" panose="020F0502020204030204" pitchFamily="34" charset="0"/>
              </a:rPr>
              <a:t>UNCT &amp; </a:t>
            </a:r>
            <a:r>
              <a:rPr lang="fr-FR" dirty="0" err="1">
                <a:solidFill>
                  <a:srgbClr val="000000"/>
                </a:solidFill>
                <a:sym typeface="Calibri" panose="020F0502020204030204" pitchFamily="34" charset="0"/>
              </a:rPr>
              <a:t>RCOs</a:t>
            </a:r>
            <a:r>
              <a:rPr lang="fr-FR" dirty="0">
                <a:solidFill>
                  <a:srgbClr val="000000"/>
                </a:solidFill>
                <a:sym typeface="Calibri" panose="020F0502020204030204" pitchFamily="34" charset="0"/>
              </a:rPr>
              <a:t> (Niger, </a:t>
            </a:r>
            <a:r>
              <a:rPr lang="fr-FR" dirty="0" err="1">
                <a:solidFill>
                  <a:srgbClr val="000000"/>
                </a:solidFill>
                <a:sym typeface="Calibri" panose="020F0502020204030204" pitchFamily="34" charset="0"/>
              </a:rPr>
              <a:t>Senegal</a:t>
            </a:r>
            <a:r>
              <a:rPr lang="fr-FR" dirty="0">
                <a:solidFill>
                  <a:srgbClr val="000000"/>
                </a:solidFill>
                <a:sym typeface="Calibri" panose="020F0502020204030204" pitchFamily="34" charset="0"/>
              </a:rPr>
              <a:t>) and ECOWAS </a:t>
            </a:r>
            <a:r>
              <a:rPr lang="fr-FR" dirty="0" err="1">
                <a:solidFill>
                  <a:srgbClr val="000000"/>
                </a:solidFill>
                <a:sym typeface="Calibri" panose="020F0502020204030204" pitchFamily="34" charset="0"/>
              </a:rPr>
              <a:t>requested</a:t>
            </a:r>
            <a:r>
              <a:rPr lang="fr-FR" dirty="0">
                <a:solidFill>
                  <a:srgbClr val="000000"/>
                </a:solidFill>
                <a:sym typeface="Calibri" panose="020F0502020204030204" pitchFamily="34" charset="0"/>
              </a:rPr>
              <a:t> </a:t>
            </a:r>
            <a:r>
              <a:rPr lang="fr-FR" dirty="0" err="1">
                <a:solidFill>
                  <a:srgbClr val="000000"/>
                </a:solidFill>
                <a:sym typeface="Calibri" panose="020F0502020204030204" pitchFamily="34" charset="0"/>
              </a:rPr>
              <a:t>ECA’s</a:t>
            </a:r>
            <a:r>
              <a:rPr lang="fr-FR" dirty="0">
                <a:solidFill>
                  <a:srgbClr val="000000"/>
                </a:solidFill>
                <a:sym typeface="Calibri" panose="020F0502020204030204" pitchFamily="34" charset="0"/>
              </a:rPr>
              <a:t> </a:t>
            </a:r>
            <a:r>
              <a:rPr lang="fr-FR" dirty="0" err="1">
                <a:solidFill>
                  <a:srgbClr val="000000"/>
                </a:solidFill>
                <a:sym typeface="Calibri" panose="020F0502020204030204" pitchFamily="34" charset="0"/>
              </a:rPr>
              <a:t>partnership</a:t>
            </a:r>
            <a:r>
              <a:rPr lang="fr-FR" dirty="0">
                <a:solidFill>
                  <a:srgbClr val="000000"/>
                </a:solidFill>
                <a:sym typeface="Calibri" panose="020F0502020204030204" pitchFamily="34" charset="0"/>
              </a:rPr>
              <a:t> to </a:t>
            </a:r>
            <a:r>
              <a:rPr lang="fr-FR" dirty="0" err="1">
                <a:solidFill>
                  <a:srgbClr val="000000"/>
                </a:solidFill>
                <a:sym typeface="Calibri" panose="020F0502020204030204" pitchFamily="34" charset="0"/>
              </a:rPr>
              <a:t>develop</a:t>
            </a:r>
            <a:r>
              <a:rPr lang="fr-FR" dirty="0">
                <a:solidFill>
                  <a:srgbClr val="000000"/>
                </a:solidFill>
                <a:sym typeface="Calibri" panose="020F0502020204030204" pitchFamily="34" charset="0"/>
              </a:rPr>
              <a:t> a Covid-19 UN </a:t>
            </a:r>
            <a:r>
              <a:rPr lang="en-US" dirty="0">
                <a:solidFill>
                  <a:srgbClr val="000000"/>
                </a:solidFill>
                <a:sym typeface="Calibri" panose="020F0502020204030204" pitchFamily="34" charset="0"/>
              </a:rPr>
              <a:t>integrated response </a:t>
            </a:r>
            <a:r>
              <a:rPr lang="fr-FR" dirty="0">
                <a:solidFill>
                  <a:srgbClr val="000000"/>
                </a:solidFill>
                <a:sym typeface="Calibri" panose="020F0502020204030204" pitchFamily="34" charset="0"/>
              </a:rPr>
              <a:t>plan and </a:t>
            </a:r>
            <a:r>
              <a:rPr lang="en-US" dirty="0">
                <a:solidFill>
                  <a:srgbClr val="000000"/>
                </a:solidFill>
                <a:sym typeface="Calibri" panose="020F0502020204030204" pitchFamily="34" charset="0"/>
              </a:rPr>
              <a:t>Socio-Economic Impact analysis </a:t>
            </a:r>
            <a:r>
              <a:rPr lang="fr-FR" dirty="0">
                <a:solidFill>
                  <a:srgbClr val="000000"/>
                </a:solidFill>
                <a:sym typeface="Calibri" panose="020F0502020204030204" pitchFamily="34" charset="0"/>
              </a:rPr>
              <a:t>  </a:t>
            </a:r>
            <a:endParaRPr lang="en-US" dirty="0">
              <a:solidFill>
                <a:srgbClr val="000000"/>
              </a:solidFill>
              <a:sym typeface="Calibri" panose="020F0502020204030204" pitchFamily="34" charset="0"/>
            </a:endParaRPr>
          </a:p>
          <a:p>
            <a:pPr marL="285750" indent="-285750" algn="just" defTabSz="457200" eaLnBrk="1" fontAlgn="auto" hangingPunct="1">
              <a:spcBef>
                <a:spcPts val="0"/>
              </a:spcBef>
              <a:spcAft>
                <a:spcPts val="600"/>
              </a:spcAft>
              <a:buFont typeface="Arial" panose="020B0604020202020204" pitchFamily="34" charset="0"/>
              <a:buChar char="•"/>
              <a:defRPr/>
            </a:pPr>
            <a:r>
              <a:rPr lang="en-US" dirty="0"/>
              <a:t>Mobilized financial and technical support (UNDP, ACMAD, UNESCO, UNFPA, GIZ) to support ECOWAS Prospective Study &amp; ALG’s cross border program (operational)</a:t>
            </a:r>
          </a:p>
          <a:p>
            <a:pPr marL="285750" indent="-285750" algn="just" defTabSz="457200" eaLnBrk="1" fontAlgn="auto" hangingPunct="1">
              <a:spcBef>
                <a:spcPts val="0"/>
              </a:spcBef>
              <a:spcAft>
                <a:spcPts val="600"/>
              </a:spcAft>
              <a:buFont typeface="Arial" panose="020B0604020202020204" pitchFamily="34" charset="0"/>
              <a:buChar char="•"/>
              <a:defRPr/>
            </a:pPr>
            <a:r>
              <a:rPr lang="en-US" dirty="0"/>
              <a:t>Redesigning of  the ECOWAS new Sahel Strategy to be informed by the Sahel 2043 Prospective Study</a:t>
            </a:r>
          </a:p>
          <a:p>
            <a:pPr marL="285750" indent="-285750" algn="just" defTabSz="457200" eaLnBrk="1" fontAlgn="auto" hangingPunct="1">
              <a:spcBef>
                <a:spcPts val="0"/>
              </a:spcBef>
              <a:spcAft>
                <a:spcPts val="600"/>
              </a:spcAft>
              <a:buFont typeface="Arial" panose="020B0604020202020204" pitchFamily="34" charset="0"/>
              <a:buChar char="•"/>
              <a:defRPr/>
            </a:pPr>
            <a:r>
              <a:rPr lang="en-US" dirty="0"/>
              <a:t>Support to the reprioritization of Gambia SDG’ s roadmap, in the context of COVID-19   </a:t>
            </a:r>
          </a:p>
          <a:p>
            <a:pPr marL="285750" indent="-285750" algn="just" defTabSz="457200" eaLnBrk="1" fontAlgn="auto" hangingPunct="1">
              <a:spcBef>
                <a:spcPts val="0"/>
              </a:spcBef>
              <a:spcAft>
                <a:spcPts val="600"/>
              </a:spcAft>
              <a:buFont typeface="Arial" panose="020B0604020202020204" pitchFamily="34" charset="0"/>
              <a:buChar char="•"/>
              <a:defRPr/>
            </a:pPr>
            <a:r>
              <a:rPr lang="en-US" dirty="0"/>
              <a:t>Leveraged funding through 2020 SDG Joint Funds projects with support to Benin UNCT ($836,000)</a:t>
            </a:r>
          </a:p>
          <a:p>
            <a:pPr marL="285750" indent="-285750" algn="just" defTabSz="457200" eaLnBrk="1" fontAlgn="auto" hangingPunct="1">
              <a:spcBef>
                <a:spcPts val="0"/>
              </a:spcBef>
              <a:spcAft>
                <a:spcPts val="600"/>
              </a:spcAft>
              <a:buFont typeface="Arial" panose="020B0604020202020204" pitchFamily="34" charset="0"/>
              <a:buChar char="•"/>
              <a:defRPr/>
            </a:pPr>
            <a:r>
              <a:rPr lang="en-GB" dirty="0"/>
              <a:t>Substantive preparation</a:t>
            </a:r>
            <a:r>
              <a:rPr lang="en-US" dirty="0"/>
              <a:t> to start Benin, Burkina Faso and Guinea-Bissau </a:t>
            </a:r>
            <a:r>
              <a:rPr lang="en-US" dirty="0" err="1"/>
              <a:t>AfCFTA</a:t>
            </a:r>
            <a:r>
              <a:rPr lang="en-US" dirty="0"/>
              <a:t> national strategy development by end of June 2020</a:t>
            </a:r>
          </a:p>
          <a:p>
            <a:pPr marL="285750" indent="-285750" algn="just" defTabSz="457200" eaLnBrk="1" fontAlgn="auto" hangingPunct="1">
              <a:spcBef>
                <a:spcPts val="0"/>
              </a:spcBef>
              <a:spcAft>
                <a:spcPts val="600"/>
              </a:spcAft>
              <a:buFont typeface="Arial" panose="020B0604020202020204" pitchFamily="34" charset="0"/>
              <a:buChar char="•"/>
              <a:defRPr/>
            </a:pPr>
            <a:r>
              <a:rPr lang="en-US" dirty="0"/>
              <a:t>Guidance document developed to inform its self-financing mechanisms at request of ALG and review meeting organized with ALG high level management  </a:t>
            </a:r>
          </a:p>
          <a:p>
            <a:pPr marL="285750" indent="-285750" algn="just" defTabSz="457200" eaLnBrk="1" fontAlgn="auto" hangingPunct="1">
              <a:spcBef>
                <a:spcPts val="0"/>
              </a:spcBef>
              <a:spcAft>
                <a:spcPts val="600"/>
              </a:spcAft>
              <a:buFont typeface="Arial" panose="020B0604020202020204" pitchFamily="34" charset="0"/>
              <a:buChar char="•"/>
              <a:defRPr/>
            </a:pPr>
            <a:r>
              <a:rPr lang="en-US" dirty="0"/>
              <a:t>Draft </a:t>
            </a:r>
            <a:r>
              <a:rPr lang="en-US" dirty="0" err="1"/>
              <a:t>AfCFTA</a:t>
            </a:r>
            <a:r>
              <a:rPr lang="en-US" dirty="0"/>
              <a:t> national strategies produced : The Office and RITD joint support for strategies for </a:t>
            </a:r>
            <a:r>
              <a:rPr lang="en-US" dirty="0" err="1"/>
              <a:t>CoF</a:t>
            </a:r>
            <a:r>
              <a:rPr lang="en-US" dirty="0"/>
              <a:t>(Burkina Faso, Côte d’Ivoire and Guinea) and Niger, Benin, Guinea Bissau, Senegal, Gambia and Sierra Leonne </a:t>
            </a:r>
            <a:r>
              <a:rPr lang="en-US" dirty="0">
                <a:highlight>
                  <a:srgbClr val="FFFF00"/>
                </a:highlight>
              </a:rPr>
              <a:t> </a:t>
            </a:r>
            <a:endParaRPr lang="en-US" i="1" dirty="0">
              <a:highlight>
                <a:srgbClr val="FFFF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E2362CD0-8CB9-4F58-B530-31030B69674A}"/>
              </a:ext>
            </a:extLst>
          </p:cNvPr>
          <p:cNvSpPr/>
          <p:nvPr/>
        </p:nvSpPr>
        <p:spPr>
          <a:xfrm>
            <a:off x="573088" y="141288"/>
            <a:ext cx="11126787" cy="68103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spAutoFit/>
          </a:bodyPr>
          <a:lstStyle/>
          <a:p>
            <a:pPr marL="357188" eaLnBrk="1" fontAlgn="auto" hangingPunct="1">
              <a:spcBef>
                <a:spcPts val="0"/>
              </a:spcBef>
              <a:spcAft>
                <a:spcPts val="0"/>
              </a:spcAft>
              <a:defRPr/>
            </a:pPr>
            <a:r>
              <a:rPr lang="en-US" sz="2800" b="1" dirty="0">
                <a:latin typeface="Century Gothic" panose="020B0502020202020204" pitchFamily="34" charset="0"/>
              </a:rPr>
              <a:t>HOW? Delivery modalities – RA2</a:t>
            </a:r>
            <a:endParaRPr lang="en-GB" sz="2800" b="1" dirty="0">
              <a:latin typeface="Century Gothic" panose="020B0502020202020204" pitchFamily="34" charset="0"/>
            </a:endParaRPr>
          </a:p>
        </p:txBody>
      </p:sp>
      <p:grpSp>
        <p:nvGrpSpPr>
          <p:cNvPr id="15363" name="Group 9">
            <a:extLst>
              <a:ext uri="{FF2B5EF4-FFF2-40B4-BE49-F238E27FC236}">
                <a16:creationId xmlns:a16="http://schemas.microsoft.com/office/drawing/2014/main" id="{BE0FE564-FB58-4E77-B512-03B75584C3C9}"/>
              </a:ext>
            </a:extLst>
          </p:cNvPr>
          <p:cNvGrpSpPr>
            <a:grpSpLocks/>
          </p:cNvGrpSpPr>
          <p:nvPr/>
        </p:nvGrpSpPr>
        <p:grpSpPr bwMode="auto">
          <a:xfrm>
            <a:off x="4316315" y="830950"/>
            <a:ext cx="3698875" cy="2323214"/>
            <a:chOff x="4307353" y="1010660"/>
            <a:chExt cx="3596518" cy="2323946"/>
          </a:xfrm>
        </p:grpSpPr>
        <p:sp>
          <p:nvSpPr>
            <p:cNvPr id="5" name="Freeform 4">
              <a:extLst>
                <a:ext uri="{FF2B5EF4-FFF2-40B4-BE49-F238E27FC236}">
                  <a16:creationId xmlns:a16="http://schemas.microsoft.com/office/drawing/2014/main" id="{313C872C-FBB4-4A91-89E8-A5D3CDE5BAE5}"/>
                </a:ext>
              </a:extLst>
            </p:cNvPr>
            <p:cNvSpPr/>
            <p:nvPr/>
          </p:nvSpPr>
          <p:spPr>
            <a:xfrm>
              <a:off x="4307353" y="1010660"/>
              <a:ext cx="3596518" cy="660608"/>
            </a:xfrm>
            <a:custGeom>
              <a:avLst/>
              <a:gdLst>
                <a:gd name="connsiteX0" fmla="*/ 0 w 3351220"/>
                <a:gd name="connsiteY0" fmla="*/ 0 h 1340488"/>
                <a:gd name="connsiteX1" fmla="*/ 3351220 w 3351220"/>
                <a:gd name="connsiteY1" fmla="*/ 0 h 1340488"/>
                <a:gd name="connsiteX2" fmla="*/ 3351220 w 3351220"/>
                <a:gd name="connsiteY2" fmla="*/ 1340488 h 1340488"/>
                <a:gd name="connsiteX3" fmla="*/ 0 w 3351220"/>
                <a:gd name="connsiteY3" fmla="*/ 1340488 h 1340488"/>
                <a:gd name="connsiteX4" fmla="*/ 0 w 3351220"/>
                <a:gd name="connsiteY4" fmla="*/ 0 h 134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1340488">
                  <a:moveTo>
                    <a:pt x="0" y="0"/>
                  </a:moveTo>
                  <a:lnTo>
                    <a:pt x="3351220" y="0"/>
                  </a:lnTo>
                  <a:lnTo>
                    <a:pt x="3351220" y="1340488"/>
                  </a:lnTo>
                  <a:lnTo>
                    <a:pt x="0" y="1340488"/>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42240" tIns="81280" rIns="142240" bIns="81280" spcCol="1270" anchor="ctr"/>
            <a:lstStyle/>
            <a:p>
              <a:pPr algn="ctr" eaLnBrk="1" fontAlgn="auto" hangingPunct="1">
                <a:spcBef>
                  <a:spcPts val="0"/>
                </a:spcBef>
                <a:spcAft>
                  <a:spcPts val="0"/>
                </a:spcAft>
                <a:defRPr/>
              </a:pPr>
              <a:r>
                <a:rPr lang="en-US" sz="2000" b="1" dirty="0">
                  <a:latin typeface="Arial" panose="020B0604020202020204" pitchFamily="34" charset="0"/>
                  <a:cs typeface="Arial" panose="020B0604020202020204" pitchFamily="34" charset="0"/>
                </a:rPr>
                <a:t>Target countries</a:t>
              </a:r>
            </a:p>
          </p:txBody>
        </p:sp>
        <p:sp>
          <p:nvSpPr>
            <p:cNvPr id="7" name="Freeform 6">
              <a:extLst>
                <a:ext uri="{FF2B5EF4-FFF2-40B4-BE49-F238E27FC236}">
                  <a16:creationId xmlns:a16="http://schemas.microsoft.com/office/drawing/2014/main" id="{8DCEBEA2-DA25-46BE-8F97-F45E0CBD7A06}"/>
                </a:ext>
              </a:extLst>
            </p:cNvPr>
            <p:cNvSpPr/>
            <p:nvPr/>
          </p:nvSpPr>
          <p:spPr>
            <a:xfrm>
              <a:off x="4355203" y="1660152"/>
              <a:ext cx="3548668" cy="1674454"/>
            </a:xfrm>
            <a:custGeom>
              <a:avLst/>
              <a:gdLst>
                <a:gd name="connsiteX0" fmla="*/ 0 w 3351220"/>
                <a:gd name="connsiteY0" fmla="*/ 0 h 3702326"/>
                <a:gd name="connsiteX1" fmla="*/ 3351220 w 3351220"/>
                <a:gd name="connsiteY1" fmla="*/ 0 h 3702326"/>
                <a:gd name="connsiteX2" fmla="*/ 3351220 w 3351220"/>
                <a:gd name="connsiteY2" fmla="*/ 3702326 h 3702326"/>
                <a:gd name="connsiteX3" fmla="*/ 0 w 3351220"/>
                <a:gd name="connsiteY3" fmla="*/ 3702326 h 3702326"/>
                <a:gd name="connsiteX4" fmla="*/ 0 w 3351220"/>
                <a:gd name="connsiteY4" fmla="*/ 0 h 3702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3702326">
                  <a:moveTo>
                    <a:pt x="0" y="0"/>
                  </a:moveTo>
                  <a:lnTo>
                    <a:pt x="3351220" y="0"/>
                  </a:lnTo>
                  <a:lnTo>
                    <a:pt x="3351220" y="3702326"/>
                  </a:lnTo>
                  <a:lnTo>
                    <a:pt x="0" y="3702326"/>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106680" tIns="106680" rIns="142240" bIns="160020" spcCol="1270"/>
            <a:lstStyle/>
            <a:p>
              <a:pPr marL="228600" lvl="1" indent="-228600" defTabSz="889000" eaLnBrk="1" fontAlgn="auto" hangingPunct="1">
                <a:lnSpc>
                  <a:spcPct val="90000"/>
                </a:lnSpc>
                <a:spcAft>
                  <a:spcPct val="15000"/>
                </a:spcAft>
                <a:buFontTx/>
                <a:buChar char="••"/>
                <a:defRPr/>
              </a:pPr>
              <a:r>
                <a:rPr lang="en-US" dirty="0">
                  <a:latin typeface="Arial" panose="020B0604020202020204" pitchFamily="34" charset="0"/>
                  <a:cs typeface="Arial" panose="020B0604020202020204" pitchFamily="34" charset="0"/>
                </a:rPr>
                <a:t>Benin; Burkina; Guinea Bissau Senegal, Guinea, Côte d’Ivoire, Gambia and Sierra Leone (</a:t>
              </a:r>
              <a:r>
                <a:rPr lang="en-US" dirty="0" err="1">
                  <a:latin typeface="Arial" panose="020B0604020202020204" pitchFamily="34" charset="0"/>
                  <a:cs typeface="Arial" panose="020B0604020202020204" pitchFamily="34" charset="0"/>
                </a:rPr>
                <a:t>AfCFTA</a:t>
              </a:r>
              <a:r>
                <a:rPr lang="en-US" dirty="0">
                  <a:latin typeface="Arial" panose="020B0604020202020204" pitchFamily="34" charset="0"/>
                  <a:cs typeface="Arial" panose="020B0604020202020204" pitchFamily="34" charset="0"/>
                </a:rPr>
                <a:t>)</a:t>
              </a:r>
            </a:p>
            <a:p>
              <a:pPr marL="228600" lvl="1" indent="-228600" defTabSz="889000" eaLnBrk="1" fontAlgn="auto" hangingPunct="1">
                <a:lnSpc>
                  <a:spcPct val="90000"/>
                </a:lnSpc>
                <a:spcAft>
                  <a:spcPct val="15000"/>
                </a:spcAft>
                <a:buFontTx/>
                <a:buChar char="••"/>
                <a:defRPr/>
              </a:pPr>
              <a:r>
                <a:rPr lang="en-US" dirty="0">
                  <a:latin typeface="Arial" panose="020B0604020202020204" pitchFamily="34" charset="0"/>
                  <a:cs typeface="Arial" panose="020B0604020202020204" pitchFamily="34" charset="0"/>
                </a:rPr>
                <a:t>Niger; Gambia (VNRs 2020) </a:t>
              </a:r>
            </a:p>
            <a:p>
              <a:pPr marL="228600" lvl="1" indent="-228600" defTabSz="889000" eaLnBrk="1" fontAlgn="auto" hangingPunct="1">
                <a:lnSpc>
                  <a:spcPct val="90000"/>
                </a:lnSpc>
                <a:spcAft>
                  <a:spcPct val="15000"/>
                </a:spcAft>
                <a:buFontTx/>
                <a:buChar char="••"/>
                <a:defRPr/>
              </a:pPr>
              <a:r>
                <a:rPr lang="en-US" dirty="0">
                  <a:latin typeface="Arial" panose="020B0604020202020204" pitchFamily="34" charset="0"/>
                  <a:cs typeface="Arial" panose="020B0604020202020204" pitchFamily="34" charset="0"/>
                </a:rPr>
                <a:t>MDG : Guinea &amp; Niger  </a:t>
              </a:r>
            </a:p>
            <a:p>
              <a:pPr marL="0" lvl="1" defTabSz="889000" eaLnBrk="1" fontAlgn="auto" hangingPunct="1">
                <a:lnSpc>
                  <a:spcPct val="90000"/>
                </a:lnSpc>
                <a:spcAft>
                  <a:spcPct val="15000"/>
                </a:spcAft>
                <a:defRPr/>
              </a:pPr>
              <a:r>
                <a:rPr lang="en-US" dirty="0">
                  <a:latin typeface="Arial" panose="020B0604020202020204" pitchFamily="34" charset="0"/>
                  <a:cs typeface="Arial" panose="020B0604020202020204" pitchFamily="34" charset="0"/>
                </a:rPr>
                <a:t> </a:t>
              </a:r>
            </a:p>
            <a:p>
              <a:pPr marL="0" lvl="1" defTabSz="889000" eaLnBrk="1" fontAlgn="auto" hangingPunct="1">
                <a:lnSpc>
                  <a:spcPct val="90000"/>
                </a:lnSpc>
                <a:spcAft>
                  <a:spcPct val="15000"/>
                </a:spcAft>
                <a:defRPr/>
              </a:pPr>
              <a:endParaRPr lang="en-US" dirty="0">
                <a:latin typeface="Arial" panose="020B0604020202020204" pitchFamily="34" charset="0"/>
                <a:cs typeface="Arial" panose="020B0604020202020204" pitchFamily="34" charset="0"/>
              </a:endParaRPr>
            </a:p>
            <a:p>
              <a:pPr marL="228600" lvl="1" indent="-228600" defTabSz="889000" eaLnBrk="1" fontAlgn="auto" hangingPunct="1">
                <a:lnSpc>
                  <a:spcPct val="90000"/>
                </a:lnSpc>
                <a:spcAft>
                  <a:spcPct val="15000"/>
                </a:spcAft>
                <a:buFontTx/>
                <a:buChar char="••"/>
                <a:defRPr/>
              </a:pPr>
              <a:endParaRPr lang="en-US" dirty="0">
                <a:latin typeface="Arial" panose="020B0604020202020204" pitchFamily="34" charset="0"/>
                <a:cs typeface="Arial" panose="020B0604020202020204" pitchFamily="34" charset="0"/>
              </a:endParaRPr>
            </a:p>
          </p:txBody>
        </p:sp>
      </p:grpSp>
      <p:grpSp>
        <p:nvGrpSpPr>
          <p:cNvPr id="15364" name="Group 5">
            <a:extLst>
              <a:ext uri="{FF2B5EF4-FFF2-40B4-BE49-F238E27FC236}">
                <a16:creationId xmlns:a16="http://schemas.microsoft.com/office/drawing/2014/main" id="{489033ED-534C-4277-9E1C-CD41EA9ED8AD}"/>
              </a:ext>
            </a:extLst>
          </p:cNvPr>
          <p:cNvGrpSpPr>
            <a:grpSpLocks/>
          </p:cNvGrpSpPr>
          <p:nvPr/>
        </p:nvGrpSpPr>
        <p:grpSpPr bwMode="auto">
          <a:xfrm>
            <a:off x="549275" y="819739"/>
            <a:ext cx="3636963" cy="2375524"/>
            <a:chOff x="549623" y="990930"/>
            <a:chExt cx="3519630" cy="2990520"/>
          </a:xfrm>
        </p:grpSpPr>
        <p:sp>
          <p:nvSpPr>
            <p:cNvPr id="8" name="Freeform 7">
              <a:extLst>
                <a:ext uri="{FF2B5EF4-FFF2-40B4-BE49-F238E27FC236}">
                  <a16:creationId xmlns:a16="http://schemas.microsoft.com/office/drawing/2014/main" id="{0E1C6079-BA63-410F-886C-7F559515959F}"/>
                </a:ext>
              </a:extLst>
            </p:cNvPr>
            <p:cNvSpPr/>
            <p:nvPr/>
          </p:nvSpPr>
          <p:spPr>
            <a:xfrm>
              <a:off x="549623" y="990930"/>
              <a:ext cx="3519630" cy="680963"/>
            </a:xfrm>
            <a:custGeom>
              <a:avLst/>
              <a:gdLst>
                <a:gd name="connsiteX0" fmla="*/ 0 w 3351220"/>
                <a:gd name="connsiteY0" fmla="*/ 0 h 1340488"/>
                <a:gd name="connsiteX1" fmla="*/ 3351220 w 3351220"/>
                <a:gd name="connsiteY1" fmla="*/ 0 h 1340488"/>
                <a:gd name="connsiteX2" fmla="*/ 3351220 w 3351220"/>
                <a:gd name="connsiteY2" fmla="*/ 1340488 h 1340488"/>
                <a:gd name="connsiteX3" fmla="*/ 0 w 3351220"/>
                <a:gd name="connsiteY3" fmla="*/ 1340488 h 1340488"/>
                <a:gd name="connsiteX4" fmla="*/ 0 w 3351220"/>
                <a:gd name="connsiteY4" fmla="*/ 0 h 134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1340488">
                  <a:moveTo>
                    <a:pt x="0" y="0"/>
                  </a:moveTo>
                  <a:lnTo>
                    <a:pt x="3351220" y="0"/>
                  </a:lnTo>
                  <a:lnTo>
                    <a:pt x="3351220" y="1340488"/>
                  </a:lnTo>
                  <a:lnTo>
                    <a:pt x="0" y="1340488"/>
                  </a:lnTo>
                  <a:lnTo>
                    <a:pt x="0" y="0"/>
                  </a:lnTo>
                  <a:close/>
                </a:path>
              </a:pathLst>
            </a:custGeom>
            <a:solidFill>
              <a:srgbClr val="FF0000"/>
            </a:solidFill>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42240" tIns="81280" rIns="142240" bIns="81280" spcCol="1270" anchor="ctr"/>
            <a:lstStyle/>
            <a:p>
              <a:pPr algn="ctr"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Alignment with ECA’s 5 strategic directions</a:t>
              </a:r>
            </a:p>
          </p:txBody>
        </p:sp>
        <p:sp>
          <p:nvSpPr>
            <p:cNvPr id="9" name="Freeform 8">
              <a:extLst>
                <a:ext uri="{FF2B5EF4-FFF2-40B4-BE49-F238E27FC236}">
                  <a16:creationId xmlns:a16="http://schemas.microsoft.com/office/drawing/2014/main" id="{62508C2F-1BCE-4A0E-921A-CFBB40CC4FE3}"/>
                </a:ext>
              </a:extLst>
            </p:cNvPr>
            <p:cNvSpPr/>
            <p:nvPr/>
          </p:nvSpPr>
          <p:spPr>
            <a:xfrm>
              <a:off x="549623" y="1789355"/>
              <a:ext cx="3519630" cy="2192095"/>
            </a:xfrm>
            <a:custGeom>
              <a:avLst/>
              <a:gdLst>
                <a:gd name="connsiteX0" fmla="*/ 0 w 3351220"/>
                <a:gd name="connsiteY0" fmla="*/ 0 h 3855116"/>
                <a:gd name="connsiteX1" fmla="*/ 3351220 w 3351220"/>
                <a:gd name="connsiteY1" fmla="*/ 0 h 3855116"/>
                <a:gd name="connsiteX2" fmla="*/ 3351220 w 3351220"/>
                <a:gd name="connsiteY2" fmla="*/ 3855116 h 3855116"/>
                <a:gd name="connsiteX3" fmla="*/ 0 w 3351220"/>
                <a:gd name="connsiteY3" fmla="*/ 3855116 h 3855116"/>
                <a:gd name="connsiteX4" fmla="*/ 0 w 3351220"/>
                <a:gd name="connsiteY4" fmla="*/ 0 h 3855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3855116">
                  <a:moveTo>
                    <a:pt x="0" y="0"/>
                  </a:moveTo>
                  <a:lnTo>
                    <a:pt x="3351220" y="0"/>
                  </a:lnTo>
                  <a:lnTo>
                    <a:pt x="3351220" y="3855116"/>
                  </a:lnTo>
                  <a:lnTo>
                    <a:pt x="0" y="3855116"/>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106680" tIns="106680" rIns="142240" bIns="160020" spcCol="1270"/>
            <a:lstStyle/>
            <a:p>
              <a:pPr marL="0" lvl="1" defTabSz="889000" eaLnBrk="1" fontAlgn="auto" hangingPunct="1">
                <a:lnSpc>
                  <a:spcPct val="90000"/>
                </a:lnSpc>
                <a:spcAft>
                  <a:spcPct val="15000"/>
                </a:spcAft>
                <a:defRPr/>
              </a:pPr>
              <a:endParaRPr lang="en-US" dirty="0">
                <a:latin typeface="Arial" panose="020B0604020202020204" pitchFamily="34" charset="0"/>
                <a:cs typeface="Arial" panose="020B0604020202020204" pitchFamily="34" charset="0"/>
              </a:endParaRPr>
            </a:p>
            <a:p>
              <a:pPr marL="228600" lvl="1" indent="-228600" defTabSz="889000" eaLnBrk="1" fontAlgn="auto" hangingPunct="1">
                <a:lnSpc>
                  <a:spcPct val="90000"/>
                </a:lnSpc>
                <a:spcAft>
                  <a:spcPct val="15000"/>
                </a:spcAft>
                <a:buFontTx/>
                <a:buChar char="••"/>
                <a:defRPr/>
              </a:pPr>
              <a:endParaRPr lang="en-US" dirty="0">
                <a:latin typeface="Arial" panose="020B0604020202020204" pitchFamily="34" charset="0"/>
                <a:cs typeface="Arial" panose="020B0604020202020204" pitchFamily="34" charset="0"/>
              </a:endParaRPr>
            </a:p>
          </p:txBody>
        </p:sp>
        <p:pic>
          <p:nvPicPr>
            <p:cNvPr id="15373" name="Picture 11">
              <a:extLst>
                <a:ext uri="{FF2B5EF4-FFF2-40B4-BE49-F238E27FC236}">
                  <a16:creationId xmlns:a16="http://schemas.microsoft.com/office/drawing/2014/main" id="{6A6FA959-2A6D-4C70-BDF9-1014B689C7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9654" y="2154536"/>
              <a:ext cx="700196" cy="76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2">
              <a:extLst>
                <a:ext uri="{FF2B5EF4-FFF2-40B4-BE49-F238E27FC236}">
                  <a16:creationId xmlns:a16="http://schemas.microsoft.com/office/drawing/2014/main" id="{5063A704-16DE-4FF0-AA4D-64F85571D4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2198" y="2151438"/>
              <a:ext cx="842715" cy="76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3">
              <a:extLst>
                <a:ext uri="{FF2B5EF4-FFF2-40B4-BE49-F238E27FC236}">
                  <a16:creationId xmlns:a16="http://schemas.microsoft.com/office/drawing/2014/main" id="{41CC4881-B268-452D-8656-0F230CAA18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5025" y="2149571"/>
              <a:ext cx="737375" cy="78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14">
              <a:extLst>
                <a:ext uri="{FF2B5EF4-FFF2-40B4-BE49-F238E27FC236}">
                  <a16:creationId xmlns:a16="http://schemas.microsoft.com/office/drawing/2014/main" id="{5057AB87-A153-481D-B6AB-DDBAEAD16F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7473" y="2979523"/>
              <a:ext cx="1078179" cy="79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15">
              <a:extLst>
                <a:ext uri="{FF2B5EF4-FFF2-40B4-BE49-F238E27FC236}">
                  <a16:creationId xmlns:a16="http://schemas.microsoft.com/office/drawing/2014/main" id="{D7FA2FE3-9136-4BC4-AF4E-4EE19120366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09164" y="2985719"/>
              <a:ext cx="855107" cy="7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65" name="Group 10">
            <a:extLst>
              <a:ext uri="{FF2B5EF4-FFF2-40B4-BE49-F238E27FC236}">
                <a16:creationId xmlns:a16="http://schemas.microsoft.com/office/drawing/2014/main" id="{A978ACB9-CBF1-4342-A890-E3B9D6B95172}"/>
              </a:ext>
            </a:extLst>
          </p:cNvPr>
          <p:cNvGrpSpPr>
            <a:grpSpLocks/>
          </p:cNvGrpSpPr>
          <p:nvPr/>
        </p:nvGrpSpPr>
        <p:grpSpPr bwMode="auto">
          <a:xfrm>
            <a:off x="8129588" y="896938"/>
            <a:ext cx="3521075" cy="5489575"/>
            <a:chOff x="8130276" y="1010660"/>
            <a:chExt cx="3519628" cy="5489733"/>
          </a:xfrm>
        </p:grpSpPr>
        <p:sp>
          <p:nvSpPr>
            <p:cNvPr id="17" name="Freeform 16">
              <a:extLst>
                <a:ext uri="{FF2B5EF4-FFF2-40B4-BE49-F238E27FC236}">
                  <a16:creationId xmlns:a16="http://schemas.microsoft.com/office/drawing/2014/main" id="{67A48EAA-2CAB-4002-B16F-E34386948EA8}"/>
                </a:ext>
              </a:extLst>
            </p:cNvPr>
            <p:cNvSpPr/>
            <p:nvPr/>
          </p:nvSpPr>
          <p:spPr>
            <a:xfrm>
              <a:off x="8130276" y="1010660"/>
              <a:ext cx="3519628" cy="662006"/>
            </a:xfrm>
            <a:custGeom>
              <a:avLst/>
              <a:gdLst>
                <a:gd name="connsiteX0" fmla="*/ 0 w 3351220"/>
                <a:gd name="connsiteY0" fmla="*/ 0 h 1340488"/>
                <a:gd name="connsiteX1" fmla="*/ 3351220 w 3351220"/>
                <a:gd name="connsiteY1" fmla="*/ 0 h 1340488"/>
                <a:gd name="connsiteX2" fmla="*/ 3351220 w 3351220"/>
                <a:gd name="connsiteY2" fmla="*/ 1340488 h 1340488"/>
                <a:gd name="connsiteX3" fmla="*/ 0 w 3351220"/>
                <a:gd name="connsiteY3" fmla="*/ 1340488 h 1340488"/>
                <a:gd name="connsiteX4" fmla="*/ 0 w 3351220"/>
                <a:gd name="connsiteY4" fmla="*/ 0 h 134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1340488">
                  <a:moveTo>
                    <a:pt x="0" y="0"/>
                  </a:moveTo>
                  <a:lnTo>
                    <a:pt x="3351220" y="0"/>
                  </a:lnTo>
                  <a:lnTo>
                    <a:pt x="3351220" y="1340488"/>
                  </a:lnTo>
                  <a:lnTo>
                    <a:pt x="0" y="1340488"/>
                  </a:lnTo>
                  <a:lnTo>
                    <a:pt x="0" y="0"/>
                  </a:lnTo>
                  <a:close/>
                </a:path>
              </a:pathLst>
            </a:custGeom>
            <a:solidFill>
              <a:schemeClr val="accent6"/>
            </a:solidFill>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42240" tIns="81280" rIns="142240" bIns="81280" spcCol="1270" anchor="ctr"/>
            <a:lstStyle/>
            <a:p>
              <a:pPr algn="ctr" defTabSz="889000" eaLnBrk="1" fontAlgn="auto" hangingPunct="1">
                <a:lnSpc>
                  <a:spcPct val="90000"/>
                </a:lnSpc>
                <a:spcAft>
                  <a:spcPct val="35000"/>
                </a:spcAft>
                <a:defRPr/>
              </a:pPr>
              <a:r>
                <a:rPr lang="en-US" sz="2000" b="1" dirty="0">
                  <a:latin typeface="Arial" panose="020B0604020202020204" pitchFamily="34" charset="0"/>
                  <a:cs typeface="Arial" panose="020B0604020202020204" pitchFamily="34" charset="0"/>
                </a:rPr>
                <a:t>Joint delivery in Countries of Focus</a:t>
              </a:r>
            </a:p>
          </p:txBody>
        </p:sp>
        <p:sp>
          <p:nvSpPr>
            <p:cNvPr id="18" name="Freeform 17">
              <a:extLst>
                <a:ext uri="{FF2B5EF4-FFF2-40B4-BE49-F238E27FC236}">
                  <a16:creationId xmlns:a16="http://schemas.microsoft.com/office/drawing/2014/main" id="{3D45CB60-C05D-4B6C-82FC-14B9DD122307}"/>
                </a:ext>
              </a:extLst>
            </p:cNvPr>
            <p:cNvSpPr/>
            <p:nvPr/>
          </p:nvSpPr>
          <p:spPr>
            <a:xfrm>
              <a:off x="8130276" y="1771094"/>
              <a:ext cx="3519628" cy="4729299"/>
            </a:xfrm>
            <a:custGeom>
              <a:avLst/>
              <a:gdLst>
                <a:gd name="connsiteX0" fmla="*/ 0 w 3351220"/>
                <a:gd name="connsiteY0" fmla="*/ 0 h 3855116"/>
                <a:gd name="connsiteX1" fmla="*/ 3351220 w 3351220"/>
                <a:gd name="connsiteY1" fmla="*/ 0 h 3855116"/>
                <a:gd name="connsiteX2" fmla="*/ 3351220 w 3351220"/>
                <a:gd name="connsiteY2" fmla="*/ 3855116 h 3855116"/>
                <a:gd name="connsiteX3" fmla="*/ 0 w 3351220"/>
                <a:gd name="connsiteY3" fmla="*/ 3855116 h 3855116"/>
                <a:gd name="connsiteX4" fmla="*/ 0 w 3351220"/>
                <a:gd name="connsiteY4" fmla="*/ 0 h 3855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3855116">
                  <a:moveTo>
                    <a:pt x="0" y="0"/>
                  </a:moveTo>
                  <a:lnTo>
                    <a:pt x="3351220" y="0"/>
                  </a:lnTo>
                  <a:lnTo>
                    <a:pt x="3351220" y="3855116"/>
                  </a:lnTo>
                  <a:lnTo>
                    <a:pt x="0" y="3855116"/>
                  </a:lnTo>
                  <a:lnTo>
                    <a:pt x="0" y="0"/>
                  </a:lnTo>
                  <a:close/>
                </a:path>
              </a:pathLst>
            </a:custGeom>
            <a:solidFill>
              <a:schemeClr val="accent6">
                <a:lumMod val="20000"/>
                <a:lumOff val="80000"/>
                <a:alpha val="90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106680" tIns="106680" rIns="142240" bIns="160020" spcCol="1270"/>
            <a:lstStyle/>
            <a:p>
              <a:pPr marL="228600" lvl="1" indent="-228600" defTabSz="889000" eaLnBrk="1" fontAlgn="auto" hangingPunct="1">
                <a:lnSpc>
                  <a:spcPct val="90000"/>
                </a:lnSpc>
                <a:spcAft>
                  <a:spcPct val="15000"/>
                </a:spcAft>
                <a:buFontTx/>
                <a:buChar char="••"/>
                <a:defRPr/>
              </a:pPr>
              <a:r>
                <a:rPr lang="en-US" dirty="0">
                  <a:latin typeface="Arial" panose="020B0604020202020204" pitchFamily="34" charset="0"/>
                  <a:cs typeface="Arial" panose="020B0604020202020204" pitchFamily="34" charset="0"/>
                </a:rPr>
                <a:t>Burkina Faso (</a:t>
              </a:r>
              <a:r>
                <a:rPr lang="en-US" dirty="0" err="1">
                  <a:latin typeface="Arial" panose="020B0604020202020204" pitchFamily="34" charset="0"/>
                  <a:cs typeface="Arial" panose="020B0604020202020204" pitchFamily="34" charset="0"/>
                </a:rPr>
                <a:t>AfCFTA</a:t>
              </a:r>
              <a:r>
                <a:rPr lang="en-US" dirty="0">
                  <a:latin typeface="Arial" panose="020B0604020202020204" pitchFamily="34" charset="0"/>
                  <a:cs typeface="Arial" panose="020B0604020202020204" pitchFamily="34" charset="0"/>
                </a:rPr>
                <a:t>, Strategic Planning &amp; RBM)</a:t>
              </a:r>
            </a:p>
            <a:p>
              <a:pPr marL="228600" lvl="1" indent="-228600" defTabSz="889000" eaLnBrk="1" fontAlgn="auto" hangingPunct="1">
                <a:lnSpc>
                  <a:spcPct val="90000"/>
                </a:lnSpc>
                <a:spcAft>
                  <a:spcPct val="15000"/>
                </a:spcAft>
                <a:buFontTx/>
                <a:buChar char="••"/>
                <a:defRPr/>
              </a:pPr>
              <a:r>
                <a:rPr lang="en-US" dirty="0">
                  <a:latin typeface="Arial" panose="020B0604020202020204" pitchFamily="34" charset="0"/>
                  <a:cs typeface="Arial" panose="020B0604020202020204" pitchFamily="34" charset="0"/>
                </a:rPr>
                <a:t>Guinea (Digital &amp; Governance : ACS/MGD)</a:t>
              </a:r>
            </a:p>
            <a:p>
              <a:pPr marL="228600" lvl="1" indent="-228600" defTabSz="889000" eaLnBrk="1" fontAlgn="auto" hangingPunct="1">
                <a:lnSpc>
                  <a:spcPct val="90000"/>
                </a:lnSpc>
                <a:spcAft>
                  <a:spcPct val="15000"/>
                </a:spcAft>
                <a:buFontTx/>
                <a:buChar char="••"/>
                <a:defRPr/>
              </a:pPr>
              <a:r>
                <a:rPr lang="fr-FR" dirty="0" err="1">
                  <a:latin typeface="Arial" panose="020B0604020202020204" pitchFamily="34" charset="0"/>
                  <a:cs typeface="Arial" panose="020B0604020202020204" pitchFamily="34" charset="0"/>
                </a:rPr>
                <a:t>Engaged</a:t>
              </a:r>
              <a:r>
                <a:rPr lang="fr-FR" dirty="0">
                  <a:latin typeface="Arial" panose="020B0604020202020204" pitchFamily="34" charset="0"/>
                  <a:cs typeface="Arial" panose="020B0604020202020204" pitchFamily="34" charset="0"/>
                </a:rPr>
                <a:t> in  country </a:t>
              </a:r>
              <a:r>
                <a:rPr lang="fr-FR" dirty="0" err="1">
                  <a:latin typeface="Arial" panose="020B0604020202020204" pitchFamily="34" charset="0"/>
                  <a:cs typeface="Arial" panose="020B0604020202020204" pitchFamily="34" charset="0"/>
                </a:rPr>
                <a:t>socio-economic</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analysis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with</a:t>
              </a:r>
              <a:r>
                <a:rPr lang="fr-FR" dirty="0">
                  <a:latin typeface="Arial" panose="020B0604020202020204" pitchFamily="34" charset="0"/>
                  <a:cs typeface="Arial" panose="020B0604020202020204" pitchFamily="34" charset="0"/>
                </a:rPr>
                <a:t> UN </a:t>
              </a:r>
              <a:r>
                <a:rPr lang="fr-FR" dirty="0" err="1">
                  <a:latin typeface="Arial" panose="020B0604020202020204" pitchFamily="34" charset="0"/>
                  <a:cs typeface="Arial" panose="020B0604020202020204" pitchFamily="34" charset="0"/>
                </a:rPr>
                <a:t>RCs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Guinea</a:t>
              </a:r>
              <a:r>
                <a:rPr lang="fr-FR" dirty="0">
                  <a:latin typeface="Arial" panose="020B0604020202020204" pitchFamily="34" charset="0"/>
                  <a:cs typeface="Arial" panose="020B0604020202020204" pitchFamily="34" charset="0"/>
                </a:rPr>
                <a:t>, Liberia </a:t>
              </a:r>
              <a:endParaRPr lang="en-US" dirty="0">
                <a:latin typeface="Arial" panose="020B0604020202020204" pitchFamily="34" charset="0"/>
                <a:cs typeface="Arial" panose="020B0604020202020204" pitchFamily="34" charset="0"/>
              </a:endParaRPr>
            </a:p>
          </p:txBody>
        </p:sp>
      </p:grpSp>
      <p:grpSp>
        <p:nvGrpSpPr>
          <p:cNvPr id="15366" name="Group 20">
            <a:extLst>
              <a:ext uri="{FF2B5EF4-FFF2-40B4-BE49-F238E27FC236}">
                <a16:creationId xmlns:a16="http://schemas.microsoft.com/office/drawing/2014/main" id="{DEB45251-4FB0-4526-BE56-4E97BF3F6368}"/>
              </a:ext>
            </a:extLst>
          </p:cNvPr>
          <p:cNvGrpSpPr>
            <a:grpSpLocks/>
          </p:cNvGrpSpPr>
          <p:nvPr/>
        </p:nvGrpSpPr>
        <p:grpSpPr bwMode="auto">
          <a:xfrm>
            <a:off x="528726" y="3215756"/>
            <a:ext cx="7608406" cy="3308333"/>
            <a:chOff x="549624" y="4062542"/>
            <a:chExt cx="7363543" cy="2242065"/>
          </a:xfrm>
        </p:grpSpPr>
        <p:sp>
          <p:nvSpPr>
            <p:cNvPr id="19" name="Freeform 4">
              <a:extLst>
                <a:ext uri="{FF2B5EF4-FFF2-40B4-BE49-F238E27FC236}">
                  <a16:creationId xmlns:a16="http://schemas.microsoft.com/office/drawing/2014/main" id="{7BC7D39C-97C0-4E5E-96A3-0CB68B126C70}"/>
                </a:ext>
              </a:extLst>
            </p:cNvPr>
            <p:cNvSpPr/>
            <p:nvPr/>
          </p:nvSpPr>
          <p:spPr>
            <a:xfrm>
              <a:off x="549624" y="4062542"/>
              <a:ext cx="7354246" cy="332458"/>
            </a:xfrm>
            <a:custGeom>
              <a:avLst/>
              <a:gdLst>
                <a:gd name="connsiteX0" fmla="*/ 0 w 3351220"/>
                <a:gd name="connsiteY0" fmla="*/ 0 h 1340488"/>
                <a:gd name="connsiteX1" fmla="*/ 3351220 w 3351220"/>
                <a:gd name="connsiteY1" fmla="*/ 0 h 1340488"/>
                <a:gd name="connsiteX2" fmla="*/ 3351220 w 3351220"/>
                <a:gd name="connsiteY2" fmla="*/ 1340488 h 1340488"/>
                <a:gd name="connsiteX3" fmla="*/ 0 w 3351220"/>
                <a:gd name="connsiteY3" fmla="*/ 1340488 h 1340488"/>
                <a:gd name="connsiteX4" fmla="*/ 0 w 3351220"/>
                <a:gd name="connsiteY4" fmla="*/ 0 h 134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1340488">
                  <a:moveTo>
                    <a:pt x="0" y="0"/>
                  </a:moveTo>
                  <a:lnTo>
                    <a:pt x="3351220" y="0"/>
                  </a:lnTo>
                  <a:lnTo>
                    <a:pt x="3351220" y="1340488"/>
                  </a:lnTo>
                  <a:lnTo>
                    <a:pt x="0" y="1340488"/>
                  </a:lnTo>
                  <a:lnTo>
                    <a:pt x="0" y="0"/>
                  </a:lnTo>
                  <a:close/>
                </a:path>
              </a:pathLst>
            </a:custGeom>
            <a:solidFill>
              <a:srgbClr val="0070C0"/>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42240" tIns="81280" rIns="142240" bIns="81280" spcCol="1270" anchor="ctr"/>
            <a:lstStyle/>
            <a:p>
              <a:pPr algn="ctr" eaLnBrk="1" fontAlgn="auto" hangingPunct="1">
                <a:spcBef>
                  <a:spcPts val="0"/>
                </a:spcBef>
                <a:spcAft>
                  <a:spcPts val="0"/>
                </a:spcAft>
                <a:defRPr/>
              </a:pPr>
              <a:r>
                <a:rPr lang="en-US" sz="2000" b="1" dirty="0">
                  <a:latin typeface="Arial" panose="020B0604020202020204" pitchFamily="34" charset="0"/>
                  <a:cs typeface="Arial" panose="020B0604020202020204" pitchFamily="34" charset="0"/>
                </a:rPr>
                <a:t>Response to COVID-19</a:t>
              </a:r>
            </a:p>
          </p:txBody>
        </p:sp>
        <p:sp>
          <p:nvSpPr>
            <p:cNvPr id="20" name="Freeform 6">
              <a:extLst>
                <a:ext uri="{FF2B5EF4-FFF2-40B4-BE49-F238E27FC236}">
                  <a16:creationId xmlns:a16="http://schemas.microsoft.com/office/drawing/2014/main" id="{D3A72E07-438D-4D85-B2BA-06BCB5D2040A}"/>
                </a:ext>
              </a:extLst>
            </p:cNvPr>
            <p:cNvSpPr/>
            <p:nvPr/>
          </p:nvSpPr>
          <p:spPr>
            <a:xfrm>
              <a:off x="582407" y="4391432"/>
              <a:ext cx="7330760" cy="1913175"/>
            </a:xfrm>
            <a:custGeom>
              <a:avLst/>
              <a:gdLst>
                <a:gd name="connsiteX0" fmla="*/ 0 w 3351220"/>
                <a:gd name="connsiteY0" fmla="*/ 0 h 3702326"/>
                <a:gd name="connsiteX1" fmla="*/ 3351220 w 3351220"/>
                <a:gd name="connsiteY1" fmla="*/ 0 h 3702326"/>
                <a:gd name="connsiteX2" fmla="*/ 3351220 w 3351220"/>
                <a:gd name="connsiteY2" fmla="*/ 3702326 h 3702326"/>
                <a:gd name="connsiteX3" fmla="*/ 0 w 3351220"/>
                <a:gd name="connsiteY3" fmla="*/ 3702326 h 3702326"/>
                <a:gd name="connsiteX4" fmla="*/ 0 w 3351220"/>
                <a:gd name="connsiteY4" fmla="*/ 0 h 3702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3702326">
                  <a:moveTo>
                    <a:pt x="0" y="0"/>
                  </a:moveTo>
                  <a:lnTo>
                    <a:pt x="3351220" y="0"/>
                  </a:lnTo>
                  <a:lnTo>
                    <a:pt x="3351220" y="3702326"/>
                  </a:lnTo>
                  <a:lnTo>
                    <a:pt x="0" y="3702326"/>
                  </a:lnTo>
                  <a:lnTo>
                    <a:pt x="0" y="0"/>
                  </a:lnTo>
                  <a:close/>
                </a:path>
              </a:pathLst>
            </a:custGeom>
            <a:solidFill>
              <a:schemeClr val="accent5">
                <a:lumMod val="40000"/>
                <a:lumOff val="6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106680" tIns="106680" rIns="142240" bIns="160020" spcCol="1270"/>
            <a:lstStyle/>
            <a:p>
              <a:pPr marL="228600" lvl="1" indent="-228600" defTabSz="889000" eaLnBrk="1" fontAlgn="auto" hangingPunct="1">
                <a:lnSpc>
                  <a:spcPct val="90000"/>
                </a:lnSpc>
                <a:spcAft>
                  <a:spcPct val="15000"/>
                </a:spcAft>
                <a:buFontTx/>
                <a:buChar char="••"/>
                <a:defRPr/>
              </a:pPr>
              <a:r>
                <a:rPr lang="en-US" b="1" dirty="0">
                  <a:latin typeface="Arial" panose="020B0604020202020204" pitchFamily="34" charset="0"/>
                  <a:cs typeface="Arial" panose="020B0604020202020204" pitchFamily="34" charset="0"/>
                </a:rPr>
                <a:t>Socio-Economic Impact Study </a:t>
              </a:r>
              <a:r>
                <a:rPr lang="en-US" dirty="0">
                  <a:latin typeface="Arial" panose="020B0604020202020204" pitchFamily="34" charset="0"/>
                  <a:cs typeface="Arial" panose="020B0604020202020204" pitchFamily="34" charset="0"/>
                </a:rPr>
                <a:t>: Niger, Senegal,  </a:t>
              </a:r>
            </a:p>
            <a:p>
              <a:pPr marL="228600" lvl="1" indent="-228600" defTabSz="889000" eaLnBrk="1" fontAlgn="auto" hangingPunct="1">
                <a:lnSpc>
                  <a:spcPct val="90000"/>
                </a:lnSpc>
                <a:spcAft>
                  <a:spcPct val="15000"/>
                </a:spcAft>
                <a:buFontTx/>
                <a:buChar char="••"/>
                <a:defRPr/>
              </a:pPr>
              <a:r>
                <a:rPr lang="fr-FR" b="1" dirty="0">
                  <a:latin typeface="Arial" panose="020B0604020202020204" pitchFamily="34" charset="0"/>
                  <a:cs typeface="Arial" panose="020B0604020202020204" pitchFamily="34" charset="0"/>
                </a:rPr>
                <a:t>U</a:t>
              </a:r>
              <a:r>
                <a:rPr lang="en-US" b="1" dirty="0">
                  <a:latin typeface="Arial" panose="020B0604020202020204" pitchFamily="34" charset="0"/>
                  <a:cs typeface="Arial" panose="020B0604020202020204" pitchFamily="34" charset="0"/>
                </a:rPr>
                <a:t>N Socio-Economic Response Plan</a:t>
              </a:r>
              <a:r>
                <a:rPr lang="en-US" dirty="0">
                  <a:latin typeface="Arial" panose="020B0604020202020204" pitchFamily="34" charset="0"/>
                  <a:cs typeface="Arial" panose="020B0604020202020204" pitchFamily="34" charset="0"/>
                </a:rPr>
                <a:t> : Niger </a:t>
              </a:r>
            </a:p>
            <a:p>
              <a:pPr marL="228600" lvl="1" indent="-228600" defTabSz="889000" eaLnBrk="1" fontAlgn="auto" hangingPunct="1">
                <a:lnSpc>
                  <a:spcPct val="90000"/>
                </a:lnSpc>
                <a:spcAft>
                  <a:spcPct val="15000"/>
                </a:spcAft>
                <a:buFontTx/>
                <a:buChar char="••"/>
                <a:defRPr/>
              </a:pPr>
              <a:r>
                <a:rPr lang="fr-FR" b="1" dirty="0">
                  <a:latin typeface="Arial" panose="020B0604020202020204" pitchFamily="34" charset="0"/>
                  <a:cs typeface="Arial" panose="020B0604020202020204" pitchFamily="34" charset="0"/>
                </a:rPr>
                <a:t>Building consensus for action and </a:t>
              </a:r>
              <a:r>
                <a:rPr lang="fr-FR" b="1" dirty="0" err="1">
                  <a:latin typeface="Arial" panose="020B0604020202020204" pitchFamily="34" charset="0"/>
                  <a:cs typeface="Arial" panose="020B0604020202020204" pitchFamily="34" charset="0"/>
                </a:rPr>
                <a:t>promote</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African</a:t>
              </a:r>
              <a:r>
                <a:rPr lang="fr-FR" b="1" dirty="0">
                  <a:latin typeface="Arial" panose="020B0604020202020204" pitchFamily="34" charset="0"/>
                  <a:cs typeface="Arial" panose="020B0604020202020204" pitchFamily="34" charset="0"/>
                </a:rPr>
                <a:t> Position </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Involvement</a:t>
              </a:r>
              <a:r>
                <a:rPr lang="fr-FR" dirty="0">
                  <a:latin typeface="Arial" panose="020B0604020202020204" pitchFamily="34" charset="0"/>
                  <a:cs typeface="Arial" panose="020B0604020202020204" pitchFamily="34" charset="0"/>
                </a:rPr>
                <a:t> of 15 West </a:t>
              </a:r>
              <a:r>
                <a:rPr lang="fr-FR" dirty="0" err="1">
                  <a:latin typeface="Arial" panose="020B0604020202020204" pitchFamily="34" charset="0"/>
                  <a:cs typeface="Arial" panose="020B0604020202020204" pitchFamily="34" charset="0"/>
                </a:rPr>
                <a:t>African</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Ministers</a:t>
              </a:r>
              <a:r>
                <a:rPr lang="fr-FR" dirty="0">
                  <a:latin typeface="Arial" panose="020B0604020202020204" pitchFamily="34" charset="0"/>
                  <a:cs typeface="Arial" panose="020B0604020202020204" pitchFamily="34" charset="0"/>
                </a:rPr>
                <a:t> of Finance in ECA High </a:t>
              </a:r>
              <a:r>
                <a:rPr lang="fr-FR" dirty="0" err="1">
                  <a:latin typeface="Arial" panose="020B0604020202020204" pitchFamily="34" charset="0"/>
                  <a:cs typeface="Arial" panose="020B0604020202020204" pitchFamily="34" charset="0"/>
                </a:rPr>
                <a:t>Level</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virtual</a:t>
              </a:r>
              <a:r>
                <a:rPr lang="fr-FR" dirty="0">
                  <a:latin typeface="Arial" panose="020B0604020202020204" pitchFamily="34" charset="0"/>
                  <a:cs typeface="Arial" panose="020B0604020202020204" pitchFamily="34" charset="0"/>
                </a:rPr>
                <a:t> meeting</a:t>
              </a:r>
            </a:p>
            <a:p>
              <a:pPr marL="228600" lvl="1" indent="-228600" defTabSz="889000" eaLnBrk="1" fontAlgn="auto" hangingPunct="1">
                <a:lnSpc>
                  <a:spcPct val="90000"/>
                </a:lnSpc>
                <a:spcAft>
                  <a:spcPct val="15000"/>
                </a:spcAft>
                <a:buFontTx/>
                <a:buChar char="••"/>
                <a:defRPr/>
              </a:pPr>
              <a:r>
                <a:rPr lang="en-US" b="1" dirty="0">
                  <a:latin typeface="Arial" panose="020B0604020202020204" pitchFamily="34" charset="0"/>
                  <a:cs typeface="Arial" panose="020B0604020202020204" pitchFamily="34" charset="0"/>
                </a:rPr>
                <a:t>Tracing COVID-19 Funds </a:t>
              </a:r>
              <a:r>
                <a:rPr lang="en-US" dirty="0">
                  <a:latin typeface="Arial" panose="020B0604020202020204" pitchFamily="34" charset="0"/>
                  <a:cs typeface="Arial" panose="020B0604020202020204" pitchFamily="34" charset="0"/>
                </a:rPr>
                <a:t>to ensure good governance, transparence and accountability </a:t>
              </a:r>
              <a:r>
                <a:rPr lang="fr-FR" dirty="0">
                  <a:latin typeface="Arial" panose="020B0604020202020204" pitchFamily="34" charset="0"/>
                  <a:cs typeface="Arial" panose="020B0604020202020204" pitchFamily="34" charset="0"/>
                </a:rPr>
                <a:t> in </a:t>
              </a:r>
              <a:r>
                <a:rPr lang="fr-FR" dirty="0" err="1">
                  <a:latin typeface="Arial" panose="020B0604020202020204" pitchFamily="34" charset="0"/>
                  <a:cs typeface="Arial" panose="020B0604020202020204" pitchFamily="34" charset="0"/>
                </a:rPr>
                <a:t>Guinea</a:t>
              </a:r>
              <a:endParaRPr lang="fr-FR" dirty="0">
                <a:latin typeface="Arial" panose="020B0604020202020204" pitchFamily="34" charset="0"/>
                <a:cs typeface="Arial" panose="020B0604020202020204" pitchFamily="34" charset="0"/>
                <a:sym typeface="Calibri" panose="020F0502020204030204" pitchFamily="34" charset="0"/>
              </a:endParaRPr>
            </a:p>
            <a:p>
              <a:pPr marL="228600" lvl="1" indent="-228600" defTabSz="889000" eaLnBrk="1" fontAlgn="auto" hangingPunct="1">
                <a:lnSpc>
                  <a:spcPct val="90000"/>
                </a:lnSpc>
                <a:spcAft>
                  <a:spcPct val="15000"/>
                </a:spcAft>
                <a:buFontTx/>
                <a:buChar char="••"/>
                <a:defRPr/>
              </a:pPr>
              <a:r>
                <a:rPr lang="en-US" b="1" dirty="0">
                  <a:latin typeface="Arial" panose="020B0604020202020204" pitchFamily="34" charset="0"/>
                  <a:cs typeface="Arial" panose="020B0604020202020204" pitchFamily="34" charset="0"/>
                </a:rPr>
                <a:t>In partnership with WFP</a:t>
              </a:r>
              <a:r>
                <a:rPr lang="en-US" dirty="0"/>
                <a:t>, </a:t>
              </a:r>
              <a:r>
                <a:rPr lang="en-US" dirty="0">
                  <a:latin typeface="Arial" panose="020B0604020202020204" pitchFamily="34" charset="0"/>
                  <a:cs typeface="Arial" panose="020B0604020202020204" pitchFamily="34" charset="0"/>
                </a:rPr>
                <a:t>the Office is currently supported ECOWAS, to produce a sub-regional macro-economic impact analysis, informed by a Web survey which has already covered 4,000 respondents</a:t>
              </a:r>
              <a:r>
                <a:rPr lang="en-US" dirty="0"/>
                <a:t>.      </a:t>
              </a:r>
            </a:p>
            <a:p>
              <a:pPr marL="228600" lvl="1" indent="-228600" defTabSz="889000" eaLnBrk="1" fontAlgn="auto" hangingPunct="1">
                <a:lnSpc>
                  <a:spcPct val="90000"/>
                </a:lnSpc>
                <a:spcAft>
                  <a:spcPct val="15000"/>
                </a:spcAft>
                <a:buFontTx/>
                <a:buChar char="••"/>
                <a:defRPr/>
              </a:pPr>
              <a:endParaRPr lang="en-US" dirty="0">
                <a:latin typeface="Arial" panose="020B0604020202020204" pitchFamily="34" charset="0"/>
                <a:cs typeface="Arial" panose="020B0604020202020204" pitchFamily="34" charset="0"/>
              </a:endParaRPr>
            </a:p>
            <a:p>
              <a:pPr marL="228600" lvl="1" indent="-228600" defTabSz="889000" eaLnBrk="1" fontAlgn="auto" hangingPunct="1">
                <a:lnSpc>
                  <a:spcPct val="90000"/>
                </a:lnSpc>
                <a:spcAft>
                  <a:spcPct val="15000"/>
                </a:spcAft>
                <a:buFontTx/>
                <a:buChar char="••"/>
                <a:defRPr/>
              </a:pPr>
              <a:r>
                <a:rPr lang="en-US" dirty="0">
                  <a:latin typeface="Arial" panose="020B0604020202020204" pitchFamily="34" charset="0"/>
                  <a:cs typeface="Arial" panose="020B0604020202020204" pitchFamily="34" charset="0"/>
                </a:rPr>
                <a:t>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253961C8-5730-4402-9125-43F706AF21C7}"/>
              </a:ext>
            </a:extLst>
          </p:cNvPr>
          <p:cNvSpPr/>
          <p:nvPr/>
        </p:nvSpPr>
        <p:spPr>
          <a:xfrm>
            <a:off x="573088" y="217488"/>
            <a:ext cx="11126787" cy="68103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spAutoFit/>
          </a:bodyPr>
          <a:lstStyle/>
          <a:p>
            <a:pPr marL="357188" eaLnBrk="1" fontAlgn="auto" hangingPunct="1">
              <a:spcBef>
                <a:spcPts val="0"/>
              </a:spcBef>
              <a:spcAft>
                <a:spcPts val="0"/>
              </a:spcAft>
              <a:defRPr/>
            </a:pPr>
            <a:r>
              <a:rPr lang="en-US" sz="2800" b="1" dirty="0">
                <a:latin typeface="Century Gothic" panose="020B0502020202020204" pitchFamily="34" charset="0"/>
              </a:rPr>
              <a:t>HOW? Delivery modalities – RA 2</a:t>
            </a:r>
            <a:endParaRPr lang="en-GB" sz="2800" b="1" dirty="0">
              <a:latin typeface="Century Gothic" panose="020B0502020202020204" pitchFamily="34" charset="0"/>
            </a:endParaRPr>
          </a:p>
        </p:txBody>
      </p:sp>
      <p:grpSp>
        <p:nvGrpSpPr>
          <p:cNvPr id="16387" name="Group 18">
            <a:extLst>
              <a:ext uri="{FF2B5EF4-FFF2-40B4-BE49-F238E27FC236}">
                <a16:creationId xmlns:a16="http://schemas.microsoft.com/office/drawing/2014/main" id="{4221B22F-E79A-4082-A486-31A7D6394D62}"/>
              </a:ext>
            </a:extLst>
          </p:cNvPr>
          <p:cNvGrpSpPr>
            <a:grpSpLocks/>
          </p:cNvGrpSpPr>
          <p:nvPr/>
        </p:nvGrpSpPr>
        <p:grpSpPr bwMode="auto">
          <a:xfrm>
            <a:off x="4335463" y="3994150"/>
            <a:ext cx="3708400" cy="2500313"/>
            <a:chOff x="8151863" y="3938625"/>
            <a:chExt cx="3519948" cy="2500275"/>
          </a:xfrm>
        </p:grpSpPr>
        <p:sp>
          <p:nvSpPr>
            <p:cNvPr id="10" name="Freeform 9">
              <a:extLst>
                <a:ext uri="{FF2B5EF4-FFF2-40B4-BE49-F238E27FC236}">
                  <a16:creationId xmlns:a16="http://schemas.microsoft.com/office/drawing/2014/main" id="{4577C29F-BA6A-4A42-B0A1-C8DFB52E6E48}"/>
                </a:ext>
              </a:extLst>
            </p:cNvPr>
            <p:cNvSpPr/>
            <p:nvPr/>
          </p:nvSpPr>
          <p:spPr>
            <a:xfrm>
              <a:off x="8151863" y="3938625"/>
              <a:ext cx="3519948" cy="485768"/>
            </a:xfrm>
            <a:custGeom>
              <a:avLst/>
              <a:gdLst>
                <a:gd name="connsiteX0" fmla="*/ 0 w 3351220"/>
                <a:gd name="connsiteY0" fmla="*/ 0 h 1340488"/>
                <a:gd name="connsiteX1" fmla="*/ 3351220 w 3351220"/>
                <a:gd name="connsiteY1" fmla="*/ 0 h 1340488"/>
                <a:gd name="connsiteX2" fmla="*/ 3351220 w 3351220"/>
                <a:gd name="connsiteY2" fmla="*/ 1340488 h 1340488"/>
                <a:gd name="connsiteX3" fmla="*/ 0 w 3351220"/>
                <a:gd name="connsiteY3" fmla="*/ 1340488 h 1340488"/>
                <a:gd name="connsiteX4" fmla="*/ 0 w 3351220"/>
                <a:gd name="connsiteY4" fmla="*/ 0 h 134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1340488">
                  <a:moveTo>
                    <a:pt x="0" y="0"/>
                  </a:moveTo>
                  <a:lnTo>
                    <a:pt x="3351220" y="0"/>
                  </a:lnTo>
                  <a:lnTo>
                    <a:pt x="3351220" y="1340488"/>
                  </a:lnTo>
                  <a:lnTo>
                    <a:pt x="0" y="1340488"/>
                  </a:lnTo>
                  <a:lnTo>
                    <a:pt x="0" y="0"/>
                  </a:lnTo>
                  <a:close/>
                </a:path>
              </a:pathLst>
            </a:custGeom>
            <a:solidFill>
              <a:srgbClr val="CC0099"/>
            </a:solidFill>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42240" tIns="81280" rIns="142240" bIns="81280" spcCol="1270" anchor="ctr"/>
            <a:lstStyle/>
            <a:p>
              <a:pPr algn="ctr" defTabSz="889000" eaLnBrk="1" fontAlgn="auto" hangingPunct="1">
                <a:lnSpc>
                  <a:spcPct val="90000"/>
                </a:lnSpc>
                <a:spcAft>
                  <a:spcPct val="35000"/>
                </a:spcAft>
                <a:defRPr/>
              </a:pPr>
              <a:r>
                <a:rPr lang="en-US" sz="2000" b="1" dirty="0">
                  <a:latin typeface="Arial" panose="020B0604020202020204" pitchFamily="34" charset="0"/>
                  <a:cs typeface="Arial" panose="020B0604020202020204" pitchFamily="34" charset="0"/>
                </a:rPr>
                <a:t>Gender Mainstreaming</a:t>
              </a:r>
            </a:p>
          </p:txBody>
        </p:sp>
        <p:sp>
          <p:nvSpPr>
            <p:cNvPr id="11" name="Freeform 10">
              <a:extLst>
                <a:ext uri="{FF2B5EF4-FFF2-40B4-BE49-F238E27FC236}">
                  <a16:creationId xmlns:a16="http://schemas.microsoft.com/office/drawing/2014/main" id="{9125C38C-F590-42B5-9959-A285566D1EA9}"/>
                </a:ext>
              </a:extLst>
            </p:cNvPr>
            <p:cNvSpPr/>
            <p:nvPr/>
          </p:nvSpPr>
          <p:spPr>
            <a:xfrm>
              <a:off x="8151863" y="4492655"/>
              <a:ext cx="3519948" cy="1946245"/>
            </a:xfrm>
            <a:custGeom>
              <a:avLst/>
              <a:gdLst>
                <a:gd name="connsiteX0" fmla="*/ 0 w 3351220"/>
                <a:gd name="connsiteY0" fmla="*/ 0 h 3753438"/>
                <a:gd name="connsiteX1" fmla="*/ 3351220 w 3351220"/>
                <a:gd name="connsiteY1" fmla="*/ 0 h 3753438"/>
                <a:gd name="connsiteX2" fmla="*/ 3351220 w 3351220"/>
                <a:gd name="connsiteY2" fmla="*/ 3753438 h 3753438"/>
                <a:gd name="connsiteX3" fmla="*/ 0 w 3351220"/>
                <a:gd name="connsiteY3" fmla="*/ 3753438 h 3753438"/>
                <a:gd name="connsiteX4" fmla="*/ 0 w 3351220"/>
                <a:gd name="connsiteY4" fmla="*/ 0 h 375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3753438">
                  <a:moveTo>
                    <a:pt x="0" y="0"/>
                  </a:moveTo>
                  <a:lnTo>
                    <a:pt x="3351220" y="0"/>
                  </a:lnTo>
                  <a:lnTo>
                    <a:pt x="3351220" y="3753438"/>
                  </a:lnTo>
                  <a:lnTo>
                    <a:pt x="0" y="3753438"/>
                  </a:lnTo>
                  <a:lnTo>
                    <a:pt x="0" y="0"/>
                  </a:lnTo>
                  <a:close/>
                </a:path>
              </a:pathLst>
            </a:custGeom>
            <a:solidFill>
              <a:srgbClr val="FFCCFF">
                <a:alpha val="89804"/>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106680" tIns="106680" rIns="142240" bIns="160020" spcCol="1270"/>
            <a:lstStyle/>
            <a:p>
              <a:pPr marL="228600" lvl="1" indent="-228600" defTabSz="889000" eaLnBrk="1" fontAlgn="auto" hangingPunct="1">
                <a:lnSpc>
                  <a:spcPct val="90000"/>
                </a:lnSpc>
                <a:spcAft>
                  <a:spcPct val="15000"/>
                </a:spcAft>
                <a:buFontTx/>
                <a:buChar char="••"/>
                <a:defRPr/>
              </a:pPr>
              <a:r>
                <a:rPr lang="en-US" dirty="0">
                  <a:latin typeface="Arial" panose="020B0604020202020204" pitchFamily="34" charset="0"/>
                  <a:cs typeface="Arial" panose="020B0604020202020204" pitchFamily="34" charset="0"/>
                </a:rPr>
                <a:t>Inclusion of gender dimension in ECOWAS Evaluation Vision 2020, Diagnostic and Aspirations documents </a:t>
              </a:r>
            </a:p>
            <a:p>
              <a:pPr marL="228600" lvl="1" indent="-228600" defTabSz="889000" eaLnBrk="1" fontAlgn="auto" hangingPunct="1">
                <a:lnSpc>
                  <a:spcPct val="90000"/>
                </a:lnSpc>
                <a:spcAft>
                  <a:spcPct val="15000"/>
                </a:spcAft>
                <a:buFontTx/>
                <a:buChar char="••"/>
                <a:defRPr/>
              </a:pPr>
              <a:r>
                <a:rPr lang="en-US" dirty="0">
                  <a:latin typeface="Arial" panose="020B0604020202020204" pitchFamily="34" charset="0"/>
                  <a:cs typeface="Arial" panose="020B0604020202020204" pitchFamily="34" charset="0"/>
                </a:rPr>
                <a:t>Focus on Gender issues on COVID-19 support  </a:t>
              </a:r>
            </a:p>
            <a:p>
              <a:pPr marL="228600" lvl="1" indent="-228600" defTabSz="889000" eaLnBrk="1" fontAlgn="auto" hangingPunct="1">
                <a:lnSpc>
                  <a:spcPct val="90000"/>
                </a:lnSpc>
                <a:spcAft>
                  <a:spcPct val="15000"/>
                </a:spcAft>
                <a:buFontTx/>
                <a:buChar char="••"/>
                <a:defRPr/>
              </a:pPr>
              <a:endParaRPr lang="en-US" dirty="0">
                <a:latin typeface="Arial" panose="020B0604020202020204" pitchFamily="34" charset="0"/>
                <a:cs typeface="Arial" panose="020B0604020202020204" pitchFamily="34" charset="0"/>
              </a:endParaRPr>
            </a:p>
          </p:txBody>
        </p:sp>
      </p:grpSp>
      <p:grpSp>
        <p:nvGrpSpPr>
          <p:cNvPr id="16388" name="Group 1">
            <a:extLst>
              <a:ext uri="{FF2B5EF4-FFF2-40B4-BE49-F238E27FC236}">
                <a16:creationId xmlns:a16="http://schemas.microsoft.com/office/drawing/2014/main" id="{AD5E2768-C3FD-4432-A6B0-AAC4793D37A1}"/>
              </a:ext>
            </a:extLst>
          </p:cNvPr>
          <p:cNvGrpSpPr>
            <a:grpSpLocks/>
          </p:cNvGrpSpPr>
          <p:nvPr/>
        </p:nvGrpSpPr>
        <p:grpSpPr bwMode="auto">
          <a:xfrm>
            <a:off x="619125" y="922531"/>
            <a:ext cx="3622675" cy="2973387"/>
            <a:chOff x="575872" y="973717"/>
            <a:chExt cx="3607046" cy="2973463"/>
          </a:xfrm>
        </p:grpSpPr>
        <p:sp>
          <p:nvSpPr>
            <p:cNvPr id="5" name="Freeform 4">
              <a:extLst>
                <a:ext uri="{FF2B5EF4-FFF2-40B4-BE49-F238E27FC236}">
                  <a16:creationId xmlns:a16="http://schemas.microsoft.com/office/drawing/2014/main" id="{D3853FFB-F6D2-4F86-9D06-E79EDE0C0B40}"/>
                </a:ext>
              </a:extLst>
            </p:cNvPr>
            <p:cNvSpPr/>
            <p:nvPr/>
          </p:nvSpPr>
          <p:spPr>
            <a:xfrm>
              <a:off x="575872" y="973717"/>
              <a:ext cx="3595982" cy="520713"/>
            </a:xfrm>
            <a:custGeom>
              <a:avLst/>
              <a:gdLst>
                <a:gd name="connsiteX0" fmla="*/ 0 w 3351220"/>
                <a:gd name="connsiteY0" fmla="*/ 0 h 1340488"/>
                <a:gd name="connsiteX1" fmla="*/ 3351220 w 3351220"/>
                <a:gd name="connsiteY1" fmla="*/ 0 h 1340488"/>
                <a:gd name="connsiteX2" fmla="*/ 3351220 w 3351220"/>
                <a:gd name="connsiteY2" fmla="*/ 1340488 h 1340488"/>
                <a:gd name="connsiteX3" fmla="*/ 0 w 3351220"/>
                <a:gd name="connsiteY3" fmla="*/ 1340488 h 1340488"/>
                <a:gd name="connsiteX4" fmla="*/ 0 w 3351220"/>
                <a:gd name="connsiteY4" fmla="*/ 0 h 134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1340488">
                  <a:moveTo>
                    <a:pt x="0" y="0"/>
                  </a:moveTo>
                  <a:lnTo>
                    <a:pt x="3351220" y="0"/>
                  </a:lnTo>
                  <a:lnTo>
                    <a:pt x="3351220" y="1340488"/>
                  </a:lnTo>
                  <a:lnTo>
                    <a:pt x="0" y="1340488"/>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42240" tIns="81280" rIns="142240" bIns="81280" spcCol="1270" anchor="ctr"/>
            <a:lstStyle/>
            <a:p>
              <a:pPr algn="ctr" defTabSz="889000" eaLnBrk="1" fontAlgn="auto" hangingPunct="1">
                <a:spcAft>
                  <a:spcPct val="35000"/>
                </a:spcAft>
                <a:defRPr/>
              </a:pPr>
              <a:r>
                <a:rPr lang="en-US" sz="2000" b="1" dirty="0">
                  <a:latin typeface="Arial" panose="020B0604020202020204" pitchFamily="34" charset="0"/>
                  <a:cs typeface="Arial" panose="020B0604020202020204" pitchFamily="34" charset="0"/>
                </a:rPr>
                <a:t>Contribution to the SDGs </a:t>
              </a:r>
            </a:p>
          </p:txBody>
        </p:sp>
        <p:sp>
          <p:nvSpPr>
            <p:cNvPr id="7" name="Freeform 6">
              <a:extLst>
                <a:ext uri="{FF2B5EF4-FFF2-40B4-BE49-F238E27FC236}">
                  <a16:creationId xmlns:a16="http://schemas.microsoft.com/office/drawing/2014/main" id="{305D038B-E5C0-4389-B196-85856C7ED693}"/>
                </a:ext>
              </a:extLst>
            </p:cNvPr>
            <p:cNvSpPr/>
            <p:nvPr/>
          </p:nvSpPr>
          <p:spPr>
            <a:xfrm>
              <a:off x="586937" y="1548407"/>
              <a:ext cx="3595981" cy="2398773"/>
            </a:xfrm>
            <a:custGeom>
              <a:avLst/>
              <a:gdLst>
                <a:gd name="connsiteX0" fmla="*/ 0 w 3351220"/>
                <a:gd name="connsiteY0" fmla="*/ 0 h 3702326"/>
                <a:gd name="connsiteX1" fmla="*/ 3351220 w 3351220"/>
                <a:gd name="connsiteY1" fmla="*/ 0 h 3702326"/>
                <a:gd name="connsiteX2" fmla="*/ 3351220 w 3351220"/>
                <a:gd name="connsiteY2" fmla="*/ 3702326 h 3702326"/>
                <a:gd name="connsiteX3" fmla="*/ 0 w 3351220"/>
                <a:gd name="connsiteY3" fmla="*/ 3702326 h 3702326"/>
                <a:gd name="connsiteX4" fmla="*/ 0 w 3351220"/>
                <a:gd name="connsiteY4" fmla="*/ 0 h 3702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3702326">
                  <a:moveTo>
                    <a:pt x="0" y="0"/>
                  </a:moveTo>
                  <a:lnTo>
                    <a:pt x="3351220" y="0"/>
                  </a:lnTo>
                  <a:lnTo>
                    <a:pt x="3351220" y="3702326"/>
                  </a:lnTo>
                  <a:lnTo>
                    <a:pt x="0" y="3702326"/>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106680" tIns="106680" rIns="142240" bIns="160020" spcCol="1270"/>
            <a:lstStyle/>
            <a:p>
              <a:pPr marL="0" lvl="1" defTabSz="889000" eaLnBrk="1" fontAlgn="auto" hangingPunct="1">
                <a:lnSpc>
                  <a:spcPct val="90000"/>
                </a:lnSpc>
                <a:spcAft>
                  <a:spcPct val="15000"/>
                </a:spcAft>
                <a:defRPr/>
              </a:pPr>
              <a:endParaRPr lang="en-US" sz="1600" b="1" i="1" dirty="0">
                <a:solidFill>
                  <a:schemeClr val="tx1"/>
                </a:solidFill>
              </a:endParaRPr>
            </a:p>
            <a:p>
              <a:pPr marL="342900" lvl="1" indent="-342900" defTabSz="889000" eaLnBrk="1" fontAlgn="auto" hangingPunct="1">
                <a:lnSpc>
                  <a:spcPct val="90000"/>
                </a:lnSpc>
                <a:spcAft>
                  <a:spcPct val="15000"/>
                </a:spcAft>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0" lvl="1" defTabSz="889000" eaLnBrk="1" fontAlgn="auto" hangingPunct="1">
                <a:lnSpc>
                  <a:spcPct val="90000"/>
                </a:lnSpc>
                <a:spcAft>
                  <a:spcPct val="15000"/>
                </a:spcAft>
                <a:defRPr/>
              </a:pPr>
              <a:endParaRPr lang="en-US" dirty="0">
                <a:latin typeface="Arial" panose="020B0604020202020204" pitchFamily="34" charset="0"/>
                <a:cs typeface="Arial" panose="020B0604020202020204" pitchFamily="34" charset="0"/>
              </a:endParaRPr>
            </a:p>
            <a:p>
              <a:pPr marL="0" lvl="1" defTabSz="889000" eaLnBrk="1" fontAlgn="auto" hangingPunct="1">
                <a:lnSpc>
                  <a:spcPct val="90000"/>
                </a:lnSpc>
                <a:spcAft>
                  <a:spcPct val="15000"/>
                </a:spcAft>
                <a:defRPr/>
              </a:pPr>
              <a:r>
                <a:rPr lang="en-US" b="1" dirty="0">
                  <a:solidFill>
                    <a:schemeClr val="tx1"/>
                  </a:solidFill>
                  <a:latin typeface="Arial" panose="020B0604020202020204" pitchFamily="34" charset="0"/>
                  <a:cs typeface="Arial" panose="020B0604020202020204" pitchFamily="34" charset="0"/>
                </a:rPr>
                <a:t>SDG’s Target 8.a</a:t>
              </a:r>
            </a:p>
            <a:p>
              <a:pPr marL="0" lvl="1" defTabSz="889000" eaLnBrk="1" fontAlgn="auto" hangingPunct="1">
                <a:lnSpc>
                  <a:spcPct val="90000"/>
                </a:lnSpc>
                <a:spcAft>
                  <a:spcPct val="15000"/>
                </a:spcAft>
                <a:defRPr/>
              </a:pPr>
              <a:r>
                <a:rPr lang="en-US" b="1" dirty="0">
                  <a:solidFill>
                    <a:schemeClr val="tx1"/>
                  </a:solidFill>
                  <a:latin typeface="Arial" panose="020B0604020202020204" pitchFamily="34" charset="0"/>
                  <a:cs typeface="Arial" panose="020B0604020202020204" pitchFamily="34" charset="0"/>
                </a:rPr>
                <a:t> (Trade…) &amp; </a:t>
              </a:r>
            </a:p>
            <a:p>
              <a:pPr marL="0" lvl="1" defTabSz="889000" eaLnBrk="1" fontAlgn="auto" hangingPunct="1">
                <a:lnSpc>
                  <a:spcPct val="90000"/>
                </a:lnSpc>
                <a:spcAft>
                  <a:spcPct val="15000"/>
                </a:spcAft>
                <a:defRPr/>
              </a:pPr>
              <a:r>
                <a:rPr lang="fr-FR" b="1" dirty="0">
                  <a:solidFill>
                    <a:schemeClr val="tx1"/>
                  </a:solidFill>
                  <a:latin typeface="Arial" panose="020B0604020202020204" pitchFamily="34" charset="0"/>
                  <a:cs typeface="Arial" panose="020B0604020202020204" pitchFamily="34" charset="0"/>
                </a:rPr>
                <a:t>1</a:t>
              </a:r>
              <a:r>
                <a:rPr lang="en-US" b="1" dirty="0">
                  <a:solidFill>
                    <a:schemeClr val="tx1"/>
                  </a:solidFill>
                  <a:latin typeface="Arial" panose="020B0604020202020204" pitchFamily="34" charset="0"/>
                  <a:cs typeface="Arial" panose="020B0604020202020204" pitchFamily="34" charset="0"/>
                </a:rPr>
                <a:t>6.9 (CRVS/Legal ID)</a:t>
              </a:r>
            </a:p>
            <a:p>
              <a:pPr marL="0" lvl="1" defTabSz="889000" eaLnBrk="1" fontAlgn="auto" hangingPunct="1">
                <a:lnSpc>
                  <a:spcPct val="90000"/>
                </a:lnSpc>
                <a:spcAft>
                  <a:spcPct val="15000"/>
                </a:spcAft>
                <a:defRPr/>
              </a:pPr>
              <a:r>
                <a:rPr lang="en-US" dirty="0">
                  <a:solidFill>
                    <a:schemeClr val="tx1"/>
                  </a:solidFill>
                  <a:latin typeface="Arial" panose="020B0604020202020204" pitchFamily="34" charset="0"/>
                  <a:cs typeface="Arial" panose="020B0604020202020204" pitchFamily="34" charset="0"/>
                </a:rPr>
                <a:t>&amp; </a:t>
              </a:r>
              <a:r>
                <a:rPr lang="en-US" b="1" dirty="0">
                  <a:solidFill>
                    <a:schemeClr val="tx1"/>
                  </a:solidFill>
                  <a:latin typeface="Arial" panose="020B0604020202020204" pitchFamily="34" charset="0"/>
                  <a:cs typeface="Arial" panose="020B0604020202020204" pitchFamily="34" charset="0"/>
                </a:rPr>
                <a:t>target 17.9 (international support for SDG..)</a:t>
              </a:r>
              <a:r>
                <a:rPr lang="en-US" dirty="0">
                  <a:solidFill>
                    <a:schemeClr val="tx1"/>
                  </a:solidFill>
                  <a:latin typeface="Arial" panose="020B0604020202020204" pitchFamily="34" charset="0"/>
                  <a:cs typeface="Arial" panose="020B0604020202020204" pitchFamily="34" charset="0"/>
                </a:rPr>
                <a:t> </a:t>
              </a:r>
            </a:p>
          </p:txBody>
        </p:sp>
        <p:pic>
          <p:nvPicPr>
            <p:cNvPr id="16399" name="Picture 20">
              <a:extLst>
                <a:ext uri="{FF2B5EF4-FFF2-40B4-BE49-F238E27FC236}">
                  <a16:creationId xmlns:a16="http://schemas.microsoft.com/office/drawing/2014/main" id="{8A9DA431-28BC-403A-81C9-412B80C0CF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0531" y="1643078"/>
              <a:ext cx="842222" cy="84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26">
              <a:extLst>
                <a:ext uri="{FF2B5EF4-FFF2-40B4-BE49-F238E27FC236}">
                  <a16:creationId xmlns:a16="http://schemas.microsoft.com/office/drawing/2014/main" id="{B8B94128-791C-439C-8455-C0BD3CE3EA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7105" y="1639369"/>
              <a:ext cx="840671" cy="85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27">
              <a:extLst>
                <a:ext uri="{FF2B5EF4-FFF2-40B4-BE49-F238E27FC236}">
                  <a16:creationId xmlns:a16="http://schemas.microsoft.com/office/drawing/2014/main" id="{3DED77E5-01C2-46E8-83B3-F1B400105A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12753" y="2579967"/>
              <a:ext cx="843763" cy="84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Picture 29">
              <a:extLst>
                <a:ext uri="{FF2B5EF4-FFF2-40B4-BE49-F238E27FC236}">
                  <a16:creationId xmlns:a16="http://schemas.microsoft.com/office/drawing/2014/main" id="{8F017B15-BE01-4958-A769-19BC368C7F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16048" y="1643079"/>
              <a:ext cx="854484" cy="85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44">
              <a:extLst>
                <a:ext uri="{FF2B5EF4-FFF2-40B4-BE49-F238E27FC236}">
                  <a16:creationId xmlns:a16="http://schemas.microsoft.com/office/drawing/2014/main" id="{4BEE93BC-B9D5-40EC-B00D-877D03F77F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937" y="1643079"/>
              <a:ext cx="842219" cy="84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89" name="Group 5">
            <a:extLst>
              <a:ext uri="{FF2B5EF4-FFF2-40B4-BE49-F238E27FC236}">
                <a16:creationId xmlns:a16="http://schemas.microsoft.com/office/drawing/2014/main" id="{0D0FAD50-D7F0-48C6-988E-18C5BC48F48A}"/>
              </a:ext>
            </a:extLst>
          </p:cNvPr>
          <p:cNvGrpSpPr>
            <a:grpSpLocks noChangeAspect="1"/>
          </p:cNvGrpSpPr>
          <p:nvPr/>
        </p:nvGrpSpPr>
        <p:grpSpPr bwMode="auto">
          <a:xfrm>
            <a:off x="4332288" y="965200"/>
            <a:ext cx="3722687" cy="2960688"/>
            <a:chOff x="4332001" y="965264"/>
            <a:chExt cx="3687614" cy="2960086"/>
          </a:xfrm>
        </p:grpSpPr>
        <p:sp>
          <p:nvSpPr>
            <p:cNvPr id="34" name="Freeform 31">
              <a:extLst>
                <a:ext uri="{FF2B5EF4-FFF2-40B4-BE49-F238E27FC236}">
                  <a16:creationId xmlns:a16="http://schemas.microsoft.com/office/drawing/2014/main" id="{1C2853E3-DFA3-488E-96B9-1A22920D9E08}"/>
                </a:ext>
              </a:extLst>
            </p:cNvPr>
            <p:cNvSpPr/>
            <p:nvPr/>
          </p:nvSpPr>
          <p:spPr>
            <a:xfrm>
              <a:off x="4332001" y="965264"/>
              <a:ext cx="3687614" cy="514245"/>
            </a:xfrm>
            <a:custGeom>
              <a:avLst/>
              <a:gdLst>
                <a:gd name="connsiteX0" fmla="*/ 0 w 3351220"/>
                <a:gd name="connsiteY0" fmla="*/ 0 h 1340488"/>
                <a:gd name="connsiteX1" fmla="*/ 3351220 w 3351220"/>
                <a:gd name="connsiteY1" fmla="*/ 0 h 1340488"/>
                <a:gd name="connsiteX2" fmla="*/ 3351220 w 3351220"/>
                <a:gd name="connsiteY2" fmla="*/ 1340488 h 1340488"/>
                <a:gd name="connsiteX3" fmla="*/ 0 w 3351220"/>
                <a:gd name="connsiteY3" fmla="*/ 1340488 h 1340488"/>
                <a:gd name="connsiteX4" fmla="*/ 0 w 3351220"/>
                <a:gd name="connsiteY4" fmla="*/ 0 h 134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1340488">
                  <a:moveTo>
                    <a:pt x="0" y="0"/>
                  </a:moveTo>
                  <a:lnTo>
                    <a:pt x="3351220" y="0"/>
                  </a:lnTo>
                  <a:lnTo>
                    <a:pt x="3351220" y="1340488"/>
                  </a:lnTo>
                  <a:lnTo>
                    <a:pt x="0" y="1340488"/>
                  </a:lnTo>
                  <a:lnTo>
                    <a:pt x="0" y="0"/>
                  </a:lnTo>
                  <a:close/>
                </a:path>
              </a:pathLst>
            </a:custGeom>
            <a:solidFill>
              <a:schemeClr val="accent6"/>
            </a:solidFill>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42240" tIns="81280" rIns="142240" bIns="81280" spcCol="1270" anchor="ctr"/>
            <a:lstStyle/>
            <a:p>
              <a:pPr algn="ctr" eaLnBrk="1" fontAlgn="auto" hangingPunct="1">
                <a:spcBef>
                  <a:spcPts val="0"/>
                </a:spcBef>
                <a:spcAft>
                  <a:spcPts val="0"/>
                </a:spcAft>
                <a:defRPr/>
              </a:pPr>
              <a:r>
                <a:rPr lang="en-US" sz="2000" b="1" dirty="0">
                  <a:latin typeface="Arial" panose="020B0604020202020204" pitchFamily="34" charset="0"/>
                  <a:cs typeface="Arial" panose="020B0604020202020204" pitchFamily="34" charset="0"/>
                </a:rPr>
                <a:t>Follow-up on ARFSD res.</a:t>
              </a:r>
            </a:p>
          </p:txBody>
        </p:sp>
        <p:sp>
          <p:nvSpPr>
            <p:cNvPr id="35" name="Freeform 32">
              <a:extLst>
                <a:ext uri="{FF2B5EF4-FFF2-40B4-BE49-F238E27FC236}">
                  <a16:creationId xmlns:a16="http://schemas.microsoft.com/office/drawing/2014/main" id="{A888516C-6758-47D5-AFE6-B58E55B7EBE0}"/>
                </a:ext>
              </a:extLst>
            </p:cNvPr>
            <p:cNvSpPr>
              <a:spLocks noChangeAspect="1"/>
            </p:cNvSpPr>
            <p:nvPr/>
          </p:nvSpPr>
          <p:spPr>
            <a:xfrm>
              <a:off x="4332001" y="1547759"/>
              <a:ext cx="3676607" cy="2377591"/>
            </a:xfrm>
            <a:custGeom>
              <a:avLst/>
              <a:gdLst>
                <a:gd name="connsiteX0" fmla="*/ 0 w 3351220"/>
                <a:gd name="connsiteY0" fmla="*/ 0 h 3753438"/>
                <a:gd name="connsiteX1" fmla="*/ 3351220 w 3351220"/>
                <a:gd name="connsiteY1" fmla="*/ 0 h 3753438"/>
                <a:gd name="connsiteX2" fmla="*/ 3351220 w 3351220"/>
                <a:gd name="connsiteY2" fmla="*/ 3753438 h 3753438"/>
                <a:gd name="connsiteX3" fmla="*/ 0 w 3351220"/>
                <a:gd name="connsiteY3" fmla="*/ 3753438 h 3753438"/>
                <a:gd name="connsiteX4" fmla="*/ 0 w 3351220"/>
                <a:gd name="connsiteY4" fmla="*/ 0 h 375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3753438">
                  <a:moveTo>
                    <a:pt x="0" y="0"/>
                  </a:moveTo>
                  <a:lnTo>
                    <a:pt x="3351220" y="0"/>
                  </a:lnTo>
                  <a:lnTo>
                    <a:pt x="3351220" y="3753438"/>
                  </a:lnTo>
                  <a:lnTo>
                    <a:pt x="0" y="3753438"/>
                  </a:lnTo>
                  <a:lnTo>
                    <a:pt x="0" y="0"/>
                  </a:lnTo>
                  <a:close/>
                </a:path>
              </a:pathLst>
            </a:custGeom>
            <a:solidFill>
              <a:srgbClr val="D7DEDF">
                <a:alpha val="89804"/>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106680" tIns="106680" rIns="142240" bIns="160020" spcCol="1270"/>
            <a:lstStyle/>
            <a:p>
              <a:pPr marL="228600" lvl="1" indent="-228600" defTabSz="889000" eaLnBrk="1" fontAlgn="auto" hangingPunct="1">
                <a:lnSpc>
                  <a:spcPct val="90000"/>
                </a:lnSpc>
                <a:spcAft>
                  <a:spcPct val="15000"/>
                </a:spcAft>
                <a:buFontTx/>
                <a:buChar char="••"/>
                <a:defRPr/>
              </a:pPr>
              <a:r>
                <a:rPr lang="fr-FR" dirty="0">
                  <a:latin typeface="Arial" panose="020B0604020202020204" pitchFamily="34" charset="0"/>
                  <a:cs typeface="Arial" panose="020B0604020202020204" pitchFamily="34" charset="0"/>
                </a:rPr>
                <a:t>R</a:t>
              </a:r>
              <a:r>
                <a:rPr lang="en-US" dirty="0" err="1">
                  <a:latin typeface="Arial" panose="020B0604020202020204" pitchFamily="34" charset="0"/>
                  <a:cs typeface="Arial" panose="020B0604020202020204" pitchFamily="34" charset="0"/>
                </a:rPr>
                <a:t>epriorisation</a:t>
              </a:r>
              <a:r>
                <a:rPr lang="en-US" dirty="0">
                  <a:latin typeface="Arial" panose="020B0604020202020204" pitchFamily="34" charset="0"/>
                  <a:cs typeface="Arial" panose="020B0604020202020204" pitchFamily="34" charset="0"/>
                </a:rPr>
                <a:t> Gambia SDG Roadmap</a:t>
              </a:r>
            </a:p>
            <a:p>
              <a:pPr marL="228600" lvl="1" indent="-228600" defTabSz="889000" eaLnBrk="1" fontAlgn="auto" hangingPunct="1">
                <a:lnSpc>
                  <a:spcPct val="90000"/>
                </a:lnSpc>
                <a:spcAft>
                  <a:spcPct val="15000"/>
                </a:spcAft>
                <a:buFontTx/>
                <a:buChar char="••"/>
                <a:defRPr/>
              </a:pPr>
              <a:r>
                <a:rPr lang="fr-FR" dirty="0">
                  <a:latin typeface="Arial" panose="020B0604020202020204" pitchFamily="34" charset="0"/>
                  <a:cs typeface="Arial" panose="020B0604020202020204" pitchFamily="34" charset="0"/>
                </a:rPr>
                <a:t>D</a:t>
              </a:r>
              <a:r>
                <a:rPr lang="en-US" dirty="0" err="1">
                  <a:latin typeface="Arial" panose="020B0604020202020204" pitchFamily="34" charset="0"/>
                  <a:cs typeface="Arial" panose="020B0604020202020204" pitchFamily="34" charset="0"/>
                </a:rPr>
                <a:t>evelopment</a:t>
              </a:r>
              <a:r>
                <a:rPr lang="en-US" dirty="0">
                  <a:latin typeface="Arial" panose="020B0604020202020204" pitchFamily="34" charset="0"/>
                  <a:cs typeface="Arial" panose="020B0604020202020204" pitchFamily="34" charset="0"/>
                </a:rPr>
                <a:t> VNR 2020 : Niger &amp; The Gambia </a:t>
              </a:r>
            </a:p>
            <a:p>
              <a:pPr marL="0" lvl="1" defTabSz="889000" eaLnBrk="1" fontAlgn="auto" hangingPunct="1">
                <a:lnSpc>
                  <a:spcPct val="90000"/>
                </a:lnSpc>
                <a:spcAft>
                  <a:spcPct val="15000"/>
                </a:spcAft>
                <a:defRPr/>
              </a:pPr>
              <a:endParaRPr lang="en-US" dirty="0">
                <a:latin typeface="Arial" panose="020B0604020202020204" pitchFamily="34" charset="0"/>
                <a:cs typeface="Arial" panose="020B0604020202020204" pitchFamily="34" charset="0"/>
              </a:endParaRPr>
            </a:p>
            <a:p>
              <a:pPr marL="228600" lvl="1" indent="-228600" defTabSz="889000" eaLnBrk="1" fontAlgn="auto" hangingPunct="1">
                <a:lnSpc>
                  <a:spcPct val="90000"/>
                </a:lnSpc>
                <a:spcAft>
                  <a:spcPct val="15000"/>
                </a:spcAft>
                <a:buFontTx/>
                <a:buChar char="••"/>
                <a:defRPr/>
              </a:pPr>
              <a:endParaRPr lang="en-US" dirty="0">
                <a:latin typeface="Arial" panose="020B0604020202020204" pitchFamily="34" charset="0"/>
                <a:cs typeface="Arial" panose="020B0604020202020204" pitchFamily="34" charset="0"/>
              </a:endParaRPr>
            </a:p>
            <a:p>
              <a:pPr marL="0" lvl="1" defTabSz="889000" eaLnBrk="1" fontAlgn="auto" hangingPunct="1">
                <a:lnSpc>
                  <a:spcPct val="90000"/>
                </a:lnSpc>
                <a:spcAft>
                  <a:spcPct val="15000"/>
                </a:spcAft>
                <a:defRPr/>
              </a:pPr>
              <a:endParaRPr lang="en-US" dirty="0">
                <a:latin typeface="Arial" panose="020B0604020202020204" pitchFamily="34" charset="0"/>
                <a:cs typeface="Arial" panose="020B0604020202020204" pitchFamily="34" charset="0"/>
              </a:endParaRPr>
            </a:p>
            <a:p>
              <a:pPr marL="0" lvl="1" defTabSz="889000" eaLnBrk="1" fontAlgn="auto" hangingPunct="1">
                <a:lnSpc>
                  <a:spcPct val="90000"/>
                </a:lnSpc>
                <a:spcAft>
                  <a:spcPct val="15000"/>
                </a:spcAft>
                <a:defRPr/>
              </a:pPr>
              <a:endParaRPr lang="en-US" dirty="0">
                <a:latin typeface="Arial" panose="020B0604020202020204" pitchFamily="34" charset="0"/>
                <a:cs typeface="Arial" panose="020B0604020202020204" pitchFamily="34" charset="0"/>
              </a:endParaRPr>
            </a:p>
          </p:txBody>
        </p:sp>
      </p:grpSp>
      <p:grpSp>
        <p:nvGrpSpPr>
          <p:cNvPr id="16390" name="Group 8">
            <a:extLst>
              <a:ext uri="{FF2B5EF4-FFF2-40B4-BE49-F238E27FC236}">
                <a16:creationId xmlns:a16="http://schemas.microsoft.com/office/drawing/2014/main" id="{8C879954-CB26-4C8D-BB10-03392C8FD007}"/>
              </a:ext>
            </a:extLst>
          </p:cNvPr>
          <p:cNvGrpSpPr>
            <a:grpSpLocks/>
          </p:cNvGrpSpPr>
          <p:nvPr/>
        </p:nvGrpSpPr>
        <p:grpSpPr bwMode="auto">
          <a:xfrm>
            <a:off x="619125" y="3994150"/>
            <a:ext cx="3578225" cy="2444750"/>
            <a:chOff x="619452" y="3909341"/>
            <a:chExt cx="3552934" cy="2529559"/>
          </a:xfrm>
        </p:grpSpPr>
        <p:sp>
          <p:nvSpPr>
            <p:cNvPr id="36" name="Freeform 31">
              <a:extLst>
                <a:ext uri="{FF2B5EF4-FFF2-40B4-BE49-F238E27FC236}">
                  <a16:creationId xmlns:a16="http://schemas.microsoft.com/office/drawing/2014/main" id="{90987867-F1D1-4C18-8AD0-D49B2CD0A6C5}"/>
                </a:ext>
              </a:extLst>
            </p:cNvPr>
            <p:cNvSpPr/>
            <p:nvPr/>
          </p:nvSpPr>
          <p:spPr>
            <a:xfrm>
              <a:off x="619452" y="3909341"/>
              <a:ext cx="3552934" cy="514125"/>
            </a:xfrm>
            <a:custGeom>
              <a:avLst/>
              <a:gdLst>
                <a:gd name="connsiteX0" fmla="*/ 0 w 3351220"/>
                <a:gd name="connsiteY0" fmla="*/ 0 h 1340488"/>
                <a:gd name="connsiteX1" fmla="*/ 3351220 w 3351220"/>
                <a:gd name="connsiteY1" fmla="*/ 0 h 1340488"/>
                <a:gd name="connsiteX2" fmla="*/ 3351220 w 3351220"/>
                <a:gd name="connsiteY2" fmla="*/ 1340488 h 1340488"/>
                <a:gd name="connsiteX3" fmla="*/ 0 w 3351220"/>
                <a:gd name="connsiteY3" fmla="*/ 1340488 h 1340488"/>
                <a:gd name="connsiteX4" fmla="*/ 0 w 3351220"/>
                <a:gd name="connsiteY4" fmla="*/ 0 h 134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1340488">
                  <a:moveTo>
                    <a:pt x="0" y="0"/>
                  </a:moveTo>
                  <a:lnTo>
                    <a:pt x="3351220" y="0"/>
                  </a:lnTo>
                  <a:lnTo>
                    <a:pt x="3351220" y="1340488"/>
                  </a:lnTo>
                  <a:lnTo>
                    <a:pt x="0" y="1340488"/>
                  </a:lnTo>
                  <a:lnTo>
                    <a:pt x="0" y="0"/>
                  </a:lnTo>
                  <a:close/>
                </a:path>
              </a:pathLst>
            </a:custGeom>
            <a:solidFill>
              <a:schemeClr val="accent4">
                <a:lumMod val="50000"/>
              </a:schemeClr>
            </a:solidFill>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42240" tIns="81280" rIns="142240" bIns="81280" spcCol="1270" anchor="ctr"/>
            <a:lstStyle/>
            <a:p>
              <a:pPr algn="ctr" eaLnBrk="1" fontAlgn="auto" hangingPunct="1">
                <a:spcBef>
                  <a:spcPts val="0"/>
                </a:spcBef>
                <a:spcAft>
                  <a:spcPts val="0"/>
                </a:spcAft>
                <a:defRPr/>
              </a:pPr>
              <a:r>
                <a:rPr lang="en-US" sz="2000" b="1" dirty="0">
                  <a:latin typeface="Arial" panose="020B0604020202020204" pitchFamily="34" charset="0"/>
                  <a:cs typeface="Arial" panose="020B0604020202020204" pitchFamily="34" charset="0"/>
                </a:rPr>
                <a:t>OIBCs (if applicable)</a:t>
              </a:r>
            </a:p>
          </p:txBody>
        </p:sp>
        <p:sp>
          <p:nvSpPr>
            <p:cNvPr id="37" name="Freeform 32">
              <a:extLst>
                <a:ext uri="{FF2B5EF4-FFF2-40B4-BE49-F238E27FC236}">
                  <a16:creationId xmlns:a16="http://schemas.microsoft.com/office/drawing/2014/main" id="{574F1F3C-1C02-4225-BC60-DCF50ADDB6FD}"/>
                </a:ext>
              </a:extLst>
            </p:cNvPr>
            <p:cNvSpPr/>
            <p:nvPr/>
          </p:nvSpPr>
          <p:spPr>
            <a:xfrm>
              <a:off x="619452" y="4492454"/>
              <a:ext cx="3552934" cy="1946446"/>
            </a:xfrm>
            <a:custGeom>
              <a:avLst/>
              <a:gdLst>
                <a:gd name="connsiteX0" fmla="*/ 0 w 3351220"/>
                <a:gd name="connsiteY0" fmla="*/ 0 h 3753438"/>
                <a:gd name="connsiteX1" fmla="*/ 3351220 w 3351220"/>
                <a:gd name="connsiteY1" fmla="*/ 0 h 3753438"/>
                <a:gd name="connsiteX2" fmla="*/ 3351220 w 3351220"/>
                <a:gd name="connsiteY2" fmla="*/ 3753438 h 3753438"/>
                <a:gd name="connsiteX3" fmla="*/ 0 w 3351220"/>
                <a:gd name="connsiteY3" fmla="*/ 3753438 h 3753438"/>
                <a:gd name="connsiteX4" fmla="*/ 0 w 3351220"/>
                <a:gd name="connsiteY4" fmla="*/ 0 h 375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3753438">
                  <a:moveTo>
                    <a:pt x="0" y="0"/>
                  </a:moveTo>
                  <a:lnTo>
                    <a:pt x="3351220" y="0"/>
                  </a:lnTo>
                  <a:lnTo>
                    <a:pt x="3351220" y="3753438"/>
                  </a:lnTo>
                  <a:lnTo>
                    <a:pt x="0" y="3753438"/>
                  </a:lnTo>
                  <a:lnTo>
                    <a:pt x="0" y="0"/>
                  </a:lnTo>
                  <a:close/>
                </a:path>
              </a:pathLst>
            </a:custGeom>
            <a:solidFill>
              <a:schemeClr val="accent4">
                <a:lumMod val="20000"/>
                <a:lumOff val="80000"/>
                <a:alpha val="89804"/>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106680" tIns="106680" rIns="142240" bIns="160020" spcCol="1270"/>
            <a:lstStyle/>
            <a:p>
              <a:pPr marL="228600" lvl="1" indent="-228600" defTabSz="889000" eaLnBrk="1" fontAlgn="auto" hangingPunct="1">
                <a:lnSpc>
                  <a:spcPct val="90000"/>
                </a:lnSpc>
                <a:spcAft>
                  <a:spcPct val="15000"/>
                </a:spcAft>
                <a:buFontTx/>
                <a:buChar char="••"/>
                <a:defRPr/>
              </a:pPr>
              <a:r>
                <a:rPr lang="en-US" dirty="0">
                  <a:latin typeface="Arial" panose="020B0604020202020204" pitchFamily="34" charset="0"/>
                  <a:cs typeface="Arial" panose="020B0604020202020204" pitchFamily="34" charset="0"/>
                </a:rPr>
                <a:t>O/IBC 1 : Assessment of progress towards achievement of SDG with UNDS </a:t>
              </a:r>
            </a:p>
            <a:p>
              <a:pPr marL="228600" lvl="1" indent="-228600" defTabSz="889000" eaLnBrk="1" fontAlgn="auto" hangingPunct="1">
                <a:lnSpc>
                  <a:spcPct val="90000"/>
                </a:lnSpc>
                <a:spcAft>
                  <a:spcPct val="15000"/>
                </a:spcAft>
                <a:buFontTx/>
                <a:buChar char="••"/>
                <a:defRPr/>
              </a:pPr>
              <a:r>
                <a:rPr lang="en-US" dirty="0">
                  <a:latin typeface="Arial" panose="020B0604020202020204" pitchFamily="34" charset="0"/>
                  <a:cs typeface="Arial" panose="020B0604020202020204" pitchFamily="34" charset="0"/>
                </a:rPr>
                <a:t> O/IBC 2 : Strengthening regional integration : </a:t>
              </a:r>
              <a:r>
                <a:rPr lang="en-US" dirty="0" err="1">
                  <a:latin typeface="Arial" panose="020B0604020202020204" pitchFamily="34" charset="0"/>
                  <a:cs typeface="Arial" panose="020B0604020202020204" pitchFamily="34" charset="0"/>
                </a:rPr>
                <a:t>AfCFTA</a:t>
              </a:r>
              <a:r>
                <a:rPr lang="en-US" dirty="0">
                  <a:latin typeface="Arial" panose="020B0604020202020204" pitchFamily="34" charset="0"/>
                  <a:cs typeface="Arial" panose="020B0604020202020204" pitchFamily="34" charset="0"/>
                </a:rPr>
                <a:t>, ECOWAS &amp; ALG ….</a:t>
              </a:r>
            </a:p>
          </p:txBody>
        </p:sp>
      </p:grpSp>
      <p:sp>
        <p:nvSpPr>
          <p:cNvPr id="40" name="Freeform 31">
            <a:extLst>
              <a:ext uri="{FF2B5EF4-FFF2-40B4-BE49-F238E27FC236}">
                <a16:creationId xmlns:a16="http://schemas.microsoft.com/office/drawing/2014/main" id="{F913B54D-36E8-438A-8BDF-E7B7284E5B53}"/>
              </a:ext>
            </a:extLst>
          </p:cNvPr>
          <p:cNvSpPr/>
          <p:nvPr/>
        </p:nvSpPr>
        <p:spPr>
          <a:xfrm>
            <a:off x="8199438" y="960438"/>
            <a:ext cx="3500437" cy="514350"/>
          </a:xfrm>
          <a:custGeom>
            <a:avLst/>
            <a:gdLst>
              <a:gd name="connsiteX0" fmla="*/ 0 w 3351220"/>
              <a:gd name="connsiteY0" fmla="*/ 0 h 1340488"/>
              <a:gd name="connsiteX1" fmla="*/ 3351220 w 3351220"/>
              <a:gd name="connsiteY1" fmla="*/ 0 h 1340488"/>
              <a:gd name="connsiteX2" fmla="*/ 3351220 w 3351220"/>
              <a:gd name="connsiteY2" fmla="*/ 1340488 h 1340488"/>
              <a:gd name="connsiteX3" fmla="*/ 0 w 3351220"/>
              <a:gd name="connsiteY3" fmla="*/ 1340488 h 1340488"/>
              <a:gd name="connsiteX4" fmla="*/ 0 w 3351220"/>
              <a:gd name="connsiteY4" fmla="*/ 0 h 134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1340488">
                <a:moveTo>
                  <a:pt x="0" y="0"/>
                </a:moveTo>
                <a:lnTo>
                  <a:pt x="3351220" y="0"/>
                </a:lnTo>
                <a:lnTo>
                  <a:pt x="3351220" y="1340488"/>
                </a:lnTo>
                <a:lnTo>
                  <a:pt x="0" y="1340488"/>
                </a:lnTo>
                <a:lnTo>
                  <a:pt x="0" y="0"/>
                </a:lnTo>
                <a:close/>
              </a:path>
            </a:pathLst>
          </a:custGeom>
          <a:solidFill>
            <a:srgbClr val="FF0000"/>
          </a:solidFill>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42240" tIns="81280" rIns="142240" bIns="81280" spcCol="1270" anchor="ctr"/>
          <a:lstStyle/>
          <a:p>
            <a:pPr algn="ctr" eaLnBrk="1" fontAlgn="auto" hangingPunct="1">
              <a:spcBef>
                <a:spcPts val="0"/>
              </a:spcBef>
              <a:spcAft>
                <a:spcPts val="0"/>
              </a:spcAft>
              <a:defRPr/>
            </a:pPr>
            <a:r>
              <a:rPr lang="en-US" sz="2000" b="1" dirty="0">
                <a:latin typeface="Arial" panose="020B0604020202020204" pitchFamily="34" charset="0"/>
                <a:cs typeface="Arial" panose="020B0604020202020204" pitchFamily="34" charset="0"/>
              </a:rPr>
              <a:t>Partnerships (external)</a:t>
            </a:r>
          </a:p>
        </p:txBody>
      </p:sp>
      <p:sp>
        <p:nvSpPr>
          <p:cNvPr id="41" name="Freeform 32">
            <a:extLst>
              <a:ext uri="{FF2B5EF4-FFF2-40B4-BE49-F238E27FC236}">
                <a16:creationId xmlns:a16="http://schemas.microsoft.com/office/drawing/2014/main" id="{E73C16CA-F2D5-4D11-A4B8-7B11066F2D4A}"/>
              </a:ext>
            </a:extLst>
          </p:cNvPr>
          <p:cNvSpPr/>
          <p:nvPr/>
        </p:nvSpPr>
        <p:spPr>
          <a:xfrm>
            <a:off x="8134351" y="1477963"/>
            <a:ext cx="3500437" cy="4895850"/>
          </a:xfrm>
          <a:custGeom>
            <a:avLst/>
            <a:gdLst>
              <a:gd name="connsiteX0" fmla="*/ 0 w 3351220"/>
              <a:gd name="connsiteY0" fmla="*/ 0 h 3753438"/>
              <a:gd name="connsiteX1" fmla="*/ 3351220 w 3351220"/>
              <a:gd name="connsiteY1" fmla="*/ 0 h 3753438"/>
              <a:gd name="connsiteX2" fmla="*/ 3351220 w 3351220"/>
              <a:gd name="connsiteY2" fmla="*/ 3753438 h 3753438"/>
              <a:gd name="connsiteX3" fmla="*/ 0 w 3351220"/>
              <a:gd name="connsiteY3" fmla="*/ 3753438 h 3753438"/>
              <a:gd name="connsiteX4" fmla="*/ 0 w 3351220"/>
              <a:gd name="connsiteY4" fmla="*/ 0 h 375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220" h="3753438">
                <a:moveTo>
                  <a:pt x="0" y="0"/>
                </a:moveTo>
                <a:lnTo>
                  <a:pt x="3351220" y="0"/>
                </a:lnTo>
                <a:lnTo>
                  <a:pt x="3351220" y="3753438"/>
                </a:lnTo>
                <a:lnTo>
                  <a:pt x="0" y="3753438"/>
                </a:lnTo>
                <a:lnTo>
                  <a:pt x="0" y="0"/>
                </a:lnTo>
                <a:close/>
              </a:path>
            </a:pathLst>
          </a:custGeom>
          <a:solidFill>
            <a:srgbClr val="FFE5E5">
              <a:alpha val="89804"/>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106680" tIns="106680" rIns="142240" bIns="160020" spcCol="1270"/>
          <a:lstStyle/>
          <a:p>
            <a:pPr marL="228600" lvl="1" indent="-228600" defTabSz="889000" eaLnBrk="1" fontAlgn="auto" hangingPunct="1">
              <a:lnSpc>
                <a:spcPct val="90000"/>
              </a:lnSpc>
              <a:spcAft>
                <a:spcPct val="15000"/>
              </a:spcAft>
              <a:buFontTx/>
              <a:buChar char="••"/>
              <a:defRPr/>
            </a:pPr>
            <a:r>
              <a:rPr lang="en-US" dirty="0">
                <a:latin typeface="Arial" panose="020B0604020202020204" pitchFamily="34" charset="0"/>
                <a:cs typeface="Arial" panose="020B0604020202020204" pitchFamily="34" charset="0"/>
              </a:rPr>
              <a:t>UNDG : joint review of country COVID Responses &amp; UN Socio-economic Response Plan </a:t>
            </a:r>
          </a:p>
          <a:p>
            <a:pPr marL="228600" lvl="1" indent="-228600" defTabSz="889000" eaLnBrk="1" fontAlgn="auto" hangingPunct="1">
              <a:lnSpc>
                <a:spcPct val="90000"/>
              </a:lnSpc>
              <a:spcAft>
                <a:spcPct val="15000"/>
              </a:spcAft>
              <a:buFontTx/>
              <a:buChar char="••"/>
              <a:defRPr/>
            </a:pPr>
            <a:r>
              <a:rPr lang="en-US" dirty="0">
                <a:latin typeface="Arial" panose="020B0604020202020204" pitchFamily="34" charset="0"/>
                <a:cs typeface="Arial" panose="020B0604020202020204" pitchFamily="34" charset="0"/>
              </a:rPr>
              <a:t>UNDP, UNICEF, UNODC : Support to ALG </a:t>
            </a:r>
          </a:p>
          <a:p>
            <a:pPr marL="228600" lvl="1" indent="-228600" defTabSz="889000" eaLnBrk="1" fontAlgn="auto" hangingPunct="1">
              <a:lnSpc>
                <a:spcPct val="90000"/>
              </a:lnSpc>
              <a:spcAft>
                <a:spcPct val="15000"/>
              </a:spcAft>
              <a:buFontTx/>
              <a:buChar char="••"/>
              <a:defRPr/>
            </a:pPr>
            <a:r>
              <a:rPr lang="en-US" dirty="0">
                <a:latin typeface="Arial" panose="020B0604020202020204" pitchFamily="34" charset="0"/>
                <a:cs typeface="Arial" panose="020B0604020202020204" pitchFamily="34" charset="0"/>
              </a:rPr>
              <a:t>UNDP, GIZ : Support to ECOWAS Vision 2050</a:t>
            </a:r>
          </a:p>
          <a:p>
            <a:pPr marL="228600" lvl="1" indent="-228600" defTabSz="889000" eaLnBrk="1" fontAlgn="auto" hangingPunct="1">
              <a:lnSpc>
                <a:spcPct val="90000"/>
              </a:lnSpc>
              <a:spcAft>
                <a:spcPct val="15000"/>
              </a:spcAft>
              <a:buFontTx/>
              <a:buChar char="••"/>
              <a:defRPr/>
            </a:pPr>
            <a:r>
              <a:rPr lang="en-US" dirty="0">
                <a:latin typeface="Arial" panose="020B0604020202020204" pitchFamily="34" charset="0"/>
                <a:cs typeface="Arial" panose="020B0604020202020204" pitchFamily="34" charset="0"/>
              </a:rPr>
              <a:t>ECOWAS (Vision 2050)</a:t>
            </a:r>
          </a:p>
          <a:p>
            <a:pPr marL="228600" lvl="1" indent="-228600" defTabSz="889000" eaLnBrk="1" fontAlgn="auto" hangingPunct="1">
              <a:lnSpc>
                <a:spcPct val="90000"/>
              </a:lnSpc>
              <a:spcAft>
                <a:spcPct val="15000"/>
              </a:spcAft>
              <a:buFontTx/>
              <a:buChar char="••"/>
              <a:defRPr/>
            </a:pPr>
            <a:r>
              <a:rPr lang="en-US" dirty="0">
                <a:latin typeface="Arial" panose="020B0604020202020204" pitchFamily="34" charset="0"/>
                <a:cs typeface="Arial" panose="020B0604020202020204" pitchFamily="34" charset="0"/>
              </a:rPr>
              <a:t>UNDS (RCOs, UNCT : COVID-19 support</a:t>
            </a:r>
          </a:p>
          <a:p>
            <a:pPr marL="228600" lvl="1" indent="-228600" defTabSz="889000" eaLnBrk="1" fontAlgn="auto" hangingPunct="1">
              <a:spcAft>
                <a:spcPct val="15000"/>
              </a:spcAft>
              <a:buFontTx/>
              <a:buChar char="••"/>
              <a:defRPr/>
            </a:pPr>
            <a:r>
              <a:rPr lang="en-US" dirty="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UEMOA (Regional integration)</a:t>
            </a:r>
          </a:p>
          <a:p>
            <a:pPr marL="228600" lvl="1" indent="-228600" defTabSz="889000" eaLnBrk="1" fontAlgn="auto" hangingPunct="1">
              <a:lnSpc>
                <a:spcPct val="90000"/>
              </a:lnSpc>
              <a:spcAft>
                <a:spcPct val="15000"/>
              </a:spcAft>
              <a:buFontTx/>
              <a:buChar char="••"/>
              <a:defRPr/>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4" descr="Image result for SDGs">
            <a:extLst>
              <a:ext uri="{FF2B5EF4-FFF2-40B4-BE49-F238E27FC236}">
                <a16:creationId xmlns:a16="http://schemas.microsoft.com/office/drawing/2014/main" id="{63A81559-5576-4C7C-8A41-B29B0AB65B0F}"/>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7411" name="AutoShape 6" descr="Image result for SDGs">
            <a:extLst>
              <a:ext uri="{FF2B5EF4-FFF2-40B4-BE49-F238E27FC236}">
                <a16:creationId xmlns:a16="http://schemas.microsoft.com/office/drawing/2014/main" id="{97B05A08-57B8-4C90-AF9D-F237964F0C95}"/>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7412" name="AutoShape 2" descr="Image result for challenges">
            <a:extLst>
              <a:ext uri="{FF2B5EF4-FFF2-40B4-BE49-F238E27FC236}">
                <a16:creationId xmlns:a16="http://schemas.microsoft.com/office/drawing/2014/main" id="{DD4E750C-6076-45B5-A8CA-6FB2292BE143}"/>
              </a:ext>
            </a:extLst>
          </p:cNvPr>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grpSp>
        <p:nvGrpSpPr>
          <p:cNvPr id="17413" name="Group 11">
            <a:extLst>
              <a:ext uri="{FF2B5EF4-FFF2-40B4-BE49-F238E27FC236}">
                <a16:creationId xmlns:a16="http://schemas.microsoft.com/office/drawing/2014/main" id="{7D663375-F149-4991-AFD8-B485615E7A27}"/>
              </a:ext>
            </a:extLst>
          </p:cNvPr>
          <p:cNvGrpSpPr>
            <a:grpSpLocks/>
          </p:cNvGrpSpPr>
          <p:nvPr/>
        </p:nvGrpSpPr>
        <p:grpSpPr bwMode="auto">
          <a:xfrm>
            <a:off x="419103" y="924611"/>
            <a:ext cx="11056937" cy="952500"/>
            <a:chOff x="629399" y="1961853"/>
            <a:chExt cx="8136946" cy="797284"/>
          </a:xfrm>
        </p:grpSpPr>
        <p:sp>
          <p:nvSpPr>
            <p:cNvPr id="13" name="Right Arrow 12">
              <a:extLst>
                <a:ext uri="{FF2B5EF4-FFF2-40B4-BE49-F238E27FC236}">
                  <a16:creationId xmlns:a16="http://schemas.microsoft.com/office/drawing/2014/main" id="{E98FB45B-2438-42B3-89CF-6025C07B5E01}"/>
                </a:ext>
              </a:extLst>
            </p:cNvPr>
            <p:cNvSpPr/>
            <p:nvPr/>
          </p:nvSpPr>
          <p:spPr>
            <a:xfrm>
              <a:off x="1213522" y="2001310"/>
              <a:ext cx="3441605" cy="714895"/>
            </a:xfrm>
            <a:prstGeom prst="rightArrow">
              <a:avLst/>
            </a:prstGeom>
            <a:solidFill>
              <a:schemeClr val="accent1">
                <a:lumMod val="75000"/>
              </a:schemeClr>
            </a:solidFill>
            <a:effectLst>
              <a:glow rad="1016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latin typeface="Arial" panose="020B0604020202020204" pitchFamily="34" charset="0"/>
                  <a:cs typeface="Arial" panose="020B0604020202020204" pitchFamily="34" charset="0"/>
                </a:rPr>
                <a:t>Key challenges</a:t>
              </a:r>
              <a:endParaRPr lang="en-US" b="1" dirty="0"/>
            </a:p>
          </p:txBody>
        </p:sp>
        <p:sp>
          <p:nvSpPr>
            <p:cNvPr id="17" name="Left Arrow 16">
              <a:extLst>
                <a:ext uri="{FF2B5EF4-FFF2-40B4-BE49-F238E27FC236}">
                  <a16:creationId xmlns:a16="http://schemas.microsoft.com/office/drawing/2014/main" id="{046919B3-82EE-46DD-B737-731DA2501ECD}"/>
                </a:ext>
              </a:extLst>
            </p:cNvPr>
            <p:cNvSpPr/>
            <p:nvPr/>
          </p:nvSpPr>
          <p:spPr>
            <a:xfrm>
              <a:off x="4798186" y="1973368"/>
              <a:ext cx="3400893" cy="714895"/>
            </a:xfrm>
            <a:prstGeom prst="leftArrow">
              <a:avLst/>
            </a:prstGeom>
            <a:solidFill>
              <a:schemeClr val="accent1">
                <a:lumMod val="75000"/>
              </a:schemeClr>
            </a:solidFill>
            <a:effectLst>
              <a:glow rad="1016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latin typeface="Arial" panose="020B0604020202020204" pitchFamily="34" charset="0"/>
                  <a:cs typeface="Arial" panose="020B0604020202020204" pitchFamily="34" charset="0"/>
                </a:rPr>
                <a:t>Lessons learnt</a:t>
              </a:r>
            </a:p>
          </p:txBody>
        </p:sp>
        <p:pic>
          <p:nvPicPr>
            <p:cNvPr id="17423" name="Picture 18">
              <a:extLst>
                <a:ext uri="{FF2B5EF4-FFF2-40B4-BE49-F238E27FC236}">
                  <a16:creationId xmlns:a16="http://schemas.microsoft.com/office/drawing/2014/main" id="{4039B52F-B7F6-4071-9718-B95491280E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399" y="1961853"/>
              <a:ext cx="584123" cy="79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22">
              <a:extLst>
                <a:ext uri="{FF2B5EF4-FFF2-40B4-BE49-F238E27FC236}">
                  <a16:creationId xmlns:a16="http://schemas.microsoft.com/office/drawing/2014/main" id="{02E37FA8-D157-488C-9B46-30204C452C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9791" y="2043563"/>
              <a:ext cx="526554" cy="715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ctângulo arredondado 8">
            <a:extLst>
              <a:ext uri="{FF2B5EF4-FFF2-40B4-BE49-F238E27FC236}">
                <a16:creationId xmlns:a16="http://schemas.microsoft.com/office/drawing/2014/main" id="{B4162BD1-CAD2-469C-8B0B-6B7A375B53CB}"/>
              </a:ext>
            </a:extLst>
          </p:cNvPr>
          <p:cNvSpPr/>
          <p:nvPr/>
        </p:nvSpPr>
        <p:spPr>
          <a:xfrm>
            <a:off x="319088" y="196850"/>
            <a:ext cx="11553825" cy="74771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spAutoFit/>
          </a:bodyPr>
          <a:lstStyle/>
          <a:p>
            <a:pPr marL="357188" eaLnBrk="1" fontAlgn="auto" hangingPunct="1">
              <a:spcBef>
                <a:spcPts val="0"/>
              </a:spcBef>
              <a:spcAft>
                <a:spcPts val="0"/>
              </a:spcAft>
              <a:defRPr/>
            </a:pPr>
            <a:r>
              <a:rPr lang="en-US" sz="3200" b="1" dirty="0">
                <a:latin typeface="Century Gothic" panose="020B0502020202020204" pitchFamily="34" charset="0"/>
              </a:rPr>
              <a:t>Status update: Key challenges and lessons learnt – RA2 </a:t>
            </a:r>
            <a:endParaRPr lang="en-GB" sz="3200" b="1" dirty="0">
              <a:latin typeface="Century Gothic" panose="020B0502020202020204" pitchFamily="34" charset="0"/>
            </a:endParaRPr>
          </a:p>
        </p:txBody>
      </p:sp>
      <p:sp>
        <p:nvSpPr>
          <p:cNvPr id="5" name="TextBox 4">
            <a:extLst>
              <a:ext uri="{FF2B5EF4-FFF2-40B4-BE49-F238E27FC236}">
                <a16:creationId xmlns:a16="http://schemas.microsoft.com/office/drawing/2014/main" id="{9FBB4E1B-EF58-44FC-9DFF-C1CF042D6324}"/>
              </a:ext>
            </a:extLst>
          </p:cNvPr>
          <p:cNvSpPr txBox="1"/>
          <p:nvPr/>
        </p:nvSpPr>
        <p:spPr>
          <a:xfrm>
            <a:off x="544375" y="1853008"/>
            <a:ext cx="5345112" cy="2862322"/>
          </a:xfrm>
          <a:prstGeom prst="rect">
            <a:avLst/>
          </a:prstGeom>
          <a:solidFill>
            <a:schemeClr val="tx2">
              <a:lumMod val="20000"/>
              <a:lumOff val="80000"/>
            </a:schemeClr>
          </a:solidFill>
        </p:spPr>
        <p:txBody>
          <a:bodyPr>
            <a:spAutoFit/>
          </a:bodyPr>
          <a:lstStyle/>
          <a:p>
            <a:pPr marL="285750" indent="-285750" eaLnBrk="1" hangingPunct="1">
              <a:buFont typeface="Arial" panose="020B0604020202020204" pitchFamily="34" charset="0"/>
              <a:buChar char="•"/>
              <a:defRPr/>
            </a:pPr>
            <a:r>
              <a:rPr lang="fr-FR" dirty="0"/>
              <a:t>Covid-19 </a:t>
            </a:r>
            <a:r>
              <a:rPr lang="fr-FR" dirty="0" err="1"/>
              <a:t>pandemic</a:t>
            </a:r>
            <a:endParaRPr lang="fr-FR" dirty="0"/>
          </a:p>
          <a:p>
            <a:pPr marL="285750" indent="-285750" eaLnBrk="1" hangingPunct="1">
              <a:buFont typeface="Arial" panose="020B0604020202020204" pitchFamily="34" charset="0"/>
              <a:buChar char="•"/>
              <a:defRPr/>
            </a:pPr>
            <a:endParaRPr lang="fr-FR" dirty="0"/>
          </a:p>
          <a:p>
            <a:pPr marL="285750" indent="-285750" eaLnBrk="1" hangingPunct="1">
              <a:buFont typeface="Arial" panose="020B0604020202020204" pitchFamily="34" charset="0"/>
              <a:buChar char="•"/>
              <a:defRPr/>
            </a:pPr>
            <a:r>
              <a:rPr lang="fr-FR" dirty="0"/>
              <a:t>Sahel </a:t>
            </a:r>
            <a:r>
              <a:rPr lang="en-US" dirty="0"/>
              <a:t>region, insecurity and extreme violence fueled by the  geopolitical dynamics </a:t>
            </a:r>
          </a:p>
          <a:p>
            <a:pPr marL="285750" indent="-285750" eaLnBrk="1" hangingPunct="1">
              <a:buFont typeface="Arial" panose="020B0604020202020204" pitchFamily="34" charset="0"/>
              <a:buChar char="•"/>
              <a:defRPr/>
            </a:pPr>
            <a:endParaRPr lang="en-US" dirty="0"/>
          </a:p>
          <a:p>
            <a:pPr marL="285750" indent="-285750" eaLnBrk="1" hangingPunct="1">
              <a:buFont typeface="Arial" panose="020B0604020202020204" pitchFamily="34" charset="0"/>
              <a:buChar char="•"/>
              <a:defRPr/>
            </a:pPr>
            <a:r>
              <a:rPr lang="en-GB" dirty="0"/>
              <a:t>Limited resources to respond to growing demands from MS due to Covid-19, among other and the need to support 15 RCs</a:t>
            </a:r>
          </a:p>
          <a:p>
            <a:pPr marL="285750" indent="-285750" eaLnBrk="1" hangingPunct="1">
              <a:buFont typeface="Arial" panose="020B0604020202020204" pitchFamily="34" charset="0"/>
              <a:buChar char="•"/>
              <a:defRPr/>
            </a:pPr>
            <a:endParaRPr lang="en-US" dirty="0"/>
          </a:p>
          <a:p>
            <a:pPr eaLnBrk="1" fontAlgn="auto" hangingPunct="1">
              <a:spcBef>
                <a:spcPts val="0"/>
              </a:spcBef>
              <a:spcAft>
                <a:spcPts val="0"/>
              </a:spcAft>
              <a:defRPr/>
            </a:pPr>
            <a:endParaRPr lang="en-US" dirty="0"/>
          </a:p>
        </p:txBody>
      </p:sp>
      <p:sp>
        <p:nvSpPr>
          <p:cNvPr id="29" name="TextBox 28">
            <a:extLst>
              <a:ext uri="{FF2B5EF4-FFF2-40B4-BE49-F238E27FC236}">
                <a16:creationId xmlns:a16="http://schemas.microsoft.com/office/drawing/2014/main" id="{18E736FB-51AF-4C89-84A4-A03866D0339D}"/>
              </a:ext>
            </a:extLst>
          </p:cNvPr>
          <p:cNvSpPr txBox="1"/>
          <p:nvPr/>
        </p:nvSpPr>
        <p:spPr>
          <a:xfrm>
            <a:off x="6008102" y="1686081"/>
            <a:ext cx="6052353" cy="4478149"/>
          </a:xfrm>
          <a:prstGeom prst="rect">
            <a:avLst/>
          </a:prstGeom>
          <a:solidFill>
            <a:schemeClr val="tx2">
              <a:lumMod val="20000"/>
              <a:lumOff val="80000"/>
            </a:schemeClr>
          </a:solidFill>
        </p:spPr>
        <p:txBody>
          <a:bodyPr wrap="square">
            <a:spAutoFit/>
          </a:bodyPr>
          <a:lstStyle/>
          <a:p>
            <a:pPr marL="285750" indent="-285750" eaLnBrk="1" hangingPunct="1">
              <a:buFont typeface="Arial" panose="020B0604020202020204" pitchFamily="34" charset="0"/>
              <a:buChar char="•"/>
              <a:defRPr/>
            </a:pPr>
            <a:r>
              <a:rPr lang="en-US" sz="1900" dirty="0"/>
              <a:t>Online work as much as possible and </a:t>
            </a:r>
            <a:r>
              <a:rPr lang="en-US" sz="1900" dirty="0" err="1"/>
              <a:t>repriorisation</a:t>
            </a:r>
            <a:r>
              <a:rPr lang="en-US" sz="1900" dirty="0"/>
              <a:t> of work plan</a:t>
            </a:r>
          </a:p>
          <a:p>
            <a:pPr marL="285750" indent="-285750" eaLnBrk="1" hangingPunct="1">
              <a:buFont typeface="Arial" panose="020B0604020202020204" pitchFamily="34" charset="0"/>
              <a:buChar char="•"/>
              <a:defRPr/>
            </a:pPr>
            <a:r>
              <a:rPr lang="en-US" altLang="en-US" sz="1900" dirty="0">
                <a:ea typeface="Calibri" panose="020F0502020204030204" pitchFamily="34" charset="0"/>
                <a:sym typeface="Calibri" panose="020F0502020204030204" pitchFamily="34" charset="0"/>
              </a:rPr>
              <a:t>Leverage  transformative partnership </a:t>
            </a:r>
            <a:r>
              <a:rPr lang="en-GB" sz="1900" dirty="0">
                <a:ea typeface="Calibri" panose="020F0502020204030204" pitchFamily="34" charset="0"/>
                <a:sym typeface="Calibri" panose="020F0502020204030204" pitchFamily="34" charset="0"/>
              </a:rPr>
              <a:t>with West Africa IGOs and link to SRCM and </a:t>
            </a:r>
            <a:r>
              <a:rPr lang="en-GB" sz="1900" dirty="0">
                <a:sym typeface="Calibri" panose="020F0502020204030204" pitchFamily="34" charset="0"/>
              </a:rPr>
              <a:t>R-UNSDG, UNOWAS in operationalizing the UNISS and support to ALG </a:t>
            </a:r>
          </a:p>
          <a:p>
            <a:pPr marL="285750" indent="-285750" eaLnBrk="1" hangingPunct="1">
              <a:buFont typeface="Arial" panose="020B0604020202020204" pitchFamily="34" charset="0"/>
              <a:buChar char="•"/>
              <a:defRPr/>
            </a:pPr>
            <a:r>
              <a:rPr lang="en-GB" sz="1900" dirty="0"/>
              <a:t>Build strategic partnership with RCs/UNCTs, RECs as a cost effective strategy for wider outreach and timely responses to countries structural and emerging needs</a:t>
            </a:r>
          </a:p>
          <a:p>
            <a:pPr marL="285750" indent="-285750" eaLnBrk="1" hangingPunct="1">
              <a:buFont typeface="Arial" panose="020B0604020202020204" pitchFamily="34" charset="0"/>
              <a:buChar char="•"/>
              <a:defRPr/>
            </a:pPr>
            <a:r>
              <a:rPr lang="en-US" sz="1900" dirty="0"/>
              <a:t>Working closely and seamlessly with ECA Divisions; joint activities &amp; coalitions  with other UN entities: UNAIDS, UNDP, UNFPA, UNWOMEN;  RECs: MRU, UEMOA, ECOWAS and IGOs: ALG. AFRISTAT and NSOs.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Image result for challenges"/>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ângulo arredondado 8">
            <a:extLst>
              <a:ext uri="{FF2B5EF4-FFF2-40B4-BE49-F238E27FC236}">
                <a16:creationId xmlns:a16="http://schemas.microsoft.com/office/drawing/2014/main" id="{443265F4-C211-0040-94B5-C85919DD8C06}"/>
              </a:ext>
            </a:extLst>
          </p:cNvPr>
          <p:cNvSpPr/>
          <p:nvPr/>
        </p:nvSpPr>
        <p:spPr>
          <a:xfrm>
            <a:off x="572437" y="184018"/>
            <a:ext cx="10998879"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sz="3200" b="1" dirty="0">
                <a:latin typeface="Century Gothic" panose="020B0502020202020204" pitchFamily="34" charset="0"/>
              </a:rPr>
              <a:t>Status of budget utilization/implementation</a:t>
            </a:r>
            <a:endParaRPr lang="en-GB" sz="3200" b="1" dirty="0">
              <a:latin typeface="Century Gothic" panose="020B0502020202020204" pitchFamily="34" charset="0"/>
            </a:endParaRPr>
          </a:p>
        </p:txBody>
      </p:sp>
      <p:graphicFrame>
        <p:nvGraphicFramePr>
          <p:cNvPr id="5" name="Table 4"/>
          <p:cNvGraphicFramePr>
            <a:graphicFrameLocks noGrp="1"/>
          </p:cNvGraphicFramePr>
          <p:nvPr>
            <p:extLst/>
          </p:nvPr>
        </p:nvGraphicFramePr>
        <p:xfrm>
          <a:off x="1045027" y="2043405"/>
          <a:ext cx="8686801" cy="1315616"/>
        </p:xfrm>
        <a:graphic>
          <a:graphicData uri="http://schemas.openxmlformats.org/drawingml/2006/table">
            <a:tbl>
              <a:tblPr>
                <a:tableStyleId>{5C22544A-7EE6-4342-B048-85BDC9FD1C3A}</a:tableStyleId>
              </a:tblPr>
              <a:tblGrid>
                <a:gridCol w="2451835">
                  <a:extLst>
                    <a:ext uri="{9D8B030D-6E8A-4147-A177-3AD203B41FA5}">
                      <a16:colId xmlns:a16="http://schemas.microsoft.com/office/drawing/2014/main" val="182339463"/>
                    </a:ext>
                  </a:extLst>
                </a:gridCol>
                <a:gridCol w="1986534">
                  <a:extLst>
                    <a:ext uri="{9D8B030D-6E8A-4147-A177-3AD203B41FA5}">
                      <a16:colId xmlns:a16="http://schemas.microsoft.com/office/drawing/2014/main" val="1130497401"/>
                    </a:ext>
                  </a:extLst>
                </a:gridCol>
                <a:gridCol w="2202891">
                  <a:extLst>
                    <a:ext uri="{9D8B030D-6E8A-4147-A177-3AD203B41FA5}">
                      <a16:colId xmlns:a16="http://schemas.microsoft.com/office/drawing/2014/main" val="2890357551"/>
                    </a:ext>
                  </a:extLst>
                </a:gridCol>
                <a:gridCol w="2045541">
                  <a:extLst>
                    <a:ext uri="{9D8B030D-6E8A-4147-A177-3AD203B41FA5}">
                      <a16:colId xmlns:a16="http://schemas.microsoft.com/office/drawing/2014/main" val="2726225251"/>
                    </a:ext>
                  </a:extLst>
                </a:gridCol>
              </a:tblGrid>
              <a:tr h="310286">
                <a:tc>
                  <a:txBody>
                    <a:bodyPr/>
                    <a:lstStyle/>
                    <a:p>
                      <a:pPr algn="l" fontAlgn="b"/>
                      <a:r>
                        <a:rPr lang="en-US" sz="1400" b="0" i="0" u="none" strike="noStrike" dirty="0">
                          <a:solidFill>
                            <a:srgbClr val="FF0000"/>
                          </a:solidFill>
                          <a:effectLst/>
                          <a:latin typeface="Trebuchet MS" panose="020B0603020202020204" pitchFamily="34" charset="0"/>
                        </a:rPr>
                        <a:t>REGULAR BUDGET</a:t>
                      </a:r>
                      <a:endParaRPr lang="fr-FR" sz="1400" b="0"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r>
                        <a:rPr lang="fr-FR" sz="1400" b="1" u="none" strike="noStrike" dirty="0">
                          <a:effectLst/>
                        </a:rPr>
                        <a:t>Total </a:t>
                      </a:r>
                      <a:r>
                        <a:rPr lang="fr-FR" sz="1400" b="1" u="none" strike="noStrike" dirty="0" err="1">
                          <a:effectLst/>
                        </a:rPr>
                        <a:t>allotment</a:t>
                      </a:r>
                      <a:r>
                        <a:rPr lang="fr-FR" sz="1400" b="1" u="none" strike="noStrike" dirty="0">
                          <a:effectLst/>
                        </a:rPr>
                        <a:t> $US</a:t>
                      </a:r>
                      <a:endParaRPr lang="fr-FR" sz="1400" b="1"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r>
                        <a:rPr lang="fr-FR" sz="1400" b="1" u="none" strike="noStrike" dirty="0">
                          <a:effectLst/>
                        </a:rPr>
                        <a:t> Total </a:t>
                      </a:r>
                      <a:r>
                        <a:rPr lang="fr-FR" sz="1400" b="1" u="none" strike="noStrike" dirty="0" err="1">
                          <a:effectLst/>
                        </a:rPr>
                        <a:t>Consumed</a:t>
                      </a:r>
                      <a:r>
                        <a:rPr lang="fr-FR" sz="1400" b="1" u="none" strike="noStrike" dirty="0">
                          <a:effectLst/>
                        </a:rPr>
                        <a:t> $US</a:t>
                      </a:r>
                      <a:endParaRPr lang="fr-FR" sz="1400" b="1"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r>
                        <a:rPr lang="fr-FR" sz="1400" b="1" u="none" strike="noStrike" dirty="0">
                          <a:effectLst/>
                        </a:rPr>
                        <a:t> </a:t>
                      </a:r>
                      <a:r>
                        <a:rPr lang="fr-FR" sz="1400" b="1" u="none" strike="noStrike" dirty="0" err="1">
                          <a:effectLst/>
                        </a:rPr>
                        <a:t>Utilization</a:t>
                      </a:r>
                      <a:r>
                        <a:rPr lang="fr-FR" sz="1400" b="1" u="none" strike="noStrike" dirty="0">
                          <a:effectLst/>
                        </a:rPr>
                        <a:t> rate $US</a:t>
                      </a:r>
                      <a:endParaRPr lang="fr-FR" sz="1400" b="1" i="0" u="none" strike="noStrike" dirty="0">
                        <a:solidFill>
                          <a:srgbClr val="FF0000"/>
                        </a:solidFill>
                        <a:effectLst/>
                        <a:latin typeface="Trebuchet MS" panose="020B0603020202020204" pitchFamily="34" charset="0"/>
                      </a:endParaRPr>
                    </a:p>
                  </a:txBody>
                  <a:tcPr marL="7620" marR="7620" marT="7620" marB="0" anchor="b"/>
                </a:tc>
                <a:extLst>
                  <a:ext uri="{0D108BD9-81ED-4DB2-BD59-A6C34878D82A}">
                    <a16:rowId xmlns:a16="http://schemas.microsoft.com/office/drawing/2014/main" val="1630032036"/>
                  </a:ext>
                </a:extLst>
              </a:tr>
              <a:tr h="335110">
                <a:tc>
                  <a:txBody>
                    <a:bodyPr/>
                    <a:lstStyle/>
                    <a:p>
                      <a:pPr algn="l" fontAlgn="b"/>
                      <a:r>
                        <a:rPr lang="fr-FR" sz="1400" b="1" u="none" strike="noStrike" dirty="0" err="1">
                          <a:effectLst/>
                        </a:rPr>
                        <a:t>Posts</a:t>
                      </a:r>
                      <a:r>
                        <a:rPr lang="fr-FR" sz="1400" b="1" u="none" strike="noStrike" dirty="0">
                          <a:effectLst/>
                        </a:rPr>
                        <a:t> </a:t>
                      </a:r>
                      <a:endParaRPr lang="fr-FR" sz="1400" b="1" i="0" u="none" strike="noStrike" dirty="0">
                        <a:solidFill>
                          <a:srgbClr val="FF0000"/>
                        </a:solidFill>
                        <a:effectLst/>
                        <a:latin typeface="Trebuchet MS" panose="020B0603020202020204" pitchFamily="34" charset="0"/>
                      </a:endParaRPr>
                    </a:p>
                  </a:txBody>
                  <a:tcPr marL="7620" marR="7620" marT="7620" marB="0" anchor="b"/>
                </a:tc>
                <a:tc>
                  <a:txBody>
                    <a:bodyPr/>
                    <a:lstStyle/>
                    <a:p>
                      <a:pPr algn="ctr" rtl="0" fontAlgn="b"/>
                      <a:r>
                        <a:rPr lang="fr-FR" sz="1400" b="0" i="0" u="none" strike="noStrike" dirty="0">
                          <a:solidFill>
                            <a:srgbClr val="000000"/>
                          </a:solidFill>
                          <a:effectLst/>
                          <a:latin typeface="Calibri" panose="020F0502020204030204" pitchFamily="34" charset="0"/>
                        </a:rPr>
                        <a:t>2 009 907,00</a:t>
                      </a:r>
                    </a:p>
                  </a:txBody>
                  <a:tcPr marL="7620" marR="7620" marT="7620" marB="0" anchor="b"/>
                </a:tc>
                <a:tc>
                  <a:txBody>
                    <a:bodyPr/>
                    <a:lstStyle/>
                    <a:p>
                      <a:pPr algn="ctr" rtl="0" fontAlgn="b"/>
                      <a:r>
                        <a:rPr lang="fr-FR" sz="1400" b="0" i="0" u="none" strike="noStrike">
                          <a:solidFill>
                            <a:srgbClr val="000000"/>
                          </a:solidFill>
                          <a:effectLst/>
                          <a:latin typeface="Calibri" panose="020F0502020204030204" pitchFamily="34" charset="0"/>
                        </a:rPr>
                        <a:t>979 071,77</a:t>
                      </a:r>
                    </a:p>
                  </a:txBody>
                  <a:tcPr marL="7620" marR="7620" marT="7620" marB="0" anchor="b"/>
                </a:tc>
                <a:tc>
                  <a:txBody>
                    <a:bodyPr/>
                    <a:lstStyle/>
                    <a:p>
                      <a:pPr algn="r" rtl="0" fontAlgn="b"/>
                      <a:r>
                        <a:rPr lang="fr-FR" sz="1400" b="0" i="0" u="none" strike="noStrike">
                          <a:solidFill>
                            <a:srgbClr val="000000"/>
                          </a:solidFill>
                          <a:effectLst/>
                          <a:latin typeface="Calibri" panose="020F0502020204030204" pitchFamily="34" charset="0"/>
                        </a:rPr>
                        <a:t>49%</a:t>
                      </a:r>
                    </a:p>
                  </a:txBody>
                  <a:tcPr marL="7620" marR="7620" marT="7620" marB="0" anchor="b"/>
                </a:tc>
                <a:extLst>
                  <a:ext uri="{0D108BD9-81ED-4DB2-BD59-A6C34878D82A}">
                    <a16:rowId xmlns:a16="http://schemas.microsoft.com/office/drawing/2014/main" val="3524445031"/>
                  </a:ext>
                </a:extLst>
              </a:tr>
              <a:tr h="335110">
                <a:tc>
                  <a:txBody>
                    <a:bodyPr/>
                    <a:lstStyle/>
                    <a:p>
                      <a:pPr algn="l" fontAlgn="b"/>
                      <a:endParaRPr lang="fr-FR" sz="1400" b="1" i="0" u="none" strike="noStrike" dirty="0">
                        <a:solidFill>
                          <a:srgbClr val="FF0000"/>
                        </a:solidFill>
                        <a:effectLst/>
                        <a:latin typeface="Trebuchet MS" panose="020B0603020202020204" pitchFamily="34" charset="0"/>
                      </a:endParaRPr>
                    </a:p>
                  </a:txBody>
                  <a:tcPr marL="7620" marR="7620" marT="7620" marB="0" anchor="b"/>
                </a:tc>
                <a:tc>
                  <a:txBody>
                    <a:bodyPr/>
                    <a:lstStyle/>
                    <a:p>
                      <a:pPr algn="ctr" fontAlgn="b"/>
                      <a:r>
                        <a:rPr lang="fr-FR" sz="1800" b="0" i="0" u="none" strike="noStrike">
                          <a:solidFill>
                            <a:srgbClr val="000000"/>
                          </a:solidFill>
                          <a:effectLst/>
                          <a:latin typeface="Arial" panose="020B0604020202020204" pitchFamily="34" charset="0"/>
                        </a:rPr>
                        <a:t> </a:t>
                      </a:r>
                    </a:p>
                  </a:txBody>
                  <a:tcPr marL="7620" marR="7620" marT="7620" marB="0" anchor="b"/>
                </a:tc>
                <a:tc>
                  <a:txBody>
                    <a:bodyPr/>
                    <a:lstStyle/>
                    <a:p>
                      <a:pPr algn="ctr" fontAlgn="b"/>
                      <a:r>
                        <a:rPr lang="fr-FR" sz="1800" b="0" i="0" u="none" strike="noStrike" dirty="0">
                          <a:solidFill>
                            <a:srgbClr val="000000"/>
                          </a:solidFill>
                          <a:effectLst/>
                          <a:latin typeface="Arial" panose="020B0604020202020204" pitchFamily="34" charset="0"/>
                        </a:rPr>
                        <a:t> </a:t>
                      </a:r>
                    </a:p>
                  </a:txBody>
                  <a:tcPr marL="7620" marR="7620" marT="7620" marB="0" anchor="b"/>
                </a:tc>
                <a:tc>
                  <a:txBody>
                    <a:bodyPr/>
                    <a:lstStyle/>
                    <a:p>
                      <a:pPr algn="l" fontAlgn="b"/>
                      <a:r>
                        <a:rPr lang="fr-FR" sz="1800" b="0" i="0" u="none" strike="noStrike">
                          <a:solidFill>
                            <a:srgbClr val="000000"/>
                          </a:solidFill>
                          <a:effectLst/>
                          <a:latin typeface="Arial" panose="020B0604020202020204" pitchFamily="34" charset="0"/>
                        </a:rPr>
                        <a:t> </a:t>
                      </a:r>
                    </a:p>
                  </a:txBody>
                  <a:tcPr marL="7620" marR="7620" marT="7620" marB="0" anchor="b"/>
                </a:tc>
                <a:extLst>
                  <a:ext uri="{0D108BD9-81ED-4DB2-BD59-A6C34878D82A}">
                    <a16:rowId xmlns:a16="http://schemas.microsoft.com/office/drawing/2014/main" val="362447001"/>
                  </a:ext>
                </a:extLst>
              </a:tr>
              <a:tr h="335110">
                <a:tc>
                  <a:txBody>
                    <a:bodyPr/>
                    <a:lstStyle/>
                    <a:p>
                      <a:pPr algn="l" fontAlgn="b"/>
                      <a:r>
                        <a:rPr lang="fr-FR" sz="1400" b="1" u="none" strike="noStrike" dirty="0">
                          <a:effectLst/>
                        </a:rPr>
                        <a:t>Non-</a:t>
                      </a:r>
                      <a:r>
                        <a:rPr lang="fr-FR" sz="1400" b="1" u="none" strike="noStrike" dirty="0" err="1">
                          <a:effectLst/>
                        </a:rPr>
                        <a:t>Posts</a:t>
                      </a:r>
                      <a:endParaRPr lang="fr-FR" sz="1400" b="1" i="0" u="none" strike="noStrike" dirty="0">
                        <a:solidFill>
                          <a:srgbClr val="FF0000"/>
                        </a:solidFill>
                        <a:effectLst/>
                        <a:latin typeface="Trebuchet MS" panose="020B0603020202020204" pitchFamily="34" charset="0"/>
                      </a:endParaRPr>
                    </a:p>
                  </a:txBody>
                  <a:tcPr marL="7620" marR="7620" marT="7620" marB="0" anchor="b"/>
                </a:tc>
                <a:tc>
                  <a:txBody>
                    <a:bodyPr/>
                    <a:lstStyle/>
                    <a:p>
                      <a:pPr algn="ctr" rtl="0" fontAlgn="b"/>
                      <a:r>
                        <a:rPr lang="fr-FR" sz="1400" b="0" i="0" u="none" strike="noStrike" dirty="0">
                          <a:solidFill>
                            <a:srgbClr val="000000"/>
                          </a:solidFill>
                          <a:effectLst/>
                          <a:latin typeface="Calibri" panose="020F0502020204030204" pitchFamily="34" charset="0"/>
                        </a:rPr>
                        <a:t>536 580,00</a:t>
                      </a:r>
                    </a:p>
                  </a:txBody>
                  <a:tcPr marL="7620" marR="7620" marT="7620" marB="0" anchor="b"/>
                </a:tc>
                <a:tc>
                  <a:txBody>
                    <a:bodyPr/>
                    <a:lstStyle/>
                    <a:p>
                      <a:pPr algn="ctr" rtl="0" fontAlgn="b"/>
                      <a:r>
                        <a:rPr lang="fr-FR" sz="1400" b="0" i="0" u="none" strike="noStrike" dirty="0">
                          <a:solidFill>
                            <a:srgbClr val="000000"/>
                          </a:solidFill>
                          <a:effectLst/>
                          <a:latin typeface="Calibri" panose="020F0502020204030204" pitchFamily="34" charset="0"/>
                        </a:rPr>
                        <a:t>219 581,25</a:t>
                      </a:r>
                    </a:p>
                  </a:txBody>
                  <a:tcPr marL="7620" marR="7620" marT="7620" marB="0" anchor="b"/>
                </a:tc>
                <a:tc>
                  <a:txBody>
                    <a:bodyPr/>
                    <a:lstStyle/>
                    <a:p>
                      <a:pPr algn="r" rtl="0" fontAlgn="b"/>
                      <a:r>
                        <a:rPr lang="fr-FR" sz="1400" b="0" i="0" u="none" strike="noStrike" dirty="0">
                          <a:solidFill>
                            <a:srgbClr val="000000"/>
                          </a:solidFill>
                          <a:effectLst/>
                          <a:latin typeface="Calibri" panose="020F0502020204030204" pitchFamily="34" charset="0"/>
                        </a:rPr>
                        <a:t>41%</a:t>
                      </a:r>
                    </a:p>
                  </a:txBody>
                  <a:tcPr marL="7620" marR="7620" marT="7620" marB="0" anchor="b"/>
                </a:tc>
                <a:extLst>
                  <a:ext uri="{0D108BD9-81ED-4DB2-BD59-A6C34878D82A}">
                    <a16:rowId xmlns:a16="http://schemas.microsoft.com/office/drawing/2014/main" val="1551607446"/>
                  </a:ext>
                </a:extLst>
              </a:tr>
            </a:tbl>
          </a:graphicData>
        </a:graphic>
      </p:graphicFrame>
      <p:graphicFrame>
        <p:nvGraphicFramePr>
          <p:cNvPr id="9" name="Table 8"/>
          <p:cNvGraphicFramePr>
            <a:graphicFrameLocks noGrp="1"/>
          </p:cNvGraphicFramePr>
          <p:nvPr>
            <p:extLst/>
          </p:nvPr>
        </p:nvGraphicFramePr>
        <p:xfrm>
          <a:off x="1045028" y="3884645"/>
          <a:ext cx="8686800" cy="1315616"/>
        </p:xfrm>
        <a:graphic>
          <a:graphicData uri="http://schemas.openxmlformats.org/drawingml/2006/table">
            <a:tbl>
              <a:tblPr>
                <a:tableStyleId>{5C22544A-7EE6-4342-B048-85BDC9FD1C3A}</a:tableStyleId>
              </a:tblPr>
              <a:tblGrid>
                <a:gridCol w="2451835">
                  <a:extLst>
                    <a:ext uri="{9D8B030D-6E8A-4147-A177-3AD203B41FA5}">
                      <a16:colId xmlns:a16="http://schemas.microsoft.com/office/drawing/2014/main" val="182339463"/>
                    </a:ext>
                  </a:extLst>
                </a:gridCol>
                <a:gridCol w="1986534">
                  <a:extLst>
                    <a:ext uri="{9D8B030D-6E8A-4147-A177-3AD203B41FA5}">
                      <a16:colId xmlns:a16="http://schemas.microsoft.com/office/drawing/2014/main" val="1130497401"/>
                    </a:ext>
                  </a:extLst>
                </a:gridCol>
                <a:gridCol w="2202891">
                  <a:extLst>
                    <a:ext uri="{9D8B030D-6E8A-4147-A177-3AD203B41FA5}">
                      <a16:colId xmlns:a16="http://schemas.microsoft.com/office/drawing/2014/main" val="2890357551"/>
                    </a:ext>
                  </a:extLst>
                </a:gridCol>
                <a:gridCol w="2045540">
                  <a:extLst>
                    <a:ext uri="{9D8B030D-6E8A-4147-A177-3AD203B41FA5}">
                      <a16:colId xmlns:a16="http://schemas.microsoft.com/office/drawing/2014/main" val="2726225251"/>
                    </a:ext>
                  </a:extLst>
                </a:gridCol>
              </a:tblGrid>
              <a:tr h="310286">
                <a:tc>
                  <a:txBody>
                    <a:bodyPr/>
                    <a:lstStyle/>
                    <a:p>
                      <a:pPr algn="l" fontAlgn="b"/>
                      <a:r>
                        <a:rPr lang="en-US" sz="1400" b="0" i="0" u="none" strike="noStrike" dirty="0">
                          <a:solidFill>
                            <a:srgbClr val="FF0000"/>
                          </a:solidFill>
                          <a:effectLst/>
                          <a:latin typeface="Trebuchet MS" panose="020B0603020202020204" pitchFamily="34" charset="0"/>
                        </a:rPr>
                        <a:t>EXTRA BUDGETARY</a:t>
                      </a:r>
                      <a:r>
                        <a:rPr lang="en-US" sz="1400" b="0" i="0" u="none" strike="noStrike" baseline="0" dirty="0">
                          <a:solidFill>
                            <a:srgbClr val="FF0000"/>
                          </a:solidFill>
                          <a:effectLst/>
                          <a:latin typeface="Trebuchet MS" panose="020B0603020202020204" pitchFamily="34" charset="0"/>
                        </a:rPr>
                        <a:t> RESOURCES</a:t>
                      </a:r>
                      <a:endParaRPr lang="fr-FR" sz="1400" b="0"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r>
                        <a:rPr lang="fr-FR" sz="1400" b="1" u="none" strike="noStrike" dirty="0">
                          <a:effectLst/>
                        </a:rPr>
                        <a:t>Total </a:t>
                      </a:r>
                      <a:r>
                        <a:rPr lang="fr-FR" sz="1400" b="1" u="none" strike="noStrike" dirty="0" err="1">
                          <a:effectLst/>
                        </a:rPr>
                        <a:t>allotment</a:t>
                      </a:r>
                      <a:r>
                        <a:rPr lang="fr-FR" sz="1400" b="1" u="none" strike="noStrike" dirty="0">
                          <a:effectLst/>
                        </a:rPr>
                        <a:t> $US</a:t>
                      </a:r>
                      <a:endParaRPr lang="fr-FR" sz="1400" b="1"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r>
                        <a:rPr lang="fr-FR" sz="1400" b="1" u="none" strike="noStrike" dirty="0">
                          <a:effectLst/>
                        </a:rPr>
                        <a:t> Total </a:t>
                      </a:r>
                      <a:r>
                        <a:rPr lang="fr-FR" sz="1400" b="1" u="none" strike="noStrike" dirty="0" err="1">
                          <a:effectLst/>
                        </a:rPr>
                        <a:t>Consumed</a:t>
                      </a:r>
                      <a:r>
                        <a:rPr lang="fr-FR" sz="1400" b="1" u="none" strike="noStrike" dirty="0">
                          <a:effectLst/>
                        </a:rPr>
                        <a:t> $US</a:t>
                      </a:r>
                      <a:endParaRPr lang="fr-FR" sz="1400" b="1"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r>
                        <a:rPr lang="fr-FR" sz="1400" b="1" u="none" strike="noStrike" dirty="0">
                          <a:effectLst/>
                        </a:rPr>
                        <a:t> </a:t>
                      </a:r>
                      <a:r>
                        <a:rPr lang="fr-FR" sz="1400" b="1" u="none" strike="noStrike" dirty="0" err="1">
                          <a:effectLst/>
                        </a:rPr>
                        <a:t>Utilization</a:t>
                      </a:r>
                      <a:r>
                        <a:rPr lang="fr-FR" sz="1400" b="1" u="none" strike="noStrike" dirty="0">
                          <a:effectLst/>
                        </a:rPr>
                        <a:t> rate $US</a:t>
                      </a:r>
                      <a:endParaRPr lang="fr-FR" sz="1400" b="1" i="0" u="none" strike="noStrike" dirty="0">
                        <a:solidFill>
                          <a:srgbClr val="FF0000"/>
                        </a:solidFill>
                        <a:effectLst/>
                        <a:latin typeface="Trebuchet MS" panose="020B0603020202020204" pitchFamily="34" charset="0"/>
                      </a:endParaRPr>
                    </a:p>
                  </a:txBody>
                  <a:tcPr marL="7620" marR="7620" marT="7620" marB="0" anchor="b"/>
                </a:tc>
                <a:extLst>
                  <a:ext uri="{0D108BD9-81ED-4DB2-BD59-A6C34878D82A}">
                    <a16:rowId xmlns:a16="http://schemas.microsoft.com/office/drawing/2014/main" val="1630032036"/>
                  </a:ext>
                </a:extLst>
              </a:tr>
              <a:tr h="335110">
                <a:tc>
                  <a:txBody>
                    <a:bodyPr/>
                    <a:lstStyle/>
                    <a:p>
                      <a:pPr algn="l" fontAlgn="b"/>
                      <a:r>
                        <a:rPr lang="fr-FR" sz="1400" b="1" u="none" strike="noStrike" dirty="0" err="1">
                          <a:effectLst/>
                        </a:rPr>
                        <a:t>Posts</a:t>
                      </a:r>
                      <a:endParaRPr lang="fr-FR" sz="1400" b="1"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r>
                        <a:rPr lang="fr-FR" sz="1400" u="none" strike="noStrike" dirty="0">
                          <a:effectLst/>
                        </a:rPr>
                        <a:t>                  0,00</a:t>
                      </a:r>
                      <a:endParaRPr lang="fr-FR" sz="1400" b="0"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r>
                        <a:rPr lang="fr-FR" sz="1400" u="none" strike="noStrike" dirty="0">
                          <a:effectLst/>
                        </a:rPr>
                        <a:t>                        0,00</a:t>
                      </a:r>
                      <a:endParaRPr lang="fr-FR" sz="1400" b="0" i="0" u="none" strike="noStrike" dirty="0">
                        <a:solidFill>
                          <a:srgbClr val="FF0000"/>
                        </a:solidFill>
                        <a:effectLst/>
                        <a:latin typeface="Trebuchet MS" panose="020B0603020202020204" pitchFamily="34" charset="0"/>
                      </a:endParaRPr>
                    </a:p>
                  </a:txBody>
                  <a:tcPr marL="7620" marR="7620" marT="7620" marB="0" anchor="b"/>
                </a:tc>
                <a:tc>
                  <a:txBody>
                    <a:bodyPr/>
                    <a:lstStyle/>
                    <a:p>
                      <a:pPr algn="r" fontAlgn="b"/>
                      <a:r>
                        <a:rPr lang="en-US" sz="1400" b="0" i="0" u="none" strike="noStrike" dirty="0">
                          <a:solidFill>
                            <a:srgbClr val="FF0000"/>
                          </a:solidFill>
                          <a:effectLst/>
                          <a:latin typeface="Trebuchet MS" panose="020B0603020202020204" pitchFamily="34" charset="0"/>
                        </a:rPr>
                        <a:t>-</a:t>
                      </a:r>
                      <a:endParaRPr lang="fr-FR" sz="1400" b="0" i="0" u="none" strike="noStrike" dirty="0">
                        <a:solidFill>
                          <a:srgbClr val="FF0000"/>
                        </a:solidFill>
                        <a:effectLst/>
                        <a:latin typeface="Trebuchet MS" panose="020B0603020202020204" pitchFamily="34" charset="0"/>
                      </a:endParaRPr>
                    </a:p>
                  </a:txBody>
                  <a:tcPr marL="7620" marR="7620" marT="7620" marB="0" anchor="b"/>
                </a:tc>
                <a:extLst>
                  <a:ext uri="{0D108BD9-81ED-4DB2-BD59-A6C34878D82A}">
                    <a16:rowId xmlns:a16="http://schemas.microsoft.com/office/drawing/2014/main" val="3524445031"/>
                  </a:ext>
                </a:extLst>
              </a:tr>
              <a:tr h="335110">
                <a:tc>
                  <a:txBody>
                    <a:bodyPr/>
                    <a:lstStyle/>
                    <a:p>
                      <a:pPr algn="l" fontAlgn="b"/>
                      <a:endParaRPr lang="fr-FR" sz="1400" b="0"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endParaRPr lang="fr-FR" sz="1400" b="0"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endParaRPr lang="fr-FR" sz="1400" b="0" i="0" u="none" strike="noStrike">
                        <a:solidFill>
                          <a:srgbClr val="FF0000"/>
                        </a:solidFill>
                        <a:effectLst/>
                        <a:latin typeface="Trebuchet MS" panose="020B0603020202020204" pitchFamily="34" charset="0"/>
                      </a:endParaRPr>
                    </a:p>
                  </a:txBody>
                  <a:tcPr marL="7620" marR="7620" marT="7620" marB="0" anchor="b"/>
                </a:tc>
                <a:tc>
                  <a:txBody>
                    <a:bodyPr/>
                    <a:lstStyle/>
                    <a:p>
                      <a:pPr algn="l" fontAlgn="b"/>
                      <a:endParaRPr lang="fr-FR" sz="1400" b="0" i="0" u="none" strike="noStrike" dirty="0">
                        <a:solidFill>
                          <a:srgbClr val="FF0000"/>
                        </a:solidFill>
                        <a:effectLst/>
                        <a:latin typeface="Trebuchet MS" panose="020B0603020202020204" pitchFamily="34" charset="0"/>
                      </a:endParaRPr>
                    </a:p>
                  </a:txBody>
                  <a:tcPr marL="7620" marR="7620" marT="7620" marB="0" anchor="b"/>
                </a:tc>
                <a:extLst>
                  <a:ext uri="{0D108BD9-81ED-4DB2-BD59-A6C34878D82A}">
                    <a16:rowId xmlns:a16="http://schemas.microsoft.com/office/drawing/2014/main" val="362447001"/>
                  </a:ext>
                </a:extLst>
              </a:tr>
              <a:tr h="335110">
                <a:tc>
                  <a:txBody>
                    <a:bodyPr/>
                    <a:lstStyle/>
                    <a:p>
                      <a:pPr algn="l" fontAlgn="b"/>
                      <a:r>
                        <a:rPr lang="fr-FR" sz="1400" b="1" u="none" strike="noStrike" dirty="0">
                          <a:effectLst/>
                        </a:rPr>
                        <a:t>Non-</a:t>
                      </a:r>
                      <a:r>
                        <a:rPr lang="fr-FR" sz="1400" b="1" u="none" strike="noStrike" dirty="0" err="1">
                          <a:effectLst/>
                        </a:rPr>
                        <a:t>Posts</a:t>
                      </a:r>
                      <a:endParaRPr lang="fr-FR" sz="1400" b="1" i="0" u="none" strike="noStrike" dirty="0">
                        <a:solidFill>
                          <a:srgbClr val="FF0000"/>
                        </a:solidFill>
                        <a:effectLst/>
                        <a:latin typeface="Trebuchet MS" panose="020B0603020202020204" pitchFamily="34" charset="0"/>
                      </a:endParaRPr>
                    </a:p>
                  </a:txBody>
                  <a:tcPr marL="7620" marR="7620" marT="7620" marB="0" anchor="b"/>
                </a:tc>
                <a:tc>
                  <a:txBody>
                    <a:bodyPr/>
                    <a:lstStyle/>
                    <a:p>
                      <a:pPr algn="ctr" rtl="0" fontAlgn="b"/>
                      <a:r>
                        <a:rPr lang="fr-FR" sz="1400" b="0" i="0" u="none" strike="noStrike" dirty="0">
                          <a:solidFill>
                            <a:srgbClr val="000000"/>
                          </a:solidFill>
                          <a:effectLst/>
                          <a:latin typeface="Calibri" panose="020F0502020204030204" pitchFamily="34" charset="0"/>
                        </a:rPr>
                        <a:t>544 499,94</a:t>
                      </a:r>
                    </a:p>
                  </a:txBody>
                  <a:tcPr marL="7620" marR="7620" marT="7620" marB="0" anchor="b"/>
                </a:tc>
                <a:tc>
                  <a:txBody>
                    <a:bodyPr/>
                    <a:lstStyle/>
                    <a:p>
                      <a:pPr algn="ctr" rtl="0" fontAlgn="b"/>
                      <a:r>
                        <a:rPr lang="fr-FR" sz="1400" b="0" i="0" u="none" strike="noStrike" dirty="0">
                          <a:solidFill>
                            <a:srgbClr val="000000"/>
                          </a:solidFill>
                          <a:effectLst/>
                          <a:latin typeface="Calibri" panose="020F0502020204030204" pitchFamily="34" charset="0"/>
                        </a:rPr>
                        <a:t>317 837,25</a:t>
                      </a:r>
                    </a:p>
                  </a:txBody>
                  <a:tcPr marL="7620" marR="7620" marT="7620" marB="0" anchor="b"/>
                </a:tc>
                <a:tc>
                  <a:txBody>
                    <a:bodyPr/>
                    <a:lstStyle/>
                    <a:p>
                      <a:pPr algn="r" rtl="0" fontAlgn="b"/>
                      <a:r>
                        <a:rPr lang="fr-FR" sz="1400" b="0" i="0" u="none" strike="noStrike" dirty="0">
                          <a:solidFill>
                            <a:srgbClr val="000000"/>
                          </a:solidFill>
                          <a:effectLst/>
                          <a:latin typeface="Calibri" panose="020F0502020204030204" pitchFamily="34" charset="0"/>
                        </a:rPr>
                        <a:t>58%</a:t>
                      </a:r>
                    </a:p>
                  </a:txBody>
                  <a:tcPr marL="7620" marR="7620" marT="7620" marB="0" anchor="b"/>
                </a:tc>
                <a:extLst>
                  <a:ext uri="{0D108BD9-81ED-4DB2-BD59-A6C34878D82A}">
                    <a16:rowId xmlns:a16="http://schemas.microsoft.com/office/drawing/2014/main" val="1551607446"/>
                  </a:ext>
                </a:extLst>
              </a:tr>
            </a:tbl>
          </a:graphicData>
        </a:graphic>
      </p:graphicFrame>
    </p:spTree>
    <p:extLst>
      <p:ext uri="{BB962C8B-B14F-4D97-AF65-F5344CB8AC3E}">
        <p14:creationId xmlns:p14="http://schemas.microsoft.com/office/powerpoint/2010/main" val="2351745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Image result for challenges"/>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ângulo arredondado 8">
            <a:extLst>
              <a:ext uri="{FF2B5EF4-FFF2-40B4-BE49-F238E27FC236}">
                <a16:creationId xmlns:a16="http://schemas.microsoft.com/office/drawing/2014/main" id="{443265F4-C211-0040-94B5-C85919DD8C06}"/>
              </a:ext>
            </a:extLst>
          </p:cNvPr>
          <p:cNvSpPr/>
          <p:nvPr/>
        </p:nvSpPr>
        <p:spPr>
          <a:xfrm>
            <a:off x="572437" y="184018"/>
            <a:ext cx="10998879"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sz="3200" b="1" dirty="0">
                <a:latin typeface="Century Gothic" panose="020B0502020202020204" pitchFamily="34" charset="0"/>
              </a:rPr>
              <a:t>Status of budget utilization/implementation</a:t>
            </a:r>
            <a:endParaRPr lang="en-GB" sz="3200" b="1" dirty="0">
              <a:latin typeface="Century Gothic" panose="020B0502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224319"/>
              </p:ext>
            </p:extLst>
          </p:nvPr>
        </p:nvGraphicFramePr>
        <p:xfrm>
          <a:off x="1045027" y="2043405"/>
          <a:ext cx="8686801" cy="1315616"/>
        </p:xfrm>
        <a:graphic>
          <a:graphicData uri="http://schemas.openxmlformats.org/drawingml/2006/table">
            <a:tbl>
              <a:tblPr>
                <a:tableStyleId>{5C22544A-7EE6-4342-B048-85BDC9FD1C3A}</a:tableStyleId>
              </a:tblPr>
              <a:tblGrid>
                <a:gridCol w="2451835">
                  <a:extLst>
                    <a:ext uri="{9D8B030D-6E8A-4147-A177-3AD203B41FA5}">
                      <a16:colId xmlns:a16="http://schemas.microsoft.com/office/drawing/2014/main" val="182339463"/>
                    </a:ext>
                  </a:extLst>
                </a:gridCol>
                <a:gridCol w="1986534">
                  <a:extLst>
                    <a:ext uri="{9D8B030D-6E8A-4147-A177-3AD203B41FA5}">
                      <a16:colId xmlns:a16="http://schemas.microsoft.com/office/drawing/2014/main" val="1130497401"/>
                    </a:ext>
                  </a:extLst>
                </a:gridCol>
                <a:gridCol w="2202891">
                  <a:extLst>
                    <a:ext uri="{9D8B030D-6E8A-4147-A177-3AD203B41FA5}">
                      <a16:colId xmlns:a16="http://schemas.microsoft.com/office/drawing/2014/main" val="2890357551"/>
                    </a:ext>
                  </a:extLst>
                </a:gridCol>
                <a:gridCol w="2045541">
                  <a:extLst>
                    <a:ext uri="{9D8B030D-6E8A-4147-A177-3AD203B41FA5}">
                      <a16:colId xmlns:a16="http://schemas.microsoft.com/office/drawing/2014/main" val="2726225251"/>
                    </a:ext>
                  </a:extLst>
                </a:gridCol>
              </a:tblGrid>
              <a:tr h="310286">
                <a:tc>
                  <a:txBody>
                    <a:bodyPr/>
                    <a:lstStyle/>
                    <a:p>
                      <a:pPr algn="l" fontAlgn="b"/>
                      <a:r>
                        <a:rPr lang="en-US" sz="1400" b="0" i="0" u="none" strike="noStrike" baseline="0" dirty="0">
                          <a:solidFill>
                            <a:srgbClr val="FF0000"/>
                          </a:solidFill>
                          <a:effectLst/>
                          <a:latin typeface="Trebuchet MS" panose="020B0603020202020204" pitchFamily="34" charset="0"/>
                        </a:rPr>
                        <a:t>RPTC RESOURCES</a:t>
                      </a:r>
                      <a:endParaRPr lang="fr-FR" sz="1400" b="0"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r>
                        <a:rPr lang="fr-FR" sz="1400" b="1" u="none" strike="noStrike" dirty="0">
                          <a:effectLst/>
                        </a:rPr>
                        <a:t>Total </a:t>
                      </a:r>
                      <a:r>
                        <a:rPr lang="fr-FR" sz="1400" b="1" u="none" strike="noStrike" dirty="0" err="1">
                          <a:effectLst/>
                        </a:rPr>
                        <a:t>allotment</a:t>
                      </a:r>
                      <a:r>
                        <a:rPr lang="fr-FR" sz="1400" b="1" u="none" strike="noStrike" dirty="0">
                          <a:effectLst/>
                        </a:rPr>
                        <a:t> $US</a:t>
                      </a:r>
                      <a:endParaRPr lang="fr-FR" sz="1400" b="1"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r>
                        <a:rPr lang="fr-FR" sz="1400" b="1" u="none" strike="noStrike" dirty="0">
                          <a:effectLst/>
                        </a:rPr>
                        <a:t> Total </a:t>
                      </a:r>
                      <a:r>
                        <a:rPr lang="fr-FR" sz="1400" b="1" u="none" strike="noStrike" dirty="0" err="1">
                          <a:effectLst/>
                        </a:rPr>
                        <a:t>Consumed</a:t>
                      </a:r>
                      <a:r>
                        <a:rPr lang="fr-FR" sz="1400" b="1" u="none" strike="noStrike" dirty="0">
                          <a:effectLst/>
                        </a:rPr>
                        <a:t> $US</a:t>
                      </a:r>
                      <a:endParaRPr lang="fr-FR" sz="1400" b="1"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r>
                        <a:rPr lang="fr-FR" sz="1400" b="1" u="none" strike="noStrike" dirty="0">
                          <a:effectLst/>
                        </a:rPr>
                        <a:t> </a:t>
                      </a:r>
                      <a:r>
                        <a:rPr lang="fr-FR" sz="1400" b="1" u="none" strike="noStrike" dirty="0" err="1">
                          <a:effectLst/>
                        </a:rPr>
                        <a:t>Utilization</a:t>
                      </a:r>
                      <a:r>
                        <a:rPr lang="fr-FR" sz="1400" b="1" u="none" strike="noStrike" dirty="0">
                          <a:effectLst/>
                        </a:rPr>
                        <a:t> rate $US</a:t>
                      </a:r>
                      <a:endParaRPr lang="fr-FR" sz="1400" b="1" i="0" u="none" strike="noStrike" dirty="0">
                        <a:solidFill>
                          <a:srgbClr val="FF0000"/>
                        </a:solidFill>
                        <a:effectLst/>
                        <a:latin typeface="Trebuchet MS" panose="020B0603020202020204" pitchFamily="34" charset="0"/>
                      </a:endParaRPr>
                    </a:p>
                  </a:txBody>
                  <a:tcPr marL="7620" marR="7620" marT="7620" marB="0" anchor="b"/>
                </a:tc>
                <a:extLst>
                  <a:ext uri="{0D108BD9-81ED-4DB2-BD59-A6C34878D82A}">
                    <a16:rowId xmlns:a16="http://schemas.microsoft.com/office/drawing/2014/main" val="1630032036"/>
                  </a:ext>
                </a:extLst>
              </a:tr>
              <a:tr h="335110">
                <a:tc>
                  <a:txBody>
                    <a:bodyPr/>
                    <a:lstStyle/>
                    <a:p>
                      <a:pPr algn="l" fontAlgn="b"/>
                      <a:r>
                        <a:rPr lang="fr-FR" sz="1400" b="1" u="none" strike="noStrike" dirty="0" err="1">
                          <a:effectLst/>
                        </a:rPr>
                        <a:t>Posts</a:t>
                      </a:r>
                      <a:endParaRPr lang="fr-FR" sz="1400" b="1"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r>
                        <a:rPr lang="fr-FR" sz="1400" u="none" strike="noStrike" dirty="0">
                          <a:effectLst/>
                        </a:rPr>
                        <a:t>                  0,00</a:t>
                      </a:r>
                      <a:endParaRPr lang="fr-FR" sz="1400" b="0"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r>
                        <a:rPr lang="fr-FR" sz="1400" u="none" strike="noStrike" dirty="0">
                          <a:effectLst/>
                        </a:rPr>
                        <a:t>                        0,00</a:t>
                      </a:r>
                      <a:endParaRPr lang="fr-FR" sz="1400" b="0" i="0" u="none" strike="noStrike" dirty="0">
                        <a:solidFill>
                          <a:srgbClr val="FF0000"/>
                        </a:solidFill>
                        <a:effectLst/>
                        <a:latin typeface="Trebuchet MS" panose="020B0603020202020204" pitchFamily="34" charset="0"/>
                      </a:endParaRPr>
                    </a:p>
                  </a:txBody>
                  <a:tcPr marL="7620" marR="7620" marT="7620" marB="0" anchor="b"/>
                </a:tc>
                <a:tc>
                  <a:txBody>
                    <a:bodyPr/>
                    <a:lstStyle/>
                    <a:p>
                      <a:pPr algn="r" fontAlgn="b"/>
                      <a:r>
                        <a:rPr lang="en-US" sz="1400" b="0" i="0" u="none" strike="noStrike" dirty="0">
                          <a:solidFill>
                            <a:srgbClr val="FF0000"/>
                          </a:solidFill>
                          <a:effectLst/>
                          <a:latin typeface="Trebuchet MS" panose="020B0603020202020204" pitchFamily="34" charset="0"/>
                        </a:rPr>
                        <a:t>-</a:t>
                      </a:r>
                      <a:endParaRPr lang="fr-FR" sz="1400" b="0" i="0" u="none" strike="noStrike" dirty="0">
                        <a:solidFill>
                          <a:srgbClr val="FF0000"/>
                        </a:solidFill>
                        <a:effectLst/>
                        <a:latin typeface="Trebuchet MS" panose="020B0603020202020204" pitchFamily="34" charset="0"/>
                      </a:endParaRPr>
                    </a:p>
                  </a:txBody>
                  <a:tcPr marL="7620" marR="7620" marT="7620" marB="0" anchor="b"/>
                </a:tc>
                <a:extLst>
                  <a:ext uri="{0D108BD9-81ED-4DB2-BD59-A6C34878D82A}">
                    <a16:rowId xmlns:a16="http://schemas.microsoft.com/office/drawing/2014/main" val="3524445031"/>
                  </a:ext>
                </a:extLst>
              </a:tr>
              <a:tr h="335110">
                <a:tc>
                  <a:txBody>
                    <a:bodyPr/>
                    <a:lstStyle/>
                    <a:p>
                      <a:pPr algn="l" fontAlgn="b"/>
                      <a:endParaRPr lang="fr-FR" sz="1400" b="0"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endParaRPr lang="fr-FR" sz="1400" b="0" i="0" u="none" strike="noStrike" dirty="0">
                        <a:solidFill>
                          <a:srgbClr val="FF0000"/>
                        </a:solidFill>
                        <a:effectLst/>
                        <a:latin typeface="Trebuchet MS" panose="020B0603020202020204" pitchFamily="34" charset="0"/>
                      </a:endParaRPr>
                    </a:p>
                  </a:txBody>
                  <a:tcPr marL="7620" marR="7620" marT="7620" marB="0" anchor="b"/>
                </a:tc>
                <a:tc>
                  <a:txBody>
                    <a:bodyPr/>
                    <a:lstStyle/>
                    <a:p>
                      <a:pPr algn="l" fontAlgn="b"/>
                      <a:endParaRPr lang="fr-FR" sz="1400" b="0" i="0" u="none" strike="noStrike">
                        <a:solidFill>
                          <a:srgbClr val="FF0000"/>
                        </a:solidFill>
                        <a:effectLst/>
                        <a:latin typeface="Trebuchet MS" panose="020B0603020202020204" pitchFamily="34" charset="0"/>
                      </a:endParaRPr>
                    </a:p>
                  </a:txBody>
                  <a:tcPr marL="7620" marR="7620" marT="7620" marB="0" anchor="b"/>
                </a:tc>
                <a:tc>
                  <a:txBody>
                    <a:bodyPr/>
                    <a:lstStyle/>
                    <a:p>
                      <a:pPr algn="l" fontAlgn="b"/>
                      <a:endParaRPr lang="fr-FR" sz="1400" b="0" i="0" u="none" strike="noStrike" dirty="0">
                        <a:solidFill>
                          <a:srgbClr val="FF0000"/>
                        </a:solidFill>
                        <a:effectLst/>
                        <a:latin typeface="Trebuchet MS" panose="020B0603020202020204" pitchFamily="34" charset="0"/>
                      </a:endParaRPr>
                    </a:p>
                  </a:txBody>
                  <a:tcPr marL="7620" marR="7620" marT="7620" marB="0" anchor="b"/>
                </a:tc>
                <a:extLst>
                  <a:ext uri="{0D108BD9-81ED-4DB2-BD59-A6C34878D82A}">
                    <a16:rowId xmlns:a16="http://schemas.microsoft.com/office/drawing/2014/main" val="362447001"/>
                  </a:ext>
                </a:extLst>
              </a:tr>
              <a:tr h="335110">
                <a:tc>
                  <a:txBody>
                    <a:bodyPr/>
                    <a:lstStyle/>
                    <a:p>
                      <a:pPr algn="l" fontAlgn="b"/>
                      <a:r>
                        <a:rPr lang="fr-FR" sz="1400" b="1" u="none" strike="noStrike" dirty="0">
                          <a:effectLst/>
                        </a:rPr>
                        <a:t>Non-</a:t>
                      </a:r>
                      <a:r>
                        <a:rPr lang="fr-FR" sz="1400" b="1" u="none" strike="noStrike" dirty="0" err="1">
                          <a:effectLst/>
                        </a:rPr>
                        <a:t>Posts</a:t>
                      </a:r>
                      <a:endParaRPr lang="fr-FR" sz="1400" b="1" i="0" u="none" strike="noStrike" dirty="0">
                        <a:solidFill>
                          <a:srgbClr val="FF0000"/>
                        </a:solidFill>
                        <a:effectLst/>
                        <a:latin typeface="Trebuchet MS" panose="020B0603020202020204" pitchFamily="34" charset="0"/>
                      </a:endParaRPr>
                    </a:p>
                  </a:txBody>
                  <a:tcPr marL="7620" marR="7620" marT="7620" marB="0" anchor="b"/>
                </a:tc>
                <a:tc>
                  <a:txBody>
                    <a:bodyPr/>
                    <a:lstStyle/>
                    <a:p>
                      <a:pPr algn="ctr" rtl="0" fontAlgn="b"/>
                      <a:r>
                        <a:rPr lang="fr-FR" sz="1400" b="0" i="0" u="none" strike="noStrike" dirty="0">
                          <a:solidFill>
                            <a:srgbClr val="000000"/>
                          </a:solidFill>
                          <a:effectLst/>
                          <a:latin typeface="Calibri" panose="020F0502020204030204" pitchFamily="34" charset="0"/>
                        </a:rPr>
                        <a:t>70 000</a:t>
                      </a:r>
                    </a:p>
                  </a:txBody>
                  <a:tcPr marL="7620" marR="7620" marT="7620" marB="0" anchor="b"/>
                </a:tc>
                <a:tc>
                  <a:txBody>
                    <a:bodyPr/>
                    <a:lstStyle/>
                    <a:p>
                      <a:pPr algn="ctr" rtl="0" fontAlgn="b"/>
                      <a:r>
                        <a:rPr lang="en-US" sz="1400" b="0" i="0" u="none" strike="noStrike" dirty="0">
                          <a:solidFill>
                            <a:srgbClr val="000000"/>
                          </a:solidFill>
                          <a:effectLst/>
                          <a:latin typeface="Calibri" panose="020F0502020204030204" pitchFamily="34" charset="0"/>
                        </a:rPr>
                        <a:t>0,00</a:t>
                      </a:r>
                      <a:endParaRPr lang="fr-FR"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rtl="0" fontAlgn="b"/>
                      <a:r>
                        <a:rPr lang="fr-FR" sz="1400" b="0" i="0" u="none" strike="noStrike" dirty="0">
                          <a:solidFill>
                            <a:srgbClr val="000000"/>
                          </a:solidFill>
                          <a:effectLst/>
                          <a:latin typeface="Calibri" panose="020F0502020204030204" pitchFamily="34" charset="0"/>
                        </a:rPr>
                        <a:t>0.00%</a:t>
                      </a:r>
                    </a:p>
                  </a:txBody>
                  <a:tcPr marL="7620" marR="7620" marT="7620" marB="0" anchor="b"/>
                </a:tc>
                <a:extLst>
                  <a:ext uri="{0D108BD9-81ED-4DB2-BD59-A6C34878D82A}">
                    <a16:rowId xmlns:a16="http://schemas.microsoft.com/office/drawing/2014/main" val="1551607446"/>
                  </a:ext>
                </a:extLst>
              </a:tr>
            </a:tbl>
          </a:graphicData>
        </a:graphic>
      </p:graphicFrame>
    </p:spTree>
    <p:extLst>
      <p:ext uri="{BB962C8B-B14F-4D97-AF65-F5344CB8AC3E}">
        <p14:creationId xmlns:p14="http://schemas.microsoft.com/office/powerpoint/2010/main" val="4176233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emplate_draft1.potx" id="{0D274ACF-8D4A-453D-A25B-3DBB25885750}" vid="{1F8BE44F-0E16-4C5E-86E6-430D62A7C5E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D6D194BCE4BA4A92B2A852D517E666" ma:contentTypeVersion="13" ma:contentTypeDescription="Create a new document." ma:contentTypeScope="" ma:versionID="bbb10af61bf15fa1826c27fa1c365e1c">
  <xsd:schema xmlns:xsd="http://www.w3.org/2001/XMLSchema" xmlns:xs="http://www.w3.org/2001/XMLSchema" xmlns:p="http://schemas.microsoft.com/office/2006/metadata/properties" xmlns:ns3="5ee44128-3d50-4b9c-aa09-37e8fa8fd955" xmlns:ns4="8dc1d2c1-2c17-48d1-98f5-1d9c4aad5262" targetNamespace="http://schemas.microsoft.com/office/2006/metadata/properties" ma:root="true" ma:fieldsID="224c21ef74110deaf6dbfed053adb150" ns3:_="" ns4:_="">
    <xsd:import namespace="5ee44128-3d50-4b9c-aa09-37e8fa8fd955"/>
    <xsd:import namespace="8dc1d2c1-2c17-48d1-98f5-1d9c4aad526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44128-3d50-4b9c-aa09-37e8fa8fd9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c1d2c1-2c17-48d1-98f5-1d9c4aad526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55AAFA-1506-422C-AA5F-39611779B5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44128-3d50-4b9c-aa09-37e8fa8fd955"/>
    <ds:schemaRef ds:uri="8dc1d2c1-2c17-48d1-98f5-1d9c4aad52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DB5299-9DCF-4BF9-9A0A-DAD370E753E7}">
  <ds:schemaRef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8dc1d2c1-2c17-48d1-98f5-1d9c4aad5262"/>
    <ds:schemaRef ds:uri="http://schemas.microsoft.com/office/2006/documentManagement/types"/>
    <ds:schemaRef ds:uri="5ee44128-3d50-4b9c-aa09-37e8fa8fd955"/>
    <ds:schemaRef ds:uri="http://www.w3.org/XML/1998/namespace"/>
    <ds:schemaRef ds:uri="http://purl.org/dc/dcmitype/"/>
  </ds:schemaRefs>
</ds:datastoreItem>
</file>

<file path=customXml/itemProps3.xml><?xml version="1.0" encoding="utf-8"?>
<ds:datastoreItem xmlns:ds="http://schemas.openxmlformats.org/officeDocument/2006/customXml" ds:itemID="{5F66B560-F636-4065-BA06-7F41D0E850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2445</TotalTime>
  <Words>1227</Words>
  <Application>Microsoft Office PowerPoint</Application>
  <PresentationFormat>Widescreen</PresentationFormat>
  <Paragraphs>147</Paragraphs>
  <Slides>11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Lato</vt:lpstr>
      <vt:lpstr>MS PGothic</vt:lpstr>
      <vt:lpstr>Arial</vt:lpstr>
      <vt:lpstr>Calibri</vt:lpstr>
      <vt:lpstr>Calibri Light</vt:lpstr>
      <vt:lpstr>Century Gothic</vt:lpstr>
      <vt:lpstr>Lucida Sans</vt:lpstr>
      <vt:lpstr>Trebuchet MS</vt:lpstr>
      <vt:lpstr>Office Theme</vt:lpstr>
      <vt:lpstr>1_Office Theme</vt:lpstr>
      <vt:lpstr> Subprogramme 7: Subregional activities for development Component 2   Amadou Diouf, Chief of SubRegional Initiatives Section (SRI) SubRegional Office for West Africa (SROWA)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Afework Temtime</dc:creator>
  <cp:lastModifiedBy>Privat Denis Akochaye</cp:lastModifiedBy>
  <cp:revision>122</cp:revision>
  <dcterms:created xsi:type="dcterms:W3CDTF">2020-06-03T06:53:05Z</dcterms:created>
  <dcterms:modified xsi:type="dcterms:W3CDTF">2020-07-16T14:56:57Z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0x0101000CD6D194BCE4BA4A92B2A852D517E666</vt:lpwstr>
  </property>
</Properties>
</file>