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3"/>
  </p:sldMasterIdLst>
  <p:notesMasterIdLst>
    <p:notesMasterId r:id="rId22"/>
  </p:notesMasterIdLst>
  <p:sldIdLst>
    <p:sldId id="256" r:id="rId4"/>
    <p:sldId id="289" r:id="rId5"/>
    <p:sldId id="272" r:id="rId6"/>
    <p:sldId id="275" r:id="rId7"/>
    <p:sldId id="292" r:id="rId8"/>
    <p:sldId id="257" r:id="rId9"/>
    <p:sldId id="287" r:id="rId10"/>
    <p:sldId id="273" r:id="rId11"/>
    <p:sldId id="282" r:id="rId12"/>
    <p:sldId id="286" r:id="rId13"/>
    <p:sldId id="288" r:id="rId14"/>
    <p:sldId id="274" r:id="rId15"/>
    <p:sldId id="293" r:id="rId16"/>
    <p:sldId id="283" r:id="rId17"/>
    <p:sldId id="296" r:id="rId18"/>
    <p:sldId id="297" r:id="rId19"/>
    <p:sldId id="269" r:id="rId20"/>
    <p:sldId id="27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Lato Light" panose="020F0502020204030203" pitchFamily="34" charset="0"/>
      <p:regular r:id="rId31"/>
      <p:italic r:id="rId32"/>
    </p:embeddedFont>
    <p:embeddedFont>
      <p:font typeface="Lucida Sans" panose="020B0602030504020204" pitchFamily="34" charset="0"/>
      <p:regular r:id="rId33"/>
      <p:bold r:id="rId34"/>
      <p:italic r:id="rId35"/>
      <p:boldItalic r:id="rId36"/>
    </p:embeddedFont>
    <p:embeddedFont>
      <p:font typeface="Wingdings 2" panose="05020102010507070707" pitchFamily="18" charset="2"/>
      <p:regular r:id="rId37"/>
    </p:embeddedFont>
  </p:embeddedFontLst>
  <p:defaultTextStyle>
    <a:defPPr>
      <a:defRPr lang="yo-NG"/>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68A4"/>
    <a:srgbClr val="FFC000"/>
    <a:srgbClr val="E3DE00"/>
    <a:srgbClr val="0000FF"/>
    <a:srgbClr val="FF3300"/>
    <a:srgbClr val="FFFF00"/>
    <a:srgbClr val="FFFFFF"/>
    <a:srgbClr val="C51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3096" autoAdjust="0"/>
  </p:normalViewPr>
  <p:slideViewPr>
    <p:cSldViewPr snapToGrid="0">
      <p:cViewPr varScale="1">
        <p:scale>
          <a:sx n="78" d="100"/>
          <a:sy n="78" d="100"/>
        </p:scale>
        <p:origin x="152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Google Shape;3;n">
            <a:extLst>
              <a:ext uri="{FF2B5EF4-FFF2-40B4-BE49-F238E27FC236}">
                <a16:creationId xmlns:a16="http://schemas.microsoft.com/office/drawing/2014/main" id="{29ECCB79-5AA3-44C6-B063-AE034008D810}"/>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3555" name="Google Shape;4;n">
            <a:extLst>
              <a:ext uri="{FF2B5EF4-FFF2-40B4-BE49-F238E27FC236}">
                <a16:creationId xmlns:a16="http://schemas.microsoft.com/office/drawing/2014/main" id="{ECE0BE73-3541-4F58-B3E4-D2B9DC17D79E}"/>
              </a:ext>
            </a:extLst>
          </p:cNvPr>
          <p:cNvSpPr txBox="1">
            <a:spLocks noGrp="1"/>
          </p:cNvSpPr>
          <p:nvPr>
            <p:ph type="body"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24;p1:notes">
            <a:extLst>
              <a:ext uri="{FF2B5EF4-FFF2-40B4-BE49-F238E27FC236}">
                <a16:creationId xmlns:a16="http://schemas.microsoft.com/office/drawing/2014/main" id="{EEEBF8C0-6D7B-4B48-88A7-07C664DB3C11}"/>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
        <p:nvSpPr>
          <p:cNvPr id="24579" name="Google Shape;25;p1:notes">
            <a:extLst>
              <a:ext uri="{FF2B5EF4-FFF2-40B4-BE49-F238E27FC236}">
                <a16:creationId xmlns:a16="http://schemas.microsoft.com/office/drawing/2014/main" id="{5D958E11-E1E2-4C75-B13A-B6AD7228EAAE}"/>
              </a:ext>
            </a:extLst>
          </p:cNvPr>
          <p:cNvSpPr>
            <a:spLocks noGrp="1" noRot="1" noChangeAspect="1" noTextEdit="1"/>
          </p:cNvSpPr>
          <p:nvPr>
            <p:ph type="sldImg" idx="2"/>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9;g80b0d43afa_1_30:notes">
            <a:extLst>
              <a:ext uri="{FF2B5EF4-FFF2-40B4-BE49-F238E27FC236}">
                <a16:creationId xmlns:a16="http://schemas.microsoft.com/office/drawing/2014/main" id="{808EFC66-2493-4707-B503-EFE7E16DCAF7}"/>
              </a:ext>
            </a:extLst>
          </p:cNvPr>
          <p:cNvSpPr>
            <a:spLocks noGrp="1" noRot="1" noChangeAspect="1" noTextEdit="1"/>
          </p:cNvSpPr>
          <p:nvPr>
            <p:ph type="sldImg" idx="2"/>
          </p:nvPr>
        </p:nvSpPr>
        <p:spPr/>
      </p:sp>
      <p:sp>
        <p:nvSpPr>
          <p:cNvPr id="33795" name="Google Shape;30;g80b0d43afa_1_30:notes">
            <a:extLst>
              <a:ext uri="{FF2B5EF4-FFF2-40B4-BE49-F238E27FC236}">
                <a16:creationId xmlns:a16="http://schemas.microsoft.com/office/drawing/2014/main" id="{E001355A-F542-4E52-95CE-505E32CE1E35}"/>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29;g80b0d43afa_1_30:notes">
            <a:extLst>
              <a:ext uri="{FF2B5EF4-FFF2-40B4-BE49-F238E27FC236}">
                <a16:creationId xmlns:a16="http://schemas.microsoft.com/office/drawing/2014/main" id="{BA304C5B-3C1E-40D1-A9A3-62266A0F704E}"/>
              </a:ext>
            </a:extLst>
          </p:cNvPr>
          <p:cNvSpPr>
            <a:spLocks noGrp="1" noRot="1" noChangeAspect="1" noTextEdit="1"/>
          </p:cNvSpPr>
          <p:nvPr>
            <p:ph type="sldImg" idx="2"/>
          </p:nvPr>
        </p:nvSpPr>
        <p:spPr/>
      </p:sp>
      <p:sp>
        <p:nvSpPr>
          <p:cNvPr id="34819" name="Google Shape;30;g80b0d43afa_1_30:notes">
            <a:extLst>
              <a:ext uri="{FF2B5EF4-FFF2-40B4-BE49-F238E27FC236}">
                <a16:creationId xmlns:a16="http://schemas.microsoft.com/office/drawing/2014/main" id="{56B0EF28-360C-436C-A632-1BAEDAEE49F3}"/>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9;g80b0d43afa_1_30:notes">
            <a:extLst>
              <a:ext uri="{FF2B5EF4-FFF2-40B4-BE49-F238E27FC236}">
                <a16:creationId xmlns:a16="http://schemas.microsoft.com/office/drawing/2014/main" id="{DDD1D34E-DEFA-4719-8BA6-940864617C9F}"/>
              </a:ext>
            </a:extLst>
          </p:cNvPr>
          <p:cNvSpPr>
            <a:spLocks noGrp="1" noRot="1" noChangeAspect="1" noTextEdit="1"/>
          </p:cNvSpPr>
          <p:nvPr>
            <p:ph type="sldImg" idx="2"/>
          </p:nvPr>
        </p:nvSpPr>
        <p:spPr/>
      </p:sp>
      <p:sp>
        <p:nvSpPr>
          <p:cNvPr id="35843" name="Google Shape;30;g80b0d43afa_1_30:notes">
            <a:extLst>
              <a:ext uri="{FF2B5EF4-FFF2-40B4-BE49-F238E27FC236}">
                <a16:creationId xmlns:a16="http://schemas.microsoft.com/office/drawing/2014/main" id="{DF75975A-FA48-460F-B606-B64C597454E1}"/>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224;p12:notes">
            <a:extLst>
              <a:ext uri="{FF2B5EF4-FFF2-40B4-BE49-F238E27FC236}">
                <a16:creationId xmlns:a16="http://schemas.microsoft.com/office/drawing/2014/main" id="{5EDC54D7-9888-42A2-BC4B-8FA72C0945B8}"/>
              </a:ext>
            </a:extLst>
          </p:cNvPr>
          <p:cNvSpPr>
            <a:spLocks noGrp="1" noRot="1" noChangeAspect="1" noTextEdit="1"/>
          </p:cNvSpPr>
          <p:nvPr>
            <p:ph type="sldImg" idx="2"/>
          </p:nvPr>
        </p:nvSpPr>
        <p:spPr/>
      </p:sp>
      <p:sp>
        <p:nvSpPr>
          <p:cNvPr id="36867" name="Google Shape;225;p12:notes">
            <a:extLst>
              <a:ext uri="{FF2B5EF4-FFF2-40B4-BE49-F238E27FC236}">
                <a16:creationId xmlns:a16="http://schemas.microsoft.com/office/drawing/2014/main" id="{3A500BD8-1E68-4E13-9AD6-319936D7F977}"/>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24;p12:notes">
            <a:extLst>
              <a:ext uri="{FF2B5EF4-FFF2-40B4-BE49-F238E27FC236}">
                <a16:creationId xmlns:a16="http://schemas.microsoft.com/office/drawing/2014/main" id="{5B28323A-7C71-412F-A777-4CD70648CA05}"/>
              </a:ext>
            </a:extLst>
          </p:cNvPr>
          <p:cNvSpPr>
            <a:spLocks noGrp="1" noRot="1" noChangeAspect="1" noTextEdit="1"/>
          </p:cNvSpPr>
          <p:nvPr>
            <p:ph type="sldImg" idx="2"/>
          </p:nvPr>
        </p:nvSpPr>
        <p:spPr/>
      </p:sp>
      <p:sp>
        <p:nvSpPr>
          <p:cNvPr id="37891" name="Google Shape;225;p12:notes">
            <a:extLst>
              <a:ext uri="{FF2B5EF4-FFF2-40B4-BE49-F238E27FC236}">
                <a16:creationId xmlns:a16="http://schemas.microsoft.com/office/drawing/2014/main" id="{4B6F71BC-C5AE-4B42-A2B4-84661D044155}"/>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224;p12:notes">
            <a:extLst>
              <a:ext uri="{FF2B5EF4-FFF2-40B4-BE49-F238E27FC236}">
                <a16:creationId xmlns:a16="http://schemas.microsoft.com/office/drawing/2014/main" id="{1BFD34E4-EBC1-4D43-81F3-45001B2F85AA}"/>
              </a:ext>
            </a:extLst>
          </p:cNvPr>
          <p:cNvSpPr>
            <a:spLocks noGrp="1" noRot="1" noChangeAspect="1" noTextEdit="1"/>
          </p:cNvSpPr>
          <p:nvPr>
            <p:ph type="sldImg" idx="2"/>
          </p:nvPr>
        </p:nvSpPr>
        <p:spPr/>
      </p:sp>
      <p:sp>
        <p:nvSpPr>
          <p:cNvPr id="38915" name="Google Shape;225;p12:notes">
            <a:extLst>
              <a:ext uri="{FF2B5EF4-FFF2-40B4-BE49-F238E27FC236}">
                <a16:creationId xmlns:a16="http://schemas.microsoft.com/office/drawing/2014/main" id="{243BE440-F820-4632-9D27-456AF5D2F1D1}"/>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24;p12:notes">
            <a:extLst>
              <a:ext uri="{FF2B5EF4-FFF2-40B4-BE49-F238E27FC236}">
                <a16:creationId xmlns:a16="http://schemas.microsoft.com/office/drawing/2014/main" id="{60699D1D-277D-4CD7-9B32-D1D5FE603929}"/>
              </a:ext>
            </a:extLst>
          </p:cNvPr>
          <p:cNvSpPr>
            <a:spLocks noGrp="1" noRot="1" noChangeAspect="1" noTextEdit="1"/>
          </p:cNvSpPr>
          <p:nvPr>
            <p:ph type="sldImg" idx="2"/>
          </p:nvPr>
        </p:nvSpPr>
        <p:spPr/>
      </p:sp>
      <p:sp>
        <p:nvSpPr>
          <p:cNvPr id="39939" name="Google Shape;225;p12:notes">
            <a:extLst>
              <a:ext uri="{FF2B5EF4-FFF2-40B4-BE49-F238E27FC236}">
                <a16:creationId xmlns:a16="http://schemas.microsoft.com/office/drawing/2014/main" id="{1B0594B8-253D-4769-8794-7E6BDE6178C4}"/>
              </a:ext>
            </a:extLst>
          </p:cNvPr>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242;g80b0d43afa_0_294:notes">
            <a:extLst>
              <a:ext uri="{FF2B5EF4-FFF2-40B4-BE49-F238E27FC236}">
                <a16:creationId xmlns:a16="http://schemas.microsoft.com/office/drawing/2014/main" id="{6F59404C-2BFC-4E8F-B14F-CE24B84F20EC}"/>
              </a:ext>
            </a:extLst>
          </p:cNvPr>
          <p:cNvSpPr>
            <a:spLocks noGrp="1" noRot="1" noChangeAspect="1" noTextEdit="1"/>
          </p:cNvSpPr>
          <p:nvPr>
            <p:ph type="sldImg" idx="2"/>
          </p:nvPr>
        </p:nvSpPr>
        <p:spPr/>
      </p:sp>
      <p:sp>
        <p:nvSpPr>
          <p:cNvPr id="40963" name="Google Shape;243;g80b0d43afa_0_294:notes">
            <a:extLst>
              <a:ext uri="{FF2B5EF4-FFF2-40B4-BE49-F238E27FC236}">
                <a16:creationId xmlns:a16="http://schemas.microsoft.com/office/drawing/2014/main" id="{FEFB37F3-57FE-498D-B442-CD565969EE55}"/>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246;p13:notes">
            <a:extLst>
              <a:ext uri="{FF2B5EF4-FFF2-40B4-BE49-F238E27FC236}">
                <a16:creationId xmlns:a16="http://schemas.microsoft.com/office/drawing/2014/main" id="{962C2B80-461F-48B4-A6E1-6F7615B1B780}"/>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
        <p:nvSpPr>
          <p:cNvPr id="41987" name="Google Shape;247;p13:notes">
            <a:extLst>
              <a:ext uri="{FF2B5EF4-FFF2-40B4-BE49-F238E27FC236}">
                <a16:creationId xmlns:a16="http://schemas.microsoft.com/office/drawing/2014/main" id="{B2A7F2EB-30FD-436B-A302-450F83BEEC79}"/>
              </a:ext>
            </a:extLst>
          </p:cNvPr>
          <p:cNvSpPr>
            <a:spLocks noGrp="1" noRot="1" noChangeAspect="1" noTextEdit="1"/>
          </p:cNvSpPr>
          <p:nvPr>
            <p:ph type="sldImg" idx="2"/>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29;g80b0d43afa_1_30:notes">
            <a:extLst>
              <a:ext uri="{FF2B5EF4-FFF2-40B4-BE49-F238E27FC236}">
                <a16:creationId xmlns:a16="http://schemas.microsoft.com/office/drawing/2014/main" id="{FACBB50D-BDD2-426C-AE5C-8DB32E877048}"/>
              </a:ext>
            </a:extLst>
          </p:cNvPr>
          <p:cNvSpPr>
            <a:spLocks noGrp="1" noRot="1" noChangeAspect="1" noTextEdit="1"/>
          </p:cNvSpPr>
          <p:nvPr>
            <p:ph type="sldImg" idx="2"/>
          </p:nvPr>
        </p:nvSpPr>
        <p:spPr/>
      </p:sp>
      <p:sp>
        <p:nvSpPr>
          <p:cNvPr id="25603" name="Google Shape;30;g80b0d43afa_1_30:notes">
            <a:extLst>
              <a:ext uri="{FF2B5EF4-FFF2-40B4-BE49-F238E27FC236}">
                <a16:creationId xmlns:a16="http://schemas.microsoft.com/office/drawing/2014/main" id="{CA468FF2-EB6D-4718-8AE3-59BA530D273C}"/>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29;g80b0d43afa_1_30:notes">
            <a:extLst>
              <a:ext uri="{FF2B5EF4-FFF2-40B4-BE49-F238E27FC236}">
                <a16:creationId xmlns:a16="http://schemas.microsoft.com/office/drawing/2014/main" id="{AA6DE626-F2C8-4089-9921-4E653BB69FB1}"/>
              </a:ext>
            </a:extLst>
          </p:cNvPr>
          <p:cNvSpPr>
            <a:spLocks noGrp="1" noRot="1" noChangeAspect="1" noTextEdit="1"/>
          </p:cNvSpPr>
          <p:nvPr>
            <p:ph type="sldImg" idx="2"/>
          </p:nvPr>
        </p:nvSpPr>
        <p:spPr/>
      </p:sp>
      <p:sp>
        <p:nvSpPr>
          <p:cNvPr id="26627" name="Google Shape;30;g80b0d43afa_1_30:notes">
            <a:extLst>
              <a:ext uri="{FF2B5EF4-FFF2-40B4-BE49-F238E27FC236}">
                <a16:creationId xmlns:a16="http://schemas.microsoft.com/office/drawing/2014/main" id="{C2026429-2E2A-473A-A9FE-1A652D232B9C}"/>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9;g80b0d43afa_1_30:notes">
            <a:extLst>
              <a:ext uri="{FF2B5EF4-FFF2-40B4-BE49-F238E27FC236}">
                <a16:creationId xmlns:a16="http://schemas.microsoft.com/office/drawing/2014/main" id="{EF3B22E4-91B7-4896-89B1-86D6E64213DA}"/>
              </a:ext>
            </a:extLst>
          </p:cNvPr>
          <p:cNvSpPr>
            <a:spLocks noGrp="1" noRot="1" noChangeAspect="1" noTextEdit="1"/>
          </p:cNvSpPr>
          <p:nvPr>
            <p:ph type="sldImg" idx="2"/>
          </p:nvPr>
        </p:nvSpPr>
        <p:spPr/>
      </p:sp>
      <p:sp>
        <p:nvSpPr>
          <p:cNvPr id="27651" name="Google Shape;30;g80b0d43afa_1_30:notes">
            <a:extLst>
              <a:ext uri="{FF2B5EF4-FFF2-40B4-BE49-F238E27FC236}">
                <a16:creationId xmlns:a16="http://schemas.microsoft.com/office/drawing/2014/main" id="{BE5796FB-52F4-4D39-89BA-DFB89E4F3A3D}"/>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9;g80b0d43afa_1_30:notes">
            <a:extLst>
              <a:ext uri="{FF2B5EF4-FFF2-40B4-BE49-F238E27FC236}">
                <a16:creationId xmlns:a16="http://schemas.microsoft.com/office/drawing/2014/main" id="{203EAF49-1C07-4F9E-A3A1-D5FC5F1A5C38}"/>
              </a:ext>
            </a:extLst>
          </p:cNvPr>
          <p:cNvSpPr>
            <a:spLocks noGrp="1" noRot="1" noChangeAspect="1" noTextEdit="1"/>
          </p:cNvSpPr>
          <p:nvPr>
            <p:ph type="sldImg" idx="2"/>
          </p:nvPr>
        </p:nvSpPr>
        <p:spPr/>
      </p:sp>
      <p:sp>
        <p:nvSpPr>
          <p:cNvPr id="28675" name="Google Shape;30;g80b0d43afa_1_30:notes">
            <a:extLst>
              <a:ext uri="{FF2B5EF4-FFF2-40B4-BE49-F238E27FC236}">
                <a16:creationId xmlns:a16="http://schemas.microsoft.com/office/drawing/2014/main" id="{EDDDF3EF-2322-4395-88B8-F3207FA5C50C}"/>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9;g80b0d43afa_1_30:notes">
            <a:extLst>
              <a:ext uri="{FF2B5EF4-FFF2-40B4-BE49-F238E27FC236}">
                <a16:creationId xmlns:a16="http://schemas.microsoft.com/office/drawing/2014/main" id="{9DA328DE-69DB-4287-B3AF-EF7BEFBE5E4E}"/>
              </a:ext>
            </a:extLst>
          </p:cNvPr>
          <p:cNvSpPr>
            <a:spLocks noGrp="1" noRot="1" noChangeAspect="1" noTextEdit="1"/>
          </p:cNvSpPr>
          <p:nvPr>
            <p:ph type="sldImg" idx="2"/>
          </p:nvPr>
        </p:nvSpPr>
        <p:spPr/>
      </p:sp>
      <p:sp>
        <p:nvSpPr>
          <p:cNvPr id="29699" name="Google Shape;30;g80b0d43afa_1_30:notes">
            <a:extLst>
              <a:ext uri="{FF2B5EF4-FFF2-40B4-BE49-F238E27FC236}">
                <a16:creationId xmlns:a16="http://schemas.microsoft.com/office/drawing/2014/main" id="{9AD11A8C-173B-49BB-A455-C1B4F05AF567}"/>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29;g80b0d43afa_1_30:notes">
            <a:extLst>
              <a:ext uri="{FF2B5EF4-FFF2-40B4-BE49-F238E27FC236}">
                <a16:creationId xmlns:a16="http://schemas.microsoft.com/office/drawing/2014/main" id="{87DEAE3B-9A7D-4AF3-81F9-479856F7C6E1}"/>
              </a:ext>
            </a:extLst>
          </p:cNvPr>
          <p:cNvSpPr>
            <a:spLocks noGrp="1" noRot="1" noChangeAspect="1" noTextEdit="1"/>
          </p:cNvSpPr>
          <p:nvPr>
            <p:ph type="sldImg" idx="2"/>
          </p:nvPr>
        </p:nvSpPr>
        <p:spPr/>
      </p:sp>
      <p:sp>
        <p:nvSpPr>
          <p:cNvPr id="30723" name="Google Shape;30;g80b0d43afa_1_30:notes">
            <a:extLst>
              <a:ext uri="{FF2B5EF4-FFF2-40B4-BE49-F238E27FC236}">
                <a16:creationId xmlns:a16="http://schemas.microsoft.com/office/drawing/2014/main" id="{440F6008-CB67-4992-BECB-B5B4196A80FD}"/>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9;g80b0d43afa_1_30:notes">
            <a:extLst>
              <a:ext uri="{FF2B5EF4-FFF2-40B4-BE49-F238E27FC236}">
                <a16:creationId xmlns:a16="http://schemas.microsoft.com/office/drawing/2014/main" id="{65605F34-B21E-4BDA-80C1-249C3CA6FD03}"/>
              </a:ext>
            </a:extLst>
          </p:cNvPr>
          <p:cNvSpPr>
            <a:spLocks noGrp="1" noRot="1" noChangeAspect="1" noTextEdit="1"/>
          </p:cNvSpPr>
          <p:nvPr>
            <p:ph type="sldImg" idx="2"/>
          </p:nvPr>
        </p:nvSpPr>
        <p:spPr/>
      </p:sp>
      <p:sp>
        <p:nvSpPr>
          <p:cNvPr id="31747" name="Google Shape;30;g80b0d43afa_1_30:notes">
            <a:extLst>
              <a:ext uri="{FF2B5EF4-FFF2-40B4-BE49-F238E27FC236}">
                <a16:creationId xmlns:a16="http://schemas.microsoft.com/office/drawing/2014/main" id="{D30D1EA9-D015-4FEB-9ADB-FC093C2118EA}"/>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29;g80b0d43afa_1_30:notes">
            <a:extLst>
              <a:ext uri="{FF2B5EF4-FFF2-40B4-BE49-F238E27FC236}">
                <a16:creationId xmlns:a16="http://schemas.microsoft.com/office/drawing/2014/main" id="{CEA20341-DB94-4240-B561-D7152FCB5FD1}"/>
              </a:ext>
            </a:extLst>
          </p:cNvPr>
          <p:cNvSpPr>
            <a:spLocks noGrp="1" noRot="1" noChangeAspect="1" noTextEdit="1"/>
          </p:cNvSpPr>
          <p:nvPr>
            <p:ph type="sldImg" idx="2"/>
          </p:nvPr>
        </p:nvSpPr>
        <p:spPr/>
      </p:sp>
      <p:sp>
        <p:nvSpPr>
          <p:cNvPr id="32771" name="Google Shape;30;g80b0d43afa_1_30:notes">
            <a:extLst>
              <a:ext uri="{FF2B5EF4-FFF2-40B4-BE49-F238E27FC236}">
                <a16:creationId xmlns:a16="http://schemas.microsoft.com/office/drawing/2014/main" id="{9E0F74E7-A117-4D07-AA49-A3A194E7FF46}"/>
              </a:ext>
            </a:extLst>
          </p:cNvPr>
          <p:cNvSpPr txBox="1">
            <a:spLocks noGrp="1"/>
          </p:cNvSpPr>
          <p:nvPr>
            <p:ph type="body" idx="1"/>
          </p:nvPr>
        </p:nvSpPr>
        <p:spPr/>
        <p:txBody>
          <a:bodyPr/>
          <a:lstStyle/>
          <a:p>
            <a:pPr marL="0" indent="0" eaLnBrk="1" hangingPunct="1">
              <a:buSzPts val="1400"/>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Front" type="tx">
  <p:cSld name="PresentationFront">
    <p:spTree>
      <p:nvGrpSpPr>
        <p:cNvPr id="1" name="Shape 12"/>
        <p:cNvGrpSpPr/>
        <p:nvPr/>
      </p:nvGrpSpPr>
      <p:grpSpPr>
        <a:xfrm>
          <a:off x="0" y="0"/>
          <a:ext cx="0" cy="0"/>
          <a:chOff x="0" y="0"/>
          <a:chExt cx="0" cy="0"/>
        </a:xfrm>
      </p:grpSpPr>
      <p:sp>
        <p:nvSpPr>
          <p:cNvPr id="3" name="Oval 2">
            <a:extLst>
              <a:ext uri="{FF2B5EF4-FFF2-40B4-BE49-F238E27FC236}">
                <a16:creationId xmlns:a16="http://schemas.microsoft.com/office/drawing/2014/main" id="{2C79C9C5-6347-4F7F-933C-810A37E23C82}"/>
              </a:ext>
            </a:extLst>
          </p:cNvPr>
          <p:cNvSpPr/>
          <p:nvPr userDrawn="1"/>
        </p:nvSpPr>
        <p:spPr>
          <a:xfrm>
            <a:off x="8624888" y="53975"/>
            <a:ext cx="495300" cy="479425"/>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fld id="{303B99AE-FD7D-42EF-8A5D-CD45DA129AB8}" type="slidenum">
              <a:rPr lang="en-US" altLang="en-US" sz="1000" b="1">
                <a:solidFill>
                  <a:srgbClr val="7F7F7F"/>
                </a:solidFill>
              </a:rPr>
              <a:pPr algn="ctr" eaLnBrk="1" hangingPunct="1">
                <a:buClr>
                  <a:srgbClr val="000000"/>
                </a:buClr>
                <a:buFont typeface="Arial" panose="020B0604020202020204" pitchFamily="34" charset="0"/>
                <a:buNone/>
              </a:pPr>
              <a:t>‹#›</a:t>
            </a:fld>
            <a:endParaRPr lang="en-GB" altLang="en-US" sz="900" b="1">
              <a:solidFill>
                <a:srgbClr val="7F7F7F"/>
              </a:solidFill>
            </a:endParaRPr>
          </a:p>
        </p:txBody>
      </p:sp>
      <p:sp>
        <p:nvSpPr>
          <p:cNvPr id="13" name="Google Shape;13;p2"/>
          <p:cNvSpPr txBox="1">
            <a:spLocks noGrp="1"/>
          </p:cNvSpPr>
          <p:nvPr>
            <p:ph type="title"/>
          </p:nvPr>
        </p:nvSpPr>
        <p:spPr>
          <a:xfrm>
            <a:off x="382724" y="1750663"/>
            <a:ext cx="8378700" cy="1024800"/>
          </a:xfrm>
          <a:prstGeom prst="rect">
            <a:avLst/>
          </a:prstGeom>
          <a:noFill/>
          <a:ln>
            <a:noFill/>
          </a:ln>
        </p:spPr>
        <p:txBody>
          <a:bodyPr spcFirstLastPara="1">
            <a:no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359199320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5"/>
        <p:cNvGrpSpPr/>
        <p:nvPr/>
      </p:nvGrpSpPr>
      <p:grpSpPr>
        <a:xfrm>
          <a:off x="0" y="0"/>
          <a:ext cx="0" cy="0"/>
          <a:chOff x="0" y="0"/>
          <a:chExt cx="0" cy="0"/>
        </a:xfrm>
      </p:grpSpPr>
      <p:pic>
        <p:nvPicPr>
          <p:cNvPr id="3" name="Google Shape;17;p3" descr="Google Shape;15;p17">
            <a:extLst>
              <a:ext uri="{FF2B5EF4-FFF2-40B4-BE49-F238E27FC236}">
                <a16:creationId xmlns:a16="http://schemas.microsoft.com/office/drawing/2014/main" id="{04B63B32-93DE-4379-846C-B9FB6E1A67C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94676"/>
          <a:stretch>
            <a:fillRect/>
          </a:stretch>
        </p:blipFill>
        <p:spPr bwMode="auto">
          <a:xfrm>
            <a:off x="0" y="4868863"/>
            <a:ext cx="914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8F9BFAEA-69D2-450F-AEE1-03C74552C11E}"/>
              </a:ext>
            </a:extLst>
          </p:cNvPr>
          <p:cNvSpPr/>
          <p:nvPr userDrawn="1"/>
        </p:nvSpPr>
        <p:spPr>
          <a:xfrm>
            <a:off x="8624888" y="53975"/>
            <a:ext cx="495300" cy="479425"/>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fld id="{D5DA24E2-5373-47F0-ABCE-570EB067C1E1}" type="slidenum">
              <a:rPr lang="en-US" altLang="en-US" sz="1000" b="1">
                <a:solidFill>
                  <a:srgbClr val="7F7F7F"/>
                </a:solidFill>
              </a:rPr>
              <a:pPr algn="ctr" eaLnBrk="1" hangingPunct="1">
                <a:buClr>
                  <a:srgbClr val="000000"/>
                </a:buClr>
                <a:buFont typeface="Arial" panose="020B0604020202020204" pitchFamily="34" charset="0"/>
                <a:buNone/>
              </a:pPr>
              <a:t>‹#›</a:t>
            </a:fld>
            <a:endParaRPr lang="en-GB" altLang="en-US" sz="900" b="1">
              <a:solidFill>
                <a:srgbClr val="7F7F7F"/>
              </a:solidFill>
            </a:endParaRPr>
          </a:p>
        </p:txBody>
      </p:sp>
      <p:sp>
        <p:nvSpPr>
          <p:cNvPr id="16" name="Google Shape;16;p3"/>
          <p:cNvSpPr txBox="1">
            <a:spLocks noGrp="1"/>
          </p:cNvSpPr>
          <p:nvPr>
            <p:ph type="body" idx="1"/>
          </p:nvPr>
        </p:nvSpPr>
        <p:spPr>
          <a:xfrm>
            <a:off x="338400" y="1369219"/>
            <a:ext cx="8467200" cy="3263400"/>
          </a:xfrm>
          <a:prstGeom prst="rect">
            <a:avLst/>
          </a:prstGeom>
          <a:noFill/>
          <a:ln>
            <a:noFill/>
          </a:ln>
        </p:spPr>
        <p:txBody>
          <a:bodyPr spcFirstLastPara="1">
            <a:no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Tree>
    <p:extLst>
      <p:ext uri="{BB962C8B-B14F-4D97-AF65-F5344CB8AC3E}">
        <p14:creationId xmlns:p14="http://schemas.microsoft.com/office/powerpoint/2010/main" val="54019226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9"/>
        <p:cNvGrpSpPr/>
        <p:nvPr/>
      </p:nvGrpSpPr>
      <p:grpSpPr>
        <a:xfrm>
          <a:off x="0" y="0"/>
          <a:ext cx="0" cy="0"/>
          <a:chOff x="0" y="0"/>
          <a:chExt cx="0" cy="0"/>
        </a:xfrm>
      </p:grpSpPr>
      <p:pic>
        <p:nvPicPr>
          <p:cNvPr id="2" name="Google Shape;20;p4" descr="Google Shape;17;p18">
            <a:extLst>
              <a:ext uri="{FF2B5EF4-FFF2-40B4-BE49-F238E27FC236}">
                <a16:creationId xmlns:a16="http://schemas.microsoft.com/office/drawing/2014/main" id="{904E5BFA-632A-4EEA-8B30-7C8B9B94A8C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0925"/>
            <a:ext cx="6858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21;p4" descr="Google Shape;18;p18">
            <a:extLst>
              <a:ext uri="{FF2B5EF4-FFF2-40B4-BE49-F238E27FC236}">
                <a16:creationId xmlns:a16="http://schemas.microsoft.com/office/drawing/2014/main" id="{BF036D99-A92B-4AD2-9357-B41D63D5D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8521"/>
          <a:stretch>
            <a:fillRect/>
          </a:stretch>
        </p:blipFill>
        <p:spPr bwMode="auto">
          <a:xfrm>
            <a:off x="3151188" y="207963"/>
            <a:ext cx="28416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A093EB83-304A-4C2C-B366-C3A3DB4ADCBC}"/>
              </a:ext>
            </a:extLst>
          </p:cNvPr>
          <p:cNvSpPr/>
          <p:nvPr userDrawn="1"/>
        </p:nvSpPr>
        <p:spPr>
          <a:xfrm>
            <a:off x="8624888" y="53975"/>
            <a:ext cx="495300" cy="479425"/>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fld id="{7730BD75-BCAA-4431-BC8C-3BBFE999A598}" type="slidenum">
              <a:rPr lang="en-US" altLang="en-US" sz="1000" b="1">
                <a:solidFill>
                  <a:srgbClr val="7F7F7F"/>
                </a:solidFill>
              </a:rPr>
              <a:pPr algn="ctr" eaLnBrk="1" hangingPunct="1">
                <a:buClr>
                  <a:srgbClr val="000000"/>
                </a:buClr>
                <a:buFont typeface="Arial" panose="020B0604020202020204" pitchFamily="34" charset="0"/>
                <a:buNone/>
              </a:pPr>
              <a:t>‹#›</a:t>
            </a:fld>
            <a:endParaRPr lang="en-GB" altLang="en-US" sz="900" b="1">
              <a:solidFill>
                <a:srgbClr val="7F7F7F"/>
              </a:solidFill>
            </a:endParaRPr>
          </a:p>
        </p:txBody>
      </p:sp>
    </p:spTree>
    <p:extLst>
      <p:ext uri="{BB962C8B-B14F-4D97-AF65-F5344CB8AC3E}">
        <p14:creationId xmlns:p14="http://schemas.microsoft.com/office/powerpoint/2010/main" val="3277445045"/>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Google Shape;6;p1" descr="Google Shape;9;p16">
            <a:extLst>
              <a:ext uri="{FF2B5EF4-FFF2-40B4-BE49-F238E27FC236}">
                <a16:creationId xmlns:a16="http://schemas.microsoft.com/office/drawing/2014/main" id="{ADF914BA-17A0-40C8-94F0-A15AAAE0CE7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7;p1">
            <a:extLst>
              <a:ext uri="{FF2B5EF4-FFF2-40B4-BE49-F238E27FC236}">
                <a16:creationId xmlns:a16="http://schemas.microsoft.com/office/drawing/2014/main" id="{16AD8060-E304-4141-9A7D-3C68274105A3}"/>
              </a:ext>
            </a:extLst>
          </p:cNvPr>
          <p:cNvSpPr txBox="1">
            <a:spLocks noGrp="1"/>
          </p:cNvSpPr>
          <p:nvPr>
            <p:ph type="title"/>
          </p:nvPr>
        </p:nvSpPr>
        <p:spPr bwMode="auto">
          <a:xfrm>
            <a:off x="382588" y="1751013"/>
            <a:ext cx="83788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75" tIns="45675" rIns="45675" bIns="45675" numCol="1" anchor="ctr" anchorCtr="0" compatLnSpc="1">
            <a:prstTxWarp prst="textNoShape">
              <a:avLst/>
            </a:prstTxWarp>
          </a:bodyPr>
          <a:lstStyle/>
          <a:p>
            <a:pPr lvl="0"/>
            <a:endParaRPr lang="en-US" altLang="en-US">
              <a:sym typeface="Arial" panose="020B0604020202020204" pitchFamily="34" charset="0"/>
            </a:endParaRPr>
          </a:p>
        </p:txBody>
      </p:sp>
      <p:pic>
        <p:nvPicPr>
          <p:cNvPr id="1028" name="Google Shape;8;p1" descr="Google Shape;11;p16">
            <a:extLst>
              <a:ext uri="{FF2B5EF4-FFF2-40B4-BE49-F238E27FC236}">
                <a16:creationId xmlns:a16="http://schemas.microsoft.com/office/drawing/2014/main" id="{39C263C4-D9FB-4365-98D9-B1F8F3F28849}"/>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b="8519"/>
          <a:stretch>
            <a:fillRect/>
          </a:stretch>
        </p:blipFill>
        <p:spPr bwMode="auto">
          <a:xfrm>
            <a:off x="533400" y="3916363"/>
            <a:ext cx="19796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oogle Shape;9;p1" descr="Google Shape;12;p16">
            <a:extLst>
              <a:ext uri="{FF2B5EF4-FFF2-40B4-BE49-F238E27FC236}">
                <a16:creationId xmlns:a16="http://schemas.microsoft.com/office/drawing/2014/main" id="{840766EA-3248-4442-93F5-879D699D9D5C}"/>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 y="325438"/>
            <a:ext cx="24622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Google Shape;10;p1">
            <a:extLst>
              <a:ext uri="{FF2B5EF4-FFF2-40B4-BE49-F238E27FC236}">
                <a16:creationId xmlns:a16="http://schemas.microsoft.com/office/drawing/2014/main" id="{F1E19DA7-F59B-4473-9BB4-477119C8DFE6}"/>
              </a:ext>
            </a:extLst>
          </p:cNvPr>
          <p:cNvSpPr txBox="1">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75" tIns="45675" rIns="45675" bIns="4567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Lst>
  <p:transition>
    <p:wedge/>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7;p5">
            <a:extLst>
              <a:ext uri="{FF2B5EF4-FFF2-40B4-BE49-F238E27FC236}">
                <a16:creationId xmlns:a16="http://schemas.microsoft.com/office/drawing/2014/main" id="{254E382E-5C64-4316-ACD3-47DFB2CC62BA}"/>
              </a:ext>
            </a:extLst>
          </p:cNvPr>
          <p:cNvSpPr txBox="1">
            <a:spLocks noChangeArrowheads="1"/>
          </p:cNvSpPr>
          <p:nvPr/>
        </p:nvSpPr>
        <p:spPr bwMode="auto">
          <a:xfrm>
            <a:off x="5937250" y="4110038"/>
            <a:ext cx="36528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75" tIns="45675" rIns="45675" bIns="45675" anchor="b"/>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1F3864"/>
              </a:buClr>
              <a:buSzPts val="1400"/>
              <a:buFont typeface="Arial" panose="020B0604020202020204" pitchFamily="34" charset="0"/>
              <a:buNone/>
            </a:pPr>
            <a:r>
              <a:rPr lang="en-US" altLang="en-US" b="1">
                <a:solidFill>
                  <a:srgbClr val="1F3864"/>
                </a:solidFill>
                <a:latin typeface="Lucida Sans" panose="020B0602030504020204" pitchFamily="34" charset="0"/>
                <a:sym typeface="Lucida Sans" panose="020B0602030504020204" pitchFamily="34" charset="0"/>
              </a:rPr>
              <a:t>Q2 APPRM meeting</a:t>
            </a:r>
          </a:p>
          <a:p>
            <a:pPr eaLnBrk="1" hangingPunct="1">
              <a:lnSpc>
                <a:spcPct val="90000"/>
              </a:lnSpc>
              <a:buClr>
                <a:srgbClr val="1F3864"/>
              </a:buClr>
              <a:buSzPts val="1400"/>
              <a:buFont typeface="Arial" panose="020B0604020202020204" pitchFamily="34" charset="0"/>
              <a:buNone/>
            </a:pPr>
            <a:r>
              <a:rPr lang="en-US" altLang="en-US" b="1">
                <a:solidFill>
                  <a:srgbClr val="1F3864"/>
                </a:solidFill>
                <a:latin typeface="Lucida Sans" panose="020B0602030504020204" pitchFamily="34" charset="0"/>
                <a:sym typeface="Lucida Sans" panose="020B0602030504020204" pitchFamily="34" charset="0"/>
              </a:rPr>
              <a:t>20</a:t>
            </a:r>
            <a:r>
              <a:rPr lang="en-US" altLang="en-US" b="1" baseline="30000">
                <a:solidFill>
                  <a:srgbClr val="1F3864"/>
                </a:solidFill>
                <a:latin typeface="Lucida Sans" panose="020B0602030504020204" pitchFamily="34" charset="0"/>
                <a:sym typeface="Lucida Sans" panose="020B0602030504020204" pitchFamily="34" charset="0"/>
              </a:rPr>
              <a:t>th</a:t>
            </a:r>
            <a:r>
              <a:rPr lang="en-US" altLang="en-US" b="1">
                <a:solidFill>
                  <a:srgbClr val="1F3864"/>
                </a:solidFill>
                <a:latin typeface="Lucida Sans" panose="020B0602030504020204" pitchFamily="34" charset="0"/>
                <a:sym typeface="Lucida Sans" panose="020B0602030504020204" pitchFamily="34" charset="0"/>
              </a:rPr>
              <a:t> , 21</a:t>
            </a:r>
            <a:r>
              <a:rPr lang="en-US" altLang="en-US" b="1" baseline="30000">
                <a:solidFill>
                  <a:srgbClr val="1F3864"/>
                </a:solidFill>
                <a:latin typeface="Lucida Sans" panose="020B0602030504020204" pitchFamily="34" charset="0"/>
                <a:sym typeface="Lucida Sans" panose="020B0602030504020204" pitchFamily="34" charset="0"/>
              </a:rPr>
              <a:t>st</a:t>
            </a:r>
            <a:r>
              <a:rPr lang="en-US" altLang="en-US" b="1">
                <a:solidFill>
                  <a:srgbClr val="1F3864"/>
                </a:solidFill>
                <a:latin typeface="Lucida Sans" panose="020B0602030504020204" pitchFamily="34" charset="0"/>
                <a:sym typeface="Lucida Sans" panose="020B0602030504020204" pitchFamily="34" charset="0"/>
              </a:rPr>
              <a:t>  and 23</a:t>
            </a:r>
            <a:r>
              <a:rPr lang="en-US" altLang="en-US" b="1" baseline="30000">
                <a:solidFill>
                  <a:srgbClr val="1F3864"/>
                </a:solidFill>
                <a:latin typeface="Lucida Sans" panose="020B0602030504020204" pitchFamily="34" charset="0"/>
                <a:sym typeface="Lucida Sans" panose="020B0602030504020204" pitchFamily="34" charset="0"/>
              </a:rPr>
              <a:t>rd</a:t>
            </a:r>
            <a:r>
              <a:rPr lang="en-US" altLang="en-US" b="1">
                <a:solidFill>
                  <a:srgbClr val="1F3864"/>
                </a:solidFill>
                <a:latin typeface="Lucida Sans" panose="020B0602030504020204" pitchFamily="34" charset="0"/>
                <a:sym typeface="Lucida Sans" panose="020B0602030504020204" pitchFamily="34" charset="0"/>
              </a:rPr>
              <a:t> July 2020</a:t>
            </a:r>
          </a:p>
          <a:p>
            <a:pPr eaLnBrk="1" hangingPunct="1">
              <a:lnSpc>
                <a:spcPct val="90000"/>
              </a:lnSpc>
              <a:buClr>
                <a:srgbClr val="1F3864"/>
              </a:buClr>
              <a:buSzPts val="1400"/>
              <a:buFont typeface="Lucida Sans" panose="020B0602030504020204" pitchFamily="34" charset="0"/>
              <a:buNone/>
            </a:pPr>
            <a:r>
              <a:rPr lang="en-US" altLang="en-US" b="1">
                <a:solidFill>
                  <a:srgbClr val="1F3864"/>
                </a:solidFill>
                <a:latin typeface="Lucida Sans" panose="020B0602030504020204" pitchFamily="34" charset="0"/>
                <a:sym typeface="Lucida Sans" panose="020B0602030504020204" pitchFamily="34" charset="0"/>
              </a:rPr>
              <a:t>Addis Ababa, Ethiopia</a:t>
            </a:r>
            <a:endParaRPr lang="yo-NG" altLang="en-US"/>
          </a:p>
        </p:txBody>
      </p:sp>
      <p:sp>
        <p:nvSpPr>
          <p:cNvPr id="5123" name="Google Shape;28;p5">
            <a:extLst>
              <a:ext uri="{FF2B5EF4-FFF2-40B4-BE49-F238E27FC236}">
                <a16:creationId xmlns:a16="http://schemas.microsoft.com/office/drawing/2014/main" id="{51EAE0F1-074C-48C0-B3C1-480162DBC96B}"/>
              </a:ext>
            </a:extLst>
          </p:cNvPr>
          <p:cNvSpPr txBox="1">
            <a:spLocks noGrp="1"/>
          </p:cNvSpPr>
          <p:nvPr>
            <p:ph type="title"/>
          </p:nvPr>
        </p:nvSpPr>
        <p:spPr>
          <a:xfrm>
            <a:off x="382588" y="1408113"/>
            <a:ext cx="8378825" cy="2713037"/>
          </a:xfrm>
        </p:spPr>
        <p:txBody>
          <a:bodyPr anchor="t"/>
          <a:lstStyle/>
          <a:p>
            <a:pPr eaLnBrk="1" hangingPunct="1">
              <a:spcBef>
                <a:spcPct val="0"/>
              </a:spcBef>
              <a:spcAft>
                <a:spcPct val="0"/>
              </a:spcAft>
              <a:buSzPts val="2700"/>
            </a:pPr>
            <a:br>
              <a:rPr lang="en-US" altLang="en-US" sz="2700" b="1">
                <a:solidFill>
                  <a:srgbClr val="5268A4"/>
                </a:solidFill>
                <a:latin typeface="Lucida Sans" panose="020B0602030504020204" pitchFamily="34" charset="0"/>
                <a:cs typeface="Arial" panose="020B0604020202020204" pitchFamily="34" charset="0"/>
                <a:sym typeface="Lucida Sans" panose="020B0602030504020204" pitchFamily="34" charset="0"/>
              </a:rPr>
            </a:br>
            <a:r>
              <a:rPr lang="en-US" altLang="en-US" sz="2700" b="1">
                <a:solidFill>
                  <a:srgbClr val="5268A4"/>
                </a:solidFill>
                <a:latin typeface="Lucida Sans" panose="020B0602030504020204" pitchFamily="34" charset="0"/>
                <a:cs typeface="Arial" panose="020B0604020202020204" pitchFamily="34" charset="0"/>
                <a:sym typeface="Lucida Sans" panose="020B0602030504020204" pitchFamily="34" charset="0"/>
              </a:rPr>
              <a:t>Mid-Year Programme Performance Review: </a:t>
            </a:r>
            <a:br>
              <a:rPr lang="en-US" altLang="en-US" sz="2700" b="1">
                <a:solidFill>
                  <a:srgbClr val="5268A4"/>
                </a:solidFill>
                <a:latin typeface="Lucida Sans" panose="020B0602030504020204" pitchFamily="34" charset="0"/>
                <a:cs typeface="Arial" panose="020B0604020202020204" pitchFamily="34" charset="0"/>
                <a:sym typeface="Lucida Sans" panose="020B0602030504020204" pitchFamily="34" charset="0"/>
              </a:rPr>
            </a:br>
            <a:r>
              <a:rPr lang="en-US" altLang="en-US" sz="2700" b="1">
                <a:solidFill>
                  <a:srgbClr val="5268A4"/>
                </a:solidFill>
                <a:latin typeface="Lucida Sans" panose="020B0602030504020204" pitchFamily="34" charset="0"/>
                <a:cs typeface="Arial" panose="020B0604020202020204" pitchFamily="34" charset="0"/>
                <a:sym typeface="Lucida Sans" panose="020B0602030504020204" pitchFamily="34" charset="0"/>
              </a:rPr>
              <a:t>Emerging Issues, Trends and Assessments </a:t>
            </a:r>
            <a:br>
              <a:rPr lang="en-US" altLang="en-US" sz="2700" b="1">
                <a:solidFill>
                  <a:srgbClr val="5268A4"/>
                </a:solidFill>
                <a:latin typeface="Lucida Sans" panose="020B0602030504020204" pitchFamily="34" charset="0"/>
                <a:cs typeface="Arial" panose="020B0604020202020204" pitchFamily="34" charset="0"/>
                <a:sym typeface="Lucida Sans" panose="020B0602030504020204" pitchFamily="34" charset="0"/>
              </a:rPr>
            </a:br>
            <a:br>
              <a:rPr lang="en-US" altLang="en-US" sz="1200">
                <a:latin typeface="Lucida Sans" panose="020B0602030504020204" pitchFamily="34" charset="0"/>
                <a:cs typeface="Arial" panose="020B0604020202020204" pitchFamily="34" charset="0"/>
                <a:sym typeface="Lucida Sans" panose="020B0602030504020204" pitchFamily="34" charset="0"/>
              </a:rPr>
            </a:br>
            <a:br>
              <a:rPr lang="en-US" altLang="en-US" sz="1200">
                <a:latin typeface="Lucida Sans" panose="020B0602030504020204" pitchFamily="34" charset="0"/>
                <a:cs typeface="Arial" panose="020B0604020202020204" pitchFamily="34" charset="0"/>
                <a:sym typeface="Lucida Sans" panose="020B0602030504020204" pitchFamily="34" charset="0"/>
              </a:rPr>
            </a:br>
            <a:r>
              <a:rPr lang="en-US" altLang="en-US" sz="2400" b="1">
                <a:solidFill>
                  <a:schemeClr val="accent1"/>
                </a:solidFill>
                <a:latin typeface="Lucida Sans" panose="020B0602030504020204" pitchFamily="34" charset="0"/>
                <a:cs typeface="Arial" panose="020B0604020202020204" pitchFamily="34" charset="0"/>
                <a:sym typeface="Lucida Sans" panose="020B0602030504020204" pitchFamily="34" charset="0"/>
              </a:rPr>
              <a:t>Said Adejumobi,</a:t>
            </a:r>
            <a:r>
              <a:rPr lang="en-US" altLang="en-US" sz="1700" b="1">
                <a:solidFill>
                  <a:schemeClr val="accent1"/>
                </a:solidFill>
                <a:latin typeface="Lucida Sans" panose="020B0602030504020204" pitchFamily="34" charset="0"/>
                <a:cs typeface="Arial" panose="020B0604020202020204" pitchFamily="34" charset="0"/>
                <a:sym typeface="Lucida Sans" panose="020B0602030504020204" pitchFamily="34" charset="0"/>
              </a:rPr>
              <a:t> </a:t>
            </a:r>
            <a:br>
              <a:rPr lang="en-US" altLang="en-US" sz="1700" b="1">
                <a:solidFill>
                  <a:schemeClr val="accent1"/>
                </a:solidFill>
                <a:latin typeface="Lucida Sans" panose="020B0602030504020204" pitchFamily="34" charset="0"/>
                <a:cs typeface="Arial" panose="020B0604020202020204" pitchFamily="34" charset="0"/>
                <a:sym typeface="Lucida Sans" panose="020B0602030504020204" pitchFamily="34" charset="0"/>
              </a:rPr>
            </a:br>
            <a:r>
              <a:rPr lang="en-US" altLang="en-US" sz="1700" b="1">
                <a:solidFill>
                  <a:schemeClr val="accent1"/>
                </a:solidFill>
                <a:latin typeface="Lucida Sans" panose="020B0602030504020204" pitchFamily="34" charset="0"/>
                <a:cs typeface="Arial" panose="020B0604020202020204" pitchFamily="34" charset="0"/>
                <a:sym typeface="Lucida Sans" panose="020B0602030504020204" pitchFamily="34" charset="0"/>
              </a:rPr>
              <a:t>Director</a:t>
            </a:r>
            <a:br>
              <a:rPr lang="en-US" altLang="en-US" sz="1700" b="1">
                <a:solidFill>
                  <a:schemeClr val="accent1"/>
                </a:solidFill>
                <a:latin typeface="Lucida Sans" panose="020B0602030504020204" pitchFamily="34" charset="0"/>
                <a:cs typeface="Arial" panose="020B0604020202020204" pitchFamily="34" charset="0"/>
                <a:sym typeface="Lucida Sans" panose="020B0602030504020204" pitchFamily="34" charset="0"/>
              </a:rPr>
            </a:br>
            <a:br>
              <a:rPr lang="en-US" altLang="en-US" sz="700" b="1">
                <a:solidFill>
                  <a:schemeClr val="accent1"/>
                </a:solidFill>
                <a:latin typeface="Lucida Sans" panose="020B0602030504020204" pitchFamily="34" charset="0"/>
                <a:cs typeface="Arial" panose="020B0604020202020204" pitchFamily="34" charset="0"/>
                <a:sym typeface="Lucida Sans" panose="020B0602030504020204" pitchFamily="34" charset="0"/>
              </a:rPr>
            </a:br>
            <a:r>
              <a:rPr lang="en-US" altLang="en-US" sz="1500" b="1">
                <a:latin typeface="Lucida Sans" panose="020B0602030504020204" pitchFamily="34" charset="0"/>
                <a:cs typeface="Arial" panose="020B0604020202020204" pitchFamily="34" charset="0"/>
                <a:sym typeface="Lucida Sans" panose="020B0602030504020204" pitchFamily="34" charset="0"/>
              </a:rPr>
              <a:t>Strategic Planning, Oversight and Results Division (SPORD)</a:t>
            </a:r>
            <a:br>
              <a:rPr lang="en-US" altLang="en-US" sz="1500" b="1">
                <a:latin typeface="Lucida Sans" panose="020B0602030504020204" pitchFamily="34" charset="0"/>
                <a:cs typeface="Arial" panose="020B0604020202020204" pitchFamily="34" charset="0"/>
                <a:sym typeface="Lucida Sans" panose="020B0602030504020204" pitchFamily="34" charset="0"/>
              </a:rPr>
            </a:br>
            <a:endParaRPr lang="en-US" altLang="en-US" sz="3200" b="1">
              <a:latin typeface="Lucida Sans" panose="020B0602030504020204" pitchFamily="34" charset="0"/>
              <a:cs typeface="Arial" panose="020B0604020202020204" pitchFamily="34" charset="0"/>
              <a:sym typeface="Lucida Sans" panose="020B0602030504020204" pitchFamily="34"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52E96E-8D1A-4164-A80D-068CE3C4466B}"/>
              </a:ext>
            </a:extLst>
          </p:cNvPr>
          <p:cNvSpPr/>
          <p:nvPr/>
        </p:nvSpPr>
        <p:spPr>
          <a:xfrm>
            <a:off x="-138113" y="787400"/>
            <a:ext cx="8170863" cy="339725"/>
          </a:xfrm>
          <a:prstGeom prst="rect">
            <a:avLst/>
          </a:prstGeom>
        </p:spPr>
        <p:txBody>
          <a:bodyPr>
            <a:spAutoFit/>
          </a:bodyPr>
          <a:lstStyle/>
          <a:p>
            <a:pPr lvl="1" eaLnBrk="0" hangingPunct="0">
              <a:spcAft>
                <a:spcPts val="0"/>
              </a:spcAft>
              <a:tabLst>
                <a:tab pos="914400" algn="l"/>
              </a:tabLst>
              <a:defRPr/>
            </a:pPr>
            <a:r>
              <a:rPr lang="en-GB" sz="1600" b="1" dirty="0">
                <a:latin typeface="+mj-lt"/>
              </a:rPr>
              <a:t>B.   Status against performance targets as per the 2020 ABP (by SP)</a:t>
            </a:r>
          </a:p>
        </p:txBody>
      </p:sp>
      <p:sp>
        <p:nvSpPr>
          <p:cNvPr id="14339" name="Google Shape;229;p17">
            <a:extLst>
              <a:ext uri="{FF2B5EF4-FFF2-40B4-BE49-F238E27FC236}">
                <a16:creationId xmlns:a16="http://schemas.microsoft.com/office/drawing/2014/main" id="{643FF99D-D779-464C-A684-3A867AC34422}"/>
              </a:ext>
            </a:extLst>
          </p:cNvPr>
          <p:cNvSpPr txBox="1">
            <a:spLocks noChangeArrowheads="1"/>
          </p:cNvSpPr>
          <p:nvPr/>
        </p:nvSpPr>
        <p:spPr bwMode="auto">
          <a:xfrm>
            <a:off x="2000250" y="582613"/>
            <a:ext cx="62690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grpSp>
        <p:nvGrpSpPr>
          <p:cNvPr id="14340" name="Group 7">
            <a:extLst>
              <a:ext uri="{FF2B5EF4-FFF2-40B4-BE49-F238E27FC236}">
                <a16:creationId xmlns:a16="http://schemas.microsoft.com/office/drawing/2014/main" id="{BE21C20E-9A2F-47A4-B298-950D7D2185B9}"/>
              </a:ext>
            </a:extLst>
          </p:cNvPr>
          <p:cNvGrpSpPr>
            <a:grpSpLocks/>
          </p:cNvGrpSpPr>
          <p:nvPr/>
        </p:nvGrpSpPr>
        <p:grpSpPr bwMode="auto">
          <a:xfrm>
            <a:off x="509588" y="69850"/>
            <a:ext cx="8124825" cy="719138"/>
            <a:chOff x="510312" y="69186"/>
            <a:chExt cx="8124101" cy="720000"/>
          </a:xfrm>
        </p:grpSpPr>
        <p:pic>
          <p:nvPicPr>
            <p:cNvPr id="14342" name="Graphic 8" descr="Upward trend">
              <a:extLst>
                <a:ext uri="{FF2B5EF4-FFF2-40B4-BE49-F238E27FC236}">
                  <a16:creationId xmlns:a16="http://schemas.microsoft.com/office/drawing/2014/main" id="{5D9E2B42-F05F-4B9F-8C97-21EDD9833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Google Shape;229;p17">
              <a:extLst>
                <a:ext uri="{FF2B5EF4-FFF2-40B4-BE49-F238E27FC236}">
                  <a16:creationId xmlns:a16="http://schemas.microsoft.com/office/drawing/2014/main" id="{FBD3CA80-0AEA-463F-BDD1-80C7139B854D}"/>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4344" name="Google Shape;230;p17">
              <a:extLst>
                <a:ext uri="{FF2B5EF4-FFF2-40B4-BE49-F238E27FC236}">
                  <a16:creationId xmlns:a16="http://schemas.microsoft.com/office/drawing/2014/main" id="{2DE7F75B-683F-4E04-8695-41C77D2E0C6E}"/>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
        <p:nvSpPr>
          <p:cNvPr id="5" name="Rectangle 4">
            <a:extLst>
              <a:ext uri="{FF2B5EF4-FFF2-40B4-BE49-F238E27FC236}">
                <a16:creationId xmlns:a16="http://schemas.microsoft.com/office/drawing/2014/main" id="{6C761108-C531-48C6-9E3F-6D1FE35AB399}"/>
              </a:ext>
            </a:extLst>
          </p:cNvPr>
          <p:cNvSpPr/>
          <p:nvPr/>
        </p:nvSpPr>
        <p:spPr>
          <a:xfrm>
            <a:off x="371475" y="1065213"/>
            <a:ext cx="8975725" cy="3878262"/>
          </a:xfrm>
          <a:prstGeom prst="rect">
            <a:avLst/>
          </a:prstGeom>
        </p:spPr>
        <p:txBody>
          <a:bodyPr>
            <a:spAutoFit/>
          </a:bodyPr>
          <a:lstStyle/>
          <a:p>
            <a:pPr fontAlgn="auto">
              <a:spcBef>
                <a:spcPts val="0"/>
              </a:spcBef>
              <a:spcAft>
                <a:spcPts val="0"/>
              </a:spcAft>
              <a:buClr>
                <a:srgbClr val="000000"/>
              </a:buClr>
              <a:defRPr/>
            </a:pPr>
            <a:r>
              <a:rPr lang="en-US" sz="1600" i="1" dirty="0">
                <a:latin typeface="Calibri" panose="020F0502020204030204" pitchFamily="34" charset="0"/>
                <a:ea typeface="DengXian" panose="02010600030101010101" pitchFamily="2" charset="-122"/>
              </a:rPr>
              <a:t>Key observations/Challenges  </a:t>
            </a:r>
          </a:p>
          <a:p>
            <a:pPr fontAlgn="auto">
              <a:spcBef>
                <a:spcPts val="0"/>
              </a:spcBef>
              <a:spcAft>
                <a:spcPts val="0"/>
              </a:spcAft>
              <a:buClr>
                <a:srgbClr val="000000"/>
              </a:buClr>
              <a:defRPr/>
            </a:pPr>
            <a:endParaRPr lang="en-US" sz="300" i="1" dirty="0">
              <a:latin typeface="Calibri" panose="020F0502020204030204" pitchFamily="34" charset="0"/>
              <a:ea typeface="DengXian" panose="02010600030101010101" pitchFamily="2" charset="-122"/>
            </a:endParaRPr>
          </a:p>
          <a:p>
            <a:pPr marL="285750" indent="-285750" fontAlgn="auto">
              <a:spcBef>
                <a:spcPts val="0"/>
              </a:spcBef>
              <a:spcAft>
                <a:spcPts val="0"/>
              </a:spcAft>
              <a:buClr>
                <a:srgbClr val="000000"/>
              </a:buClr>
              <a:buFont typeface="Arial" panose="020B0604020202020204" pitchFamily="34" charset="0"/>
              <a:buChar char="•"/>
              <a:defRPr/>
            </a:pPr>
            <a:r>
              <a:rPr lang="en-US" sz="1700" b="1" dirty="0">
                <a:latin typeface="Calibri" panose="020F0502020204030204" pitchFamily="34" charset="0"/>
                <a:ea typeface="DengXian" panose="02010600030101010101" pitchFamily="2" charset="-122"/>
              </a:rPr>
              <a:t>Paucity of performance data</a:t>
            </a:r>
            <a:br>
              <a:rPr lang="en-US" sz="1700" dirty="0">
                <a:latin typeface="Calibri" panose="020F0502020204030204" pitchFamily="34" charset="0"/>
                <a:ea typeface="DengXian" panose="02010600030101010101" pitchFamily="2" charset="-122"/>
              </a:rPr>
            </a:br>
            <a:endParaRPr lang="en-US" sz="500" dirty="0">
              <a:latin typeface="Calibri" panose="020F0502020204030204" pitchFamily="34" charset="0"/>
              <a:ea typeface="DengXian" panose="02010600030101010101" pitchFamily="2" charset="-122"/>
            </a:endParaRPr>
          </a:p>
          <a:p>
            <a:pPr marL="550863" lvl="1" indent="-285750" fontAlgn="auto">
              <a:spcBef>
                <a:spcPts val="0"/>
              </a:spcBef>
              <a:spcAft>
                <a:spcPts val="0"/>
              </a:spcAft>
              <a:buClr>
                <a:srgbClr val="000000"/>
              </a:buClr>
              <a:buSzPct val="75000"/>
              <a:buFont typeface="Wingdings" panose="05000000000000000000" pitchFamily="2" charset="2"/>
              <a:buChar char="q"/>
              <a:defRPr/>
            </a:pPr>
            <a:r>
              <a:rPr lang="en-US" sz="1550" b="1" dirty="0">
                <a:solidFill>
                  <a:srgbClr val="5268A4"/>
                </a:solidFill>
                <a:latin typeface="Calibri" panose="020F0502020204030204" pitchFamily="34" charset="0"/>
                <a:ea typeface="DengXian" panose="02010600030101010101" pitchFamily="2" charset="-122"/>
              </a:rPr>
              <a:t>Stepwise/ progressive nature of indicators</a:t>
            </a:r>
            <a:r>
              <a:rPr lang="en-US" sz="1550" dirty="0">
                <a:latin typeface="Calibri" panose="020F0502020204030204" pitchFamily="34" charset="0"/>
                <a:ea typeface="DengXian" panose="02010600030101010101" pitchFamily="2" charset="-122"/>
              </a:rPr>
              <a:t>: work starts in Q1 and results begin to emerge in Q3/Q4</a:t>
            </a:r>
          </a:p>
          <a:p>
            <a:pPr marL="452438" lvl="1" indent="-187325" fontAlgn="auto">
              <a:spcBef>
                <a:spcPts val="0"/>
              </a:spcBef>
              <a:spcAft>
                <a:spcPts val="0"/>
              </a:spcAft>
              <a:buClr>
                <a:srgbClr val="000000"/>
              </a:buClr>
              <a:buSzPct val="75000"/>
              <a:buFont typeface="Wingdings" panose="05000000000000000000" pitchFamily="2" charset="2"/>
              <a:buChar char="q"/>
              <a:defRPr/>
            </a:pPr>
            <a:endParaRPr lang="en-US" sz="700" dirty="0">
              <a:latin typeface="Calibri" panose="020F0502020204030204" pitchFamily="34" charset="0"/>
              <a:ea typeface="DengXian" panose="02010600030101010101" pitchFamily="2" charset="-122"/>
            </a:endParaRPr>
          </a:p>
          <a:p>
            <a:pPr marL="550863" lvl="1" indent="-285750" fontAlgn="auto">
              <a:spcBef>
                <a:spcPts val="0"/>
              </a:spcBef>
              <a:spcAft>
                <a:spcPts val="0"/>
              </a:spcAft>
              <a:buClr>
                <a:srgbClr val="000000"/>
              </a:buClr>
              <a:buSzPct val="75000"/>
              <a:buFont typeface="Wingdings" panose="05000000000000000000" pitchFamily="2" charset="2"/>
              <a:buChar char="q"/>
              <a:defRPr/>
            </a:pPr>
            <a:r>
              <a:rPr lang="en-US" sz="1550" b="1" dirty="0">
                <a:solidFill>
                  <a:srgbClr val="5268A4"/>
                </a:solidFill>
                <a:latin typeface="Calibri" panose="020F0502020204030204" pitchFamily="34" charset="0"/>
                <a:ea typeface="DengXian" panose="02010600030101010101" pitchFamily="2" charset="-122"/>
              </a:rPr>
              <a:t>Back-loading of deliverables to Q3/Q4 </a:t>
            </a:r>
            <a:r>
              <a:rPr lang="en-US" sz="1550" dirty="0">
                <a:solidFill>
                  <a:schemeClr val="tx1"/>
                </a:solidFill>
                <a:latin typeface="Calibri" panose="020F0502020204030204" pitchFamily="34" charset="0"/>
                <a:ea typeface="DengXian" panose="02010600030101010101" pitchFamily="2" charset="-122"/>
              </a:rPr>
              <a:t>due to travel ban, political instability (WA &amp; NA) and late receipt of RPTC funds </a:t>
            </a:r>
            <a:r>
              <a:rPr lang="en-US" sz="1550" dirty="0">
                <a:latin typeface="Calibri" panose="020F0502020204030204" pitchFamily="34" charset="0"/>
                <a:ea typeface="DengXian" panose="02010600030101010101" pitchFamily="2" charset="-122"/>
              </a:rPr>
              <a:t>constrained </a:t>
            </a:r>
            <a:r>
              <a:rPr lang="en-US" sz="1550" b="1" dirty="0">
                <a:solidFill>
                  <a:srgbClr val="5268A4"/>
                </a:solidFill>
                <a:latin typeface="Calibri" panose="020F0502020204030204" pitchFamily="34" charset="0"/>
                <a:ea typeface="DengXian" panose="02010600030101010101" pitchFamily="2" charset="-122"/>
              </a:rPr>
              <a:t>data collection efforts</a:t>
            </a:r>
            <a:r>
              <a:rPr lang="en-US" sz="1550" dirty="0">
                <a:latin typeface="Calibri" panose="020F0502020204030204" pitchFamily="34" charset="0"/>
                <a:ea typeface="DengXian" panose="02010600030101010101" pitchFamily="2" charset="-122"/>
              </a:rPr>
              <a:t>/ monitoring visits </a:t>
            </a:r>
          </a:p>
          <a:p>
            <a:pPr marL="452438" lvl="1" indent="-187325" fontAlgn="auto">
              <a:spcBef>
                <a:spcPts val="0"/>
              </a:spcBef>
              <a:spcAft>
                <a:spcPts val="0"/>
              </a:spcAft>
              <a:buClr>
                <a:srgbClr val="000000"/>
              </a:buClr>
              <a:buSzPct val="75000"/>
              <a:buFont typeface="Wingdings" panose="05000000000000000000" pitchFamily="2" charset="2"/>
              <a:buChar char="q"/>
              <a:defRPr/>
            </a:pPr>
            <a:endParaRPr lang="en-US" sz="500" dirty="0">
              <a:latin typeface="Calibri" panose="020F0502020204030204" pitchFamily="34" charset="0"/>
              <a:ea typeface="DengXian" panose="02010600030101010101" pitchFamily="2" charset="-122"/>
            </a:endParaRPr>
          </a:p>
          <a:p>
            <a:pPr marL="550863" lvl="1" indent="-285750" fontAlgn="auto">
              <a:spcBef>
                <a:spcPts val="0"/>
              </a:spcBef>
              <a:spcAft>
                <a:spcPts val="0"/>
              </a:spcAft>
              <a:buClr>
                <a:srgbClr val="000000"/>
              </a:buClr>
              <a:buSzPct val="75000"/>
              <a:buFont typeface="Wingdings" panose="05000000000000000000" pitchFamily="2" charset="2"/>
              <a:buChar char="q"/>
              <a:defRPr/>
            </a:pPr>
            <a:r>
              <a:rPr lang="en-US" sz="1550" dirty="0">
                <a:latin typeface="Calibri" panose="020F0502020204030204" pitchFamily="34" charset="0"/>
                <a:ea typeface="DengXian" panose="02010600030101010101" pitchFamily="2" charset="-122"/>
              </a:rPr>
              <a:t>Some </a:t>
            </a:r>
            <a:r>
              <a:rPr lang="en-US" sz="1550" b="1" dirty="0">
                <a:solidFill>
                  <a:srgbClr val="5268A4"/>
                </a:solidFill>
                <a:latin typeface="Calibri" panose="020F0502020204030204" pitchFamily="34" charset="0"/>
                <a:ea typeface="DengXian" panose="02010600030101010101" pitchFamily="2" charset="-122"/>
              </a:rPr>
              <a:t>performance data</a:t>
            </a:r>
            <a:r>
              <a:rPr lang="en-US" sz="1550" dirty="0">
                <a:latin typeface="Calibri" panose="020F0502020204030204" pitchFamily="34" charset="0"/>
                <a:ea typeface="DengXian" panose="02010600030101010101" pitchFamily="2" charset="-122"/>
              </a:rPr>
              <a:t>, e.g. volume of intra-Africa trade, </a:t>
            </a:r>
            <a:r>
              <a:rPr lang="en-US" sz="1550" b="1" dirty="0">
                <a:solidFill>
                  <a:srgbClr val="5268A4"/>
                </a:solidFill>
                <a:latin typeface="Calibri" panose="020F0502020204030204" pitchFamily="34" charset="0"/>
                <a:ea typeface="DengXian" panose="02010600030101010101" pitchFamily="2" charset="-122"/>
              </a:rPr>
              <a:t>only available by end of Q3 or 2020</a:t>
            </a:r>
          </a:p>
          <a:p>
            <a:pPr marL="550863" lvl="1" indent="-285750" fontAlgn="auto">
              <a:spcBef>
                <a:spcPts val="0"/>
              </a:spcBef>
              <a:spcAft>
                <a:spcPts val="0"/>
              </a:spcAft>
              <a:buClr>
                <a:srgbClr val="000000"/>
              </a:buClr>
              <a:buSzPct val="75000"/>
              <a:buFont typeface="Wingdings" panose="05000000000000000000" pitchFamily="2" charset="2"/>
              <a:buChar char="q"/>
              <a:defRPr/>
            </a:pPr>
            <a:endParaRPr lang="en-US" sz="200" b="1" dirty="0">
              <a:solidFill>
                <a:srgbClr val="5268A4"/>
              </a:solidFill>
              <a:latin typeface="Calibri" panose="020F0502020204030204" pitchFamily="34" charset="0"/>
              <a:ea typeface="DengXian" panose="02010600030101010101" pitchFamily="2" charset="-122"/>
            </a:endParaRPr>
          </a:p>
          <a:p>
            <a:pPr marL="550863" lvl="1" indent="-285750" fontAlgn="auto">
              <a:spcBef>
                <a:spcPts val="0"/>
              </a:spcBef>
              <a:spcAft>
                <a:spcPts val="0"/>
              </a:spcAft>
              <a:buClr>
                <a:srgbClr val="000000"/>
              </a:buClr>
              <a:buSzPct val="75000"/>
              <a:buFont typeface="Wingdings" panose="05000000000000000000" pitchFamily="2" charset="2"/>
              <a:buChar char="q"/>
              <a:defRPr/>
            </a:pPr>
            <a:r>
              <a:rPr lang="en-US" sz="1550" dirty="0">
                <a:latin typeface="Calibri" panose="020F0502020204030204" pitchFamily="34" charset="0"/>
                <a:ea typeface="DengXian" panose="02010600030101010101" pitchFamily="2" charset="-122"/>
              </a:rPr>
              <a:t>As at end of Q2, </a:t>
            </a:r>
            <a:r>
              <a:rPr lang="en-US" sz="1550" b="1" dirty="0">
                <a:solidFill>
                  <a:srgbClr val="5268A4"/>
                </a:solidFill>
                <a:latin typeface="Calibri" panose="020F0502020204030204" pitchFamily="34" charset="0"/>
                <a:ea typeface="DengXian" panose="02010600030101010101" pitchFamily="2" charset="-122"/>
              </a:rPr>
              <a:t>data only available for 56.8% </a:t>
            </a:r>
            <a:r>
              <a:rPr lang="en-US" sz="1550" dirty="0">
                <a:latin typeface="Calibri" panose="020F0502020204030204" pitchFamily="34" charset="0"/>
                <a:ea typeface="DengXian" panose="02010600030101010101" pitchFamily="2" charset="-122"/>
              </a:rPr>
              <a:t>of performance indicators  (i.e. 29 out of 51)</a:t>
            </a:r>
          </a:p>
          <a:p>
            <a:pPr marL="742950" lvl="1" indent="-285750" fontAlgn="auto">
              <a:spcBef>
                <a:spcPts val="0"/>
              </a:spcBef>
              <a:spcAft>
                <a:spcPts val="0"/>
              </a:spcAft>
              <a:buClr>
                <a:srgbClr val="000000"/>
              </a:buClr>
              <a:buFont typeface="Arial" panose="020B0604020202020204" pitchFamily="34" charset="0"/>
              <a:buChar char="•"/>
              <a:defRPr/>
            </a:pPr>
            <a:endParaRPr lang="en-US" sz="1050" dirty="0">
              <a:latin typeface="Calibri" panose="020F0502020204030204" pitchFamily="34" charset="0"/>
              <a:ea typeface="DengXian" panose="02010600030101010101" pitchFamily="2" charset="-122"/>
            </a:endParaRPr>
          </a:p>
          <a:p>
            <a:pPr marL="285750" indent="-285750" fontAlgn="auto">
              <a:spcBef>
                <a:spcPts val="0"/>
              </a:spcBef>
              <a:spcAft>
                <a:spcPts val="0"/>
              </a:spcAft>
              <a:buClr>
                <a:srgbClr val="000000"/>
              </a:buClr>
              <a:buFont typeface="Arial" panose="020B0604020202020204" pitchFamily="34" charset="0"/>
              <a:buChar char="•"/>
              <a:defRPr/>
            </a:pPr>
            <a:r>
              <a:rPr lang="en-US" sz="1650" b="1" dirty="0">
                <a:latin typeface="Calibri" panose="020F0502020204030204" pitchFamily="34" charset="0"/>
                <a:ea typeface="DengXian" panose="02010600030101010101" pitchFamily="2" charset="-122"/>
              </a:rPr>
              <a:t>50% or more of set targets achieved </a:t>
            </a:r>
            <a:r>
              <a:rPr lang="en-GB" sz="1650" dirty="0">
                <a:solidFill>
                  <a:srgbClr val="00B050"/>
                </a:solidFill>
                <a:sym typeface="Wingdings 2" panose="05020102010507070707" pitchFamily="18" charset="2"/>
              </a:rPr>
              <a:t></a:t>
            </a:r>
            <a:r>
              <a:rPr lang="en-US" sz="1650" b="1" dirty="0">
                <a:latin typeface="Calibri" panose="020F0502020204030204" pitchFamily="34" charset="0"/>
                <a:ea typeface="DengXian" panose="02010600030101010101" pitchFamily="2" charset="-122"/>
              </a:rPr>
              <a:t> for 13 out of the 29 indicators for which data is available </a:t>
            </a:r>
          </a:p>
          <a:p>
            <a:pPr marL="285750" indent="-285750" fontAlgn="auto">
              <a:spcBef>
                <a:spcPts val="0"/>
              </a:spcBef>
              <a:spcAft>
                <a:spcPts val="0"/>
              </a:spcAft>
              <a:buClr>
                <a:srgbClr val="000000"/>
              </a:buClr>
              <a:buFont typeface="Arial" panose="020B0604020202020204" pitchFamily="34" charset="0"/>
              <a:buChar char="•"/>
              <a:defRPr/>
            </a:pPr>
            <a:endParaRPr lang="en-US" sz="1050" b="1" dirty="0">
              <a:latin typeface="Calibri" panose="020F0502020204030204" pitchFamily="34" charset="0"/>
              <a:ea typeface="DengXian" panose="02010600030101010101" pitchFamily="2" charset="-122"/>
            </a:endParaRPr>
          </a:p>
          <a:p>
            <a:pPr marL="285750" indent="-285750" fontAlgn="auto">
              <a:spcBef>
                <a:spcPts val="0"/>
              </a:spcBef>
              <a:spcAft>
                <a:spcPts val="0"/>
              </a:spcAft>
              <a:buClr>
                <a:srgbClr val="000000"/>
              </a:buClr>
              <a:buFont typeface="Arial" panose="020B0604020202020204" pitchFamily="34" charset="0"/>
              <a:buChar char="•"/>
              <a:defRPr/>
            </a:pPr>
            <a:r>
              <a:rPr lang="en-US" altLang="en-US" sz="1650" b="1" dirty="0">
                <a:latin typeface="Calibri" panose="020F0502020204030204" pitchFamily="34" charset="0"/>
                <a:ea typeface="DengXian" panose="02010600030101010101" pitchFamily="2" charset="-122"/>
              </a:rPr>
              <a:t>SPORD assessment incomplete due to unavailability of data</a:t>
            </a:r>
          </a:p>
          <a:p>
            <a:pPr marL="285750" indent="-285750" fontAlgn="auto">
              <a:spcBef>
                <a:spcPts val="0"/>
              </a:spcBef>
              <a:spcAft>
                <a:spcPts val="0"/>
              </a:spcAft>
              <a:buClr>
                <a:srgbClr val="000000"/>
              </a:buClr>
              <a:buFont typeface="Arial" panose="020B0604020202020204" pitchFamily="34" charset="0"/>
              <a:buChar char="•"/>
              <a:defRPr/>
            </a:pPr>
            <a:endParaRPr lang="en-US" altLang="en-US" sz="300" b="1" dirty="0">
              <a:latin typeface="Calibri" panose="020F0502020204030204" pitchFamily="34" charset="0"/>
              <a:ea typeface="DengXian" panose="02010600030101010101" pitchFamily="2" charset="-122"/>
            </a:endParaRPr>
          </a:p>
          <a:p>
            <a:pPr marL="285750" indent="-285750" fontAlgn="auto">
              <a:spcBef>
                <a:spcPts val="0"/>
              </a:spcBef>
              <a:spcAft>
                <a:spcPts val="0"/>
              </a:spcAft>
              <a:buClr>
                <a:srgbClr val="000000"/>
              </a:buClr>
              <a:buFont typeface="Arial" panose="020B0604020202020204" pitchFamily="34" charset="0"/>
              <a:buChar char="•"/>
              <a:defRPr/>
            </a:pPr>
            <a:r>
              <a:rPr lang="en-US" altLang="en-US" sz="1650" b="1" dirty="0">
                <a:latin typeface="Calibri" panose="020F0502020204030204" pitchFamily="34" charset="0"/>
                <a:ea typeface="DengXian" panose="02010600030101010101" pitchFamily="2" charset="-122"/>
              </a:rPr>
              <a:t>Likelihood of more red flags </a:t>
            </a:r>
            <a:r>
              <a:rPr lang="en-GB" sz="1650" b="1" dirty="0">
                <a:solidFill>
                  <a:srgbClr val="FF0000"/>
                </a:solidFill>
                <a:latin typeface="Calibri" panose="020F0502020204030204" pitchFamily="34" charset="0"/>
                <a:ea typeface="DengXian" panose="02010600030101010101" pitchFamily="2" charset="-122"/>
                <a:sym typeface="Wingdings 2" panose="05020102010507070707" pitchFamily="18" charset="2"/>
              </a:rPr>
              <a:t></a:t>
            </a:r>
          </a:p>
          <a:p>
            <a:pPr marL="285750" indent="-285750" fontAlgn="auto">
              <a:spcBef>
                <a:spcPts val="0"/>
              </a:spcBef>
              <a:spcAft>
                <a:spcPts val="0"/>
              </a:spcAft>
              <a:buClr>
                <a:srgbClr val="000000"/>
              </a:buClr>
              <a:buFont typeface="Arial" panose="020B0604020202020204" pitchFamily="34" charset="0"/>
              <a:buChar char="•"/>
              <a:defRPr/>
            </a:pPr>
            <a:endParaRPr lang="en-GB" sz="700" b="1" dirty="0">
              <a:solidFill>
                <a:srgbClr val="FF0000"/>
              </a:solidFill>
              <a:latin typeface="Calibri" panose="020F0502020204030204" pitchFamily="34" charset="0"/>
              <a:ea typeface="DengXian" panose="02010600030101010101" pitchFamily="2" charset="-122"/>
              <a:sym typeface="Arial"/>
            </a:endParaRPr>
          </a:p>
          <a:p>
            <a:pPr marL="285750" indent="-285750" fontAlgn="auto">
              <a:spcBef>
                <a:spcPts val="0"/>
              </a:spcBef>
              <a:spcAft>
                <a:spcPts val="0"/>
              </a:spcAft>
              <a:buClr>
                <a:srgbClr val="000000"/>
              </a:buClr>
              <a:buFont typeface="Arial" panose="020B0604020202020204" pitchFamily="34" charset="0"/>
              <a:buChar char="•"/>
              <a:defRPr/>
            </a:pPr>
            <a:r>
              <a:rPr lang="en-US" sz="1650" b="1" dirty="0">
                <a:latin typeface="Calibri" panose="020F0502020204030204" pitchFamily="34" charset="0"/>
                <a:ea typeface="DengXian" panose="02010600030101010101" pitchFamily="2" charset="-122"/>
              </a:rPr>
              <a:t>Focused attention required to review and speed up SPs’ work corresponding to performance indicators flagged </a:t>
            </a:r>
            <a:r>
              <a:rPr lang="en-GB" sz="1650" dirty="0">
                <a:solidFill>
                  <a:srgbClr val="FFFF00"/>
                </a:solidFill>
                <a:ea typeface="Times New Roman" panose="02020603050405020304" pitchFamily="18" charset="0"/>
                <a:sym typeface="Wingdings 2" panose="05020102010507070707" pitchFamily="18" charset="2"/>
              </a:rPr>
              <a:t></a:t>
            </a:r>
            <a:r>
              <a:rPr lang="en-GB" sz="1650" b="1" dirty="0">
                <a:latin typeface="Calibri" panose="020F0502020204030204" pitchFamily="34" charset="0"/>
                <a:ea typeface="DengXian" panose="02010600030101010101" pitchFamily="2" charset="-122"/>
                <a:sym typeface="Wingdings 2" panose="05020102010507070707" pitchFamily="18" charset="2"/>
              </a:rPr>
              <a:t> and </a:t>
            </a:r>
            <a:r>
              <a:rPr lang="en-GB" sz="1650" dirty="0">
                <a:solidFill>
                  <a:srgbClr val="FF3300"/>
                </a:solidFill>
                <a:sym typeface="Wingdings 2" panose="05020102010507070707" pitchFamily="18" charset="2"/>
              </a:rPr>
              <a:t>. </a:t>
            </a:r>
            <a:r>
              <a:rPr lang="en-GB" sz="1650" b="1" dirty="0">
                <a:latin typeface="Calibri" panose="020F0502020204030204" pitchFamily="34" charset="0"/>
                <a:ea typeface="DengXian" panose="02010600030101010101" pitchFamily="2" charset="-122"/>
                <a:sym typeface="Wingdings 2" panose="05020102010507070707" pitchFamily="18" charset="2"/>
              </a:rPr>
              <a:t> </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F7CE72-3663-4921-A97A-4D62914D1EF0}"/>
              </a:ext>
            </a:extLst>
          </p:cNvPr>
          <p:cNvSpPr/>
          <p:nvPr/>
        </p:nvSpPr>
        <p:spPr>
          <a:xfrm>
            <a:off x="98425" y="1028700"/>
            <a:ext cx="8170863" cy="338138"/>
          </a:xfrm>
          <a:prstGeom prst="rect">
            <a:avLst/>
          </a:prstGeom>
        </p:spPr>
        <p:txBody>
          <a:bodyPr>
            <a:spAutoFit/>
          </a:bodyPr>
          <a:lstStyle/>
          <a:p>
            <a:pPr marL="800100" lvl="1" indent="-342900" eaLnBrk="0" hangingPunct="0">
              <a:spcAft>
                <a:spcPts val="0"/>
              </a:spcAft>
              <a:buFontTx/>
              <a:buAutoNum type="alphaUcPeriod" startAt="3"/>
              <a:tabLst>
                <a:tab pos="914400" algn="l"/>
              </a:tabLst>
              <a:defRPr/>
            </a:pPr>
            <a:r>
              <a:rPr lang="en-GB" sz="1600" b="1" dirty="0">
                <a:latin typeface="+mj-lt"/>
              </a:rPr>
              <a:t>Collaboration &amp; joint delivery in Countries of Focus by thematic area</a:t>
            </a:r>
          </a:p>
        </p:txBody>
      </p:sp>
      <p:sp>
        <p:nvSpPr>
          <p:cNvPr id="15363" name="Google Shape;229;p17">
            <a:extLst>
              <a:ext uri="{FF2B5EF4-FFF2-40B4-BE49-F238E27FC236}">
                <a16:creationId xmlns:a16="http://schemas.microsoft.com/office/drawing/2014/main" id="{7CED00E7-E42E-4E8E-9C97-D1DD4C3B8CB4}"/>
              </a:ext>
            </a:extLst>
          </p:cNvPr>
          <p:cNvSpPr txBox="1">
            <a:spLocks noChangeArrowheads="1"/>
          </p:cNvSpPr>
          <p:nvPr/>
        </p:nvSpPr>
        <p:spPr bwMode="auto">
          <a:xfrm>
            <a:off x="2000250" y="582613"/>
            <a:ext cx="62690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grpSp>
        <p:nvGrpSpPr>
          <p:cNvPr id="15364" name="Group 8">
            <a:extLst>
              <a:ext uri="{FF2B5EF4-FFF2-40B4-BE49-F238E27FC236}">
                <a16:creationId xmlns:a16="http://schemas.microsoft.com/office/drawing/2014/main" id="{717A6E5D-915A-4F64-8CA7-8F3C36B48354}"/>
              </a:ext>
            </a:extLst>
          </p:cNvPr>
          <p:cNvGrpSpPr>
            <a:grpSpLocks/>
          </p:cNvGrpSpPr>
          <p:nvPr/>
        </p:nvGrpSpPr>
        <p:grpSpPr bwMode="auto">
          <a:xfrm>
            <a:off x="509588" y="69850"/>
            <a:ext cx="8124825" cy="719138"/>
            <a:chOff x="510312" y="69186"/>
            <a:chExt cx="8124101" cy="720000"/>
          </a:xfrm>
        </p:grpSpPr>
        <p:pic>
          <p:nvPicPr>
            <p:cNvPr id="15366" name="Graphic 9" descr="Upward trend">
              <a:extLst>
                <a:ext uri="{FF2B5EF4-FFF2-40B4-BE49-F238E27FC236}">
                  <a16:creationId xmlns:a16="http://schemas.microsoft.com/office/drawing/2014/main" id="{581AD69A-6F3A-47DB-97F0-8809574517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Google Shape;229;p17">
              <a:extLst>
                <a:ext uri="{FF2B5EF4-FFF2-40B4-BE49-F238E27FC236}">
                  <a16:creationId xmlns:a16="http://schemas.microsoft.com/office/drawing/2014/main" id="{1FFC806E-812A-41AA-917D-A6907ECF8448}"/>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5368" name="Google Shape;230;p17">
              <a:extLst>
                <a:ext uri="{FF2B5EF4-FFF2-40B4-BE49-F238E27FC236}">
                  <a16:creationId xmlns:a16="http://schemas.microsoft.com/office/drawing/2014/main" id="{B6EE7361-9598-4702-8393-35C56430E6F8}"/>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
        <p:nvSpPr>
          <p:cNvPr id="4" name="Rectangle 3">
            <a:extLst>
              <a:ext uri="{FF2B5EF4-FFF2-40B4-BE49-F238E27FC236}">
                <a16:creationId xmlns:a16="http://schemas.microsoft.com/office/drawing/2014/main" id="{B707A29D-BA75-423D-ABF2-4112D4E2C0F5}"/>
              </a:ext>
            </a:extLst>
          </p:cNvPr>
          <p:cNvSpPr/>
          <p:nvPr/>
        </p:nvSpPr>
        <p:spPr>
          <a:xfrm>
            <a:off x="509588" y="1406525"/>
            <a:ext cx="8634412" cy="3246438"/>
          </a:xfrm>
          <a:prstGeom prst="rect">
            <a:avLst/>
          </a:prstGeom>
        </p:spPr>
        <p:txBody>
          <a:bodyPr>
            <a:spAutoFit/>
          </a:bodyPr>
          <a:lstStyle/>
          <a:p>
            <a:pPr marL="342900" indent="-342900" eaLnBrk="0" hangingPunct="0">
              <a:lnSpc>
                <a:spcPct val="107000"/>
              </a:lnSpc>
              <a:spcAft>
                <a:spcPts val="800"/>
              </a:spcAft>
              <a:buFont typeface="+mj-lt"/>
              <a:buAutoNum type="arabicParenR"/>
              <a:defRPr/>
            </a:pPr>
            <a:r>
              <a:rPr lang="en-US" sz="1450" b="1" dirty="0">
                <a:latin typeface="Calibri" panose="020F0502020204030204" pitchFamily="34" charset="0"/>
                <a:ea typeface="DengXian" panose="02010600030101010101" pitchFamily="2" charset="-122"/>
                <a:cs typeface="Calibri" panose="020F0502020204030204" pitchFamily="34" charset="0"/>
              </a:rPr>
              <a:t>National </a:t>
            </a:r>
            <a:r>
              <a:rPr lang="en-US" sz="1450" b="1" dirty="0" err="1">
                <a:latin typeface="Calibri" panose="020F0502020204030204" pitchFamily="34" charset="0"/>
                <a:ea typeface="DengXian" panose="02010600030101010101" pitchFamily="2" charset="-122"/>
                <a:cs typeface="Calibri" panose="020F0502020204030204" pitchFamily="34" charset="0"/>
              </a:rPr>
              <a:t>AfCFTA</a:t>
            </a:r>
            <a:r>
              <a:rPr lang="en-US" sz="1450" b="1" dirty="0">
                <a:latin typeface="Calibri" panose="020F0502020204030204" pitchFamily="34" charset="0"/>
                <a:ea typeface="DengXian" panose="02010600030101010101" pitchFamily="2" charset="-122"/>
                <a:cs typeface="Calibri" panose="020F0502020204030204" pitchFamily="34" charset="0"/>
              </a:rPr>
              <a:t> strategies</a:t>
            </a:r>
            <a:endParaRPr lang="en-GB" sz="1450" dirty="0">
              <a:latin typeface="Calibri" panose="020F0502020204030204" pitchFamily="34" charset="0"/>
              <a:ea typeface="DengXian" panose="02010600030101010101" pitchFamily="2" charset="-122"/>
              <a:cs typeface="Calibri" panose="020F0502020204030204" pitchFamily="34" charset="0"/>
            </a:endParaRPr>
          </a:p>
          <a:p>
            <a:pPr marL="444500" lvl="1" indent="-177800" eaLnBrk="0" hangingPunct="0">
              <a:lnSpc>
                <a:spcPct val="107000"/>
              </a:lnSpc>
              <a:spcAft>
                <a:spcPts val="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RITD and SROs </a:t>
            </a:r>
            <a:r>
              <a:rPr lang="en-US" sz="1450" dirty="0">
                <a:latin typeface="Calibri" panose="020F0502020204030204" pitchFamily="34" charset="0"/>
                <a:ea typeface="DengXian" panose="02010600030101010101" pitchFamily="2" charset="-122"/>
                <a:cs typeface="Calibri" panose="020F0502020204030204" pitchFamily="34" charset="0"/>
              </a:rPr>
              <a:t>targeting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all </a:t>
            </a:r>
            <a:r>
              <a:rPr lang="en-US" sz="1450" b="1" dirty="0" err="1">
                <a:solidFill>
                  <a:srgbClr val="5268A4"/>
                </a:solidFill>
                <a:latin typeface="Calibri" panose="020F0502020204030204" pitchFamily="34" charset="0"/>
                <a:ea typeface="DengXian" panose="02010600030101010101" pitchFamily="2" charset="-122"/>
                <a:cs typeface="Calibri" panose="020F0502020204030204" pitchFamily="34" charset="0"/>
              </a:rPr>
              <a:t>CoFs</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 </a:t>
            </a:r>
            <a:endParaRPr lang="en-GB" sz="1450"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marL="444500" lvl="1" indent="-177800" eaLnBrk="0" hangingPunct="0">
              <a:lnSpc>
                <a:spcPct val="107000"/>
              </a:lnSpc>
              <a:spcAft>
                <a:spcPts val="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RITD, ACS and ACG </a:t>
            </a:r>
            <a:r>
              <a:rPr lang="en-US" sz="1450" dirty="0">
                <a:latin typeface="Calibri" panose="020F0502020204030204" pitchFamily="34" charset="0"/>
                <a:ea typeface="DengXian" panose="02010600030101010101" pitchFamily="2" charset="-122"/>
                <a:cs typeface="Calibri" panose="020F0502020204030204" pitchFamily="34" charset="0"/>
              </a:rPr>
              <a:t>targeting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Kenya, Burkina Faso and Rwanda </a:t>
            </a:r>
            <a:r>
              <a:rPr lang="en-US" sz="1450" dirty="0">
                <a:latin typeface="Calibri" panose="020F0502020204030204" pitchFamily="34" charset="0"/>
                <a:ea typeface="DengXian" panose="02010600030101010101" pitchFamily="2" charset="-122"/>
                <a:cs typeface="Calibri" panose="020F0502020204030204" pitchFamily="34" charset="0"/>
              </a:rPr>
              <a:t>(Gender responsive trade policies)</a:t>
            </a:r>
            <a:endParaRPr lang="en-GB" sz="1450" dirty="0">
              <a:latin typeface="Calibri" panose="020F0502020204030204" pitchFamily="34" charset="0"/>
              <a:ea typeface="DengXian" panose="02010600030101010101" pitchFamily="2" charset="-122"/>
              <a:cs typeface="Calibri" panose="020F0502020204030204" pitchFamily="34" charset="0"/>
            </a:endParaRPr>
          </a:p>
          <a:p>
            <a:pPr marL="444500" lvl="1" indent="-177800" eaLnBrk="0" hangingPunct="0">
              <a:lnSpc>
                <a:spcPct val="107000"/>
              </a:lnSpc>
              <a:spcAft>
                <a:spcPts val="80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PSDFD, RITD, ACS and GPSPD </a:t>
            </a:r>
            <a:r>
              <a:rPr lang="en-US" sz="1450" dirty="0">
                <a:latin typeface="Calibri" panose="020F0502020204030204" pitchFamily="34" charset="0"/>
                <a:ea typeface="DengXian" panose="02010600030101010101" pitchFamily="2" charset="-122"/>
                <a:cs typeface="Calibri" panose="020F0502020204030204" pitchFamily="34" charset="0"/>
              </a:rPr>
              <a:t>on the impact of COVID-19 on African Ports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targeting countries with ports</a:t>
            </a:r>
          </a:p>
          <a:p>
            <a:pPr marL="444500" lvl="1" indent="-177800" eaLnBrk="0" hangingPunct="0">
              <a:lnSpc>
                <a:spcPct val="107000"/>
              </a:lnSpc>
              <a:spcAft>
                <a:spcPts val="800"/>
              </a:spcAft>
              <a:buFont typeface="Symbol" panose="05050102010706020507" pitchFamily="18" charset="2"/>
              <a:buChar char=""/>
              <a:defRPr/>
            </a:pP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IDEP and RITD </a:t>
            </a:r>
            <a:r>
              <a:rPr lang="en-US" dirty="0">
                <a:latin typeface="Calibri" panose="020F0502020204030204" pitchFamily="34" charset="0"/>
                <a:ea typeface="DengXian" panose="02010600030101010101" pitchFamily="2" charset="-122"/>
              </a:rPr>
              <a:t>on webinars/ Digital Trainings on </a:t>
            </a:r>
            <a:r>
              <a:rPr lang="en-US" dirty="0" err="1">
                <a:latin typeface="Calibri" panose="020F0502020204030204" pitchFamily="34" charset="0"/>
                <a:ea typeface="DengXian" panose="02010600030101010101" pitchFamily="2" charset="-122"/>
              </a:rPr>
              <a:t>AfCFTA</a:t>
            </a:r>
            <a:r>
              <a:rPr lang="en-US" dirty="0">
                <a:latin typeface="Calibri" panose="020F0502020204030204" pitchFamily="34" charset="0"/>
                <a:ea typeface="DengXian" panose="02010600030101010101" pitchFamily="2" charset="-122"/>
              </a:rPr>
              <a:t> and e-Commerce </a:t>
            </a:r>
            <a:r>
              <a:rPr lang="en-US" sz="1600" dirty="0">
                <a:latin typeface="Calibri" panose="020F0502020204030204" pitchFamily="34" charset="0"/>
                <a:ea typeface="DengXian" panose="02010600030101010101" pitchFamily="2" charset="-122"/>
              </a:rPr>
              <a:t>targeting all </a:t>
            </a:r>
            <a:r>
              <a:rPr lang="en-US" sz="1600" dirty="0" err="1">
                <a:latin typeface="Calibri" panose="020F0502020204030204" pitchFamily="34" charset="0"/>
                <a:ea typeface="DengXian" panose="02010600030101010101" pitchFamily="2" charset="-122"/>
              </a:rPr>
              <a:t>CoFs</a:t>
            </a:r>
            <a:endParaRPr lang="en-US" sz="1450" dirty="0">
              <a:latin typeface="Calibri" panose="020F0502020204030204" pitchFamily="34" charset="0"/>
              <a:ea typeface="DengXian" panose="02010600030101010101" pitchFamily="2" charset="-122"/>
              <a:cs typeface="Calibri" panose="020F0502020204030204" pitchFamily="34" charset="0"/>
            </a:endParaRPr>
          </a:p>
          <a:p>
            <a:pPr eaLnBrk="0" hangingPunct="0">
              <a:lnSpc>
                <a:spcPct val="107000"/>
              </a:lnSpc>
              <a:spcAft>
                <a:spcPts val="800"/>
              </a:spcAft>
              <a:defRPr/>
            </a:pPr>
            <a:r>
              <a:rPr lang="en-US" sz="1450" b="1" dirty="0">
                <a:latin typeface="Calibri" panose="020F0502020204030204" pitchFamily="34" charset="0"/>
                <a:ea typeface="DengXian" panose="02010600030101010101" pitchFamily="2" charset="-122"/>
                <a:cs typeface="Calibri" panose="020F0502020204030204" pitchFamily="34" charset="0"/>
              </a:rPr>
              <a:t>2)    Macro modelling for sustainable development planning  </a:t>
            </a:r>
            <a:endParaRPr lang="en-GB" sz="1450" dirty="0">
              <a:latin typeface="Calibri" panose="020F0502020204030204" pitchFamily="34" charset="0"/>
              <a:ea typeface="DengXian" panose="02010600030101010101" pitchFamily="2" charset="-122"/>
              <a:cs typeface="Calibri" panose="020F0502020204030204" pitchFamily="34" charset="0"/>
            </a:endParaRPr>
          </a:p>
          <a:p>
            <a:pPr marL="444500" indent="-177800" eaLnBrk="0" hangingPunct="0">
              <a:lnSpc>
                <a:spcPct val="107000"/>
              </a:lnSpc>
              <a:spcAft>
                <a:spcPts val="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MGD and SRO-WA </a:t>
            </a:r>
            <a:r>
              <a:rPr lang="en-US" sz="1450" dirty="0">
                <a:latin typeface="Calibri" panose="020F0502020204030204" pitchFamily="34" charset="0"/>
                <a:ea typeface="DengXian" panose="02010600030101010101" pitchFamily="2" charset="-122"/>
                <a:cs typeface="Calibri" panose="020F0502020204030204" pitchFamily="34" charset="0"/>
              </a:rPr>
              <a:t>targeting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ECOWAS</a:t>
            </a:r>
            <a:endParaRPr lang="en-GB" sz="1450"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marL="444500" indent="-177800" eaLnBrk="0" hangingPunct="0">
              <a:lnSpc>
                <a:spcPct val="107000"/>
              </a:lnSpc>
              <a:spcAft>
                <a:spcPts val="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MGD, PCKMD &amp; ACS </a:t>
            </a:r>
            <a:r>
              <a:rPr lang="en-US" sz="1450" dirty="0">
                <a:latin typeface="Calibri" panose="020F0502020204030204" pitchFamily="34" charset="0"/>
                <a:ea typeface="DengXian" panose="02010600030101010101" pitchFamily="2" charset="-122"/>
                <a:cs typeface="Calibri" panose="020F0502020204030204" pitchFamily="34" charset="0"/>
              </a:rPr>
              <a:t>targeting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all </a:t>
            </a:r>
            <a:r>
              <a:rPr lang="en-US" sz="1450" b="1" dirty="0" err="1">
                <a:solidFill>
                  <a:srgbClr val="5268A4"/>
                </a:solidFill>
                <a:latin typeface="Calibri" panose="020F0502020204030204" pitchFamily="34" charset="0"/>
                <a:ea typeface="DengXian" panose="02010600030101010101" pitchFamily="2" charset="-122"/>
                <a:cs typeface="Calibri" panose="020F0502020204030204" pitchFamily="34" charset="0"/>
              </a:rPr>
              <a:t>CoFs</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 </a:t>
            </a:r>
            <a:r>
              <a:rPr lang="en-US" sz="1450" dirty="0">
                <a:latin typeface="Calibri" panose="020F0502020204030204" pitchFamily="34" charset="0"/>
                <a:ea typeface="DengXian" panose="02010600030101010101" pitchFamily="2" charset="-122"/>
                <a:cs typeface="Calibri" panose="020F0502020204030204" pitchFamily="34" charset="0"/>
              </a:rPr>
              <a:t>(IPRT) </a:t>
            </a:r>
            <a:endParaRPr lang="en-GB" sz="1450" dirty="0">
              <a:latin typeface="Calibri" panose="020F0502020204030204" pitchFamily="34" charset="0"/>
              <a:ea typeface="DengXian" panose="02010600030101010101" pitchFamily="2" charset="-122"/>
              <a:cs typeface="Calibri" panose="020F0502020204030204" pitchFamily="34" charset="0"/>
            </a:endParaRPr>
          </a:p>
          <a:p>
            <a:pPr marL="444500" indent="-177800" eaLnBrk="0" hangingPunct="0">
              <a:lnSpc>
                <a:spcPct val="107000"/>
              </a:lnSpc>
              <a:spcAft>
                <a:spcPts val="80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IDEP and MGD</a:t>
            </a:r>
            <a:r>
              <a:rPr lang="en-US" sz="1450" dirty="0">
                <a:latin typeface="Calibri" panose="020F0502020204030204" pitchFamily="34" charset="0"/>
                <a:ea typeface="Times New Roman" panose="02020603050405020304" pitchFamily="18" charset="0"/>
                <a:cs typeface="Calibri" panose="020F0502020204030204" pitchFamily="34" charset="0"/>
              </a:rPr>
              <a:t> on training on Fiscal policy for Sustainable development</a:t>
            </a:r>
            <a:r>
              <a:rPr lang="en-US" sz="1450" dirty="0">
                <a:latin typeface="Calibri" panose="020F0502020204030204" pitchFamily="34" charset="0"/>
                <a:ea typeface="DengXian" panose="02010600030101010101" pitchFamily="2" charset="-122"/>
                <a:cs typeface="Calibri" panose="020F0502020204030204" pitchFamily="34" charset="0"/>
              </a:rPr>
              <a:t>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targeting all COFs</a:t>
            </a:r>
          </a:p>
          <a:p>
            <a:pPr marL="444500" indent="-177800" eaLnBrk="0" hangingPunct="0">
              <a:lnSpc>
                <a:spcPct val="107000"/>
              </a:lnSpc>
              <a:spcAft>
                <a:spcPts val="80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IDEP and MGD – </a:t>
            </a:r>
            <a:r>
              <a:rPr lang="en-US" sz="1450" dirty="0">
                <a:latin typeface="Calibri" panose="020F0502020204030204" pitchFamily="34" charset="0"/>
                <a:ea typeface="DengXian" panose="02010600030101010101" pitchFamily="2" charset="-122"/>
              </a:rPr>
              <a:t>Webinars/ Digital Trainings on domestic resources mobilization and macroeconomic planning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targeting all </a:t>
            </a:r>
            <a:r>
              <a:rPr lang="en-US" sz="1450" b="1" dirty="0" err="1">
                <a:solidFill>
                  <a:srgbClr val="5268A4"/>
                </a:solidFill>
                <a:latin typeface="Calibri" panose="020F0502020204030204" pitchFamily="34" charset="0"/>
                <a:ea typeface="DengXian" panose="02010600030101010101" pitchFamily="2" charset="-122"/>
                <a:cs typeface="Calibri" panose="020F0502020204030204" pitchFamily="34" charset="0"/>
              </a:rPr>
              <a:t>CoFs</a:t>
            </a:r>
            <a:endParaRPr lang="en-GB" sz="1450"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D7855-2CFF-4056-96A6-F5749E70F827}"/>
              </a:ext>
            </a:extLst>
          </p:cNvPr>
          <p:cNvSpPr/>
          <p:nvPr/>
        </p:nvSpPr>
        <p:spPr>
          <a:xfrm>
            <a:off x="98425" y="939800"/>
            <a:ext cx="8170863" cy="338138"/>
          </a:xfrm>
          <a:prstGeom prst="rect">
            <a:avLst/>
          </a:prstGeom>
        </p:spPr>
        <p:txBody>
          <a:bodyPr>
            <a:spAutoFit/>
          </a:bodyPr>
          <a:lstStyle/>
          <a:p>
            <a:pPr marL="800100" lvl="1" indent="-342900" eaLnBrk="0" hangingPunct="0">
              <a:spcAft>
                <a:spcPts val="0"/>
              </a:spcAft>
              <a:buFontTx/>
              <a:buAutoNum type="alphaUcPeriod" startAt="3"/>
              <a:tabLst>
                <a:tab pos="914400" algn="l"/>
              </a:tabLst>
              <a:defRPr/>
            </a:pPr>
            <a:r>
              <a:rPr lang="en-GB" sz="1600" b="1" dirty="0">
                <a:latin typeface="+mj-lt"/>
              </a:rPr>
              <a:t>Collaboration &amp; joint delivery in Countries of Focus by thematic area</a:t>
            </a:r>
          </a:p>
        </p:txBody>
      </p:sp>
      <p:sp>
        <p:nvSpPr>
          <p:cNvPr id="16387" name="Google Shape;229;p17">
            <a:extLst>
              <a:ext uri="{FF2B5EF4-FFF2-40B4-BE49-F238E27FC236}">
                <a16:creationId xmlns:a16="http://schemas.microsoft.com/office/drawing/2014/main" id="{756F4963-D9FC-4740-A4C9-469024D5FDC6}"/>
              </a:ext>
            </a:extLst>
          </p:cNvPr>
          <p:cNvSpPr txBox="1">
            <a:spLocks noChangeArrowheads="1"/>
          </p:cNvSpPr>
          <p:nvPr/>
        </p:nvSpPr>
        <p:spPr bwMode="auto">
          <a:xfrm>
            <a:off x="2000250" y="582613"/>
            <a:ext cx="62690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grpSp>
        <p:nvGrpSpPr>
          <p:cNvPr id="16388" name="Group 8">
            <a:extLst>
              <a:ext uri="{FF2B5EF4-FFF2-40B4-BE49-F238E27FC236}">
                <a16:creationId xmlns:a16="http://schemas.microsoft.com/office/drawing/2014/main" id="{483A1389-DFAC-432F-89B4-644C2EC8AD2F}"/>
              </a:ext>
            </a:extLst>
          </p:cNvPr>
          <p:cNvGrpSpPr>
            <a:grpSpLocks/>
          </p:cNvGrpSpPr>
          <p:nvPr/>
        </p:nvGrpSpPr>
        <p:grpSpPr bwMode="auto">
          <a:xfrm>
            <a:off x="509588" y="69850"/>
            <a:ext cx="8124825" cy="719138"/>
            <a:chOff x="510312" y="69186"/>
            <a:chExt cx="8124101" cy="720000"/>
          </a:xfrm>
        </p:grpSpPr>
        <p:pic>
          <p:nvPicPr>
            <p:cNvPr id="16390" name="Graphic 9" descr="Upward trend">
              <a:extLst>
                <a:ext uri="{FF2B5EF4-FFF2-40B4-BE49-F238E27FC236}">
                  <a16:creationId xmlns:a16="http://schemas.microsoft.com/office/drawing/2014/main" id="{1399B310-9E01-4B11-9F20-6CFCCA21E1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Google Shape;229;p17">
              <a:extLst>
                <a:ext uri="{FF2B5EF4-FFF2-40B4-BE49-F238E27FC236}">
                  <a16:creationId xmlns:a16="http://schemas.microsoft.com/office/drawing/2014/main" id="{14065406-E4F1-4B4A-8590-FD354BB4006B}"/>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6392" name="Google Shape;230;p17">
              <a:extLst>
                <a:ext uri="{FF2B5EF4-FFF2-40B4-BE49-F238E27FC236}">
                  <a16:creationId xmlns:a16="http://schemas.microsoft.com/office/drawing/2014/main" id="{B67E2BE3-FAF3-4C23-8B27-46D63761C3C2}"/>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
        <p:nvSpPr>
          <p:cNvPr id="6" name="Rectangle 5">
            <a:extLst>
              <a:ext uri="{FF2B5EF4-FFF2-40B4-BE49-F238E27FC236}">
                <a16:creationId xmlns:a16="http://schemas.microsoft.com/office/drawing/2014/main" id="{55D22CFA-561C-4242-9003-E6B71D7624E6}"/>
              </a:ext>
            </a:extLst>
          </p:cNvPr>
          <p:cNvSpPr/>
          <p:nvPr/>
        </p:nvSpPr>
        <p:spPr>
          <a:xfrm>
            <a:off x="869950" y="1327150"/>
            <a:ext cx="8267700" cy="3635375"/>
          </a:xfrm>
          <a:prstGeom prst="rect">
            <a:avLst/>
          </a:prstGeom>
        </p:spPr>
        <p:txBody>
          <a:bodyPr>
            <a:spAutoFit/>
          </a:bodyPr>
          <a:lstStyle/>
          <a:p>
            <a:pPr eaLnBrk="0" hangingPunct="0">
              <a:lnSpc>
                <a:spcPct val="107000"/>
              </a:lnSpc>
              <a:spcAft>
                <a:spcPts val="800"/>
              </a:spcAft>
              <a:defRPr/>
            </a:pPr>
            <a:r>
              <a:rPr lang="en-US" sz="1450" b="1" dirty="0">
                <a:latin typeface="Calibri" panose="020F0502020204030204" pitchFamily="34" charset="0"/>
                <a:ea typeface="DengXian" panose="02010600030101010101" pitchFamily="2" charset="-122"/>
                <a:cs typeface="Calibri" panose="020F0502020204030204" pitchFamily="34" charset="0"/>
              </a:rPr>
              <a:t>3)    </a:t>
            </a:r>
            <a:r>
              <a:rPr lang="en-US" b="1" dirty="0">
                <a:latin typeface="Calibri" panose="020F0502020204030204" pitchFamily="34" charset="0"/>
                <a:ea typeface="DengXian" panose="02010600030101010101" pitchFamily="2" charset="-122"/>
                <a:cs typeface="Calibri" panose="020F0502020204030204" pitchFamily="34" charset="0"/>
              </a:rPr>
              <a:t>Policy response to COVID-19 and advocacy </a:t>
            </a:r>
            <a:endParaRPr lang="en-GB" b="1" dirty="0">
              <a:latin typeface="Calibri" panose="020F0502020204030204" pitchFamily="34" charset="0"/>
              <a:ea typeface="DengXian" panose="02010600030101010101" pitchFamily="2" charset="-122"/>
              <a:cs typeface="Calibri" panose="020F0502020204030204" pitchFamily="34" charset="0"/>
            </a:endParaRPr>
          </a:p>
          <a:p>
            <a:pPr marL="444500" indent="-177800" eaLnBrk="0" hangingPunct="0">
              <a:lnSpc>
                <a:spcPct val="107000"/>
              </a:lnSpc>
              <a:spcAft>
                <a:spcPts val="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MGD, SRO-WA, ACS and TCND </a:t>
            </a:r>
            <a:r>
              <a:rPr lang="en-US" sz="1450" dirty="0">
                <a:latin typeface="Calibri" panose="020F0502020204030204" pitchFamily="34" charset="0"/>
                <a:ea typeface="DengXian" panose="02010600030101010101" pitchFamily="2" charset="-122"/>
                <a:cs typeface="Calibri" panose="020F0502020204030204" pitchFamily="34" charset="0"/>
              </a:rPr>
              <a:t>(Strategy for Governance of COVID-19 Stimulus Funds)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targeting Guinea</a:t>
            </a:r>
            <a:endParaRPr lang="en-GB" sz="1450"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marL="444500" indent="-177800" eaLnBrk="0" hangingPunct="0">
              <a:lnSpc>
                <a:spcPct val="107000"/>
              </a:lnSpc>
              <a:spcAft>
                <a:spcPts val="800"/>
              </a:spcAft>
              <a:buFont typeface="Symbol" panose="05050102010706020507" pitchFamily="18" charset="2"/>
              <a:buChar char=""/>
              <a:defRPr/>
            </a:pP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MGD, SRO-SA and RITD </a:t>
            </a:r>
            <a:r>
              <a:rPr lang="en-US" sz="1450" dirty="0">
                <a:latin typeface="Calibri" panose="020F0502020204030204" pitchFamily="34" charset="0"/>
                <a:ea typeface="DengXian" panose="02010600030101010101" pitchFamily="2" charset="-122"/>
                <a:cs typeface="Calibri" panose="020F0502020204030204" pitchFamily="34" charset="0"/>
              </a:rPr>
              <a:t>on socioeconomic impacts of COVID-19 and customization of macroeconomic model</a:t>
            </a:r>
            <a:r>
              <a:rPr lang="en-US" sz="1450" dirty="0">
                <a:solidFill>
                  <a:srgbClr val="5268A4"/>
                </a:solidFill>
                <a:latin typeface="Calibri" panose="020F0502020204030204" pitchFamily="34" charset="0"/>
                <a:ea typeface="DengXian" panose="02010600030101010101" pitchFamily="2" charset="-122"/>
                <a:cs typeface="Calibri" panose="020F0502020204030204" pitchFamily="34" charset="0"/>
              </a:rPr>
              <a:t> </a:t>
            </a:r>
            <a:r>
              <a:rPr lang="en-US" sz="1450" b="1" dirty="0">
                <a:solidFill>
                  <a:srgbClr val="5268A4"/>
                </a:solidFill>
                <a:latin typeface="Calibri" panose="020F0502020204030204" pitchFamily="34" charset="0"/>
                <a:ea typeface="DengXian" panose="02010600030101010101" pitchFamily="2" charset="-122"/>
                <a:cs typeface="Calibri" panose="020F0502020204030204" pitchFamily="34" charset="0"/>
              </a:rPr>
              <a:t>targeting Namibia</a:t>
            </a:r>
            <a:endParaRPr lang="en-GB" sz="1450"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eaLnBrk="0" hangingPunct="0">
              <a:lnSpc>
                <a:spcPct val="107000"/>
              </a:lnSpc>
              <a:spcAft>
                <a:spcPts val="800"/>
              </a:spcAft>
              <a:defRPr/>
            </a:pPr>
            <a:r>
              <a:rPr lang="en-US" sz="1450" b="1" dirty="0">
                <a:latin typeface="Calibri" panose="020F0502020204030204" pitchFamily="34" charset="0"/>
                <a:ea typeface="DengXian" panose="02010600030101010101" pitchFamily="2" charset="-122"/>
                <a:cs typeface="Calibri" panose="020F0502020204030204" pitchFamily="34" charset="0"/>
              </a:rPr>
              <a:t>4</a:t>
            </a:r>
            <a:r>
              <a:rPr lang="en-US" b="1" dirty="0">
                <a:latin typeface="Calibri" panose="020F0502020204030204" pitchFamily="34" charset="0"/>
                <a:ea typeface="DengXian" panose="02010600030101010101" pitchFamily="2" charset="-122"/>
                <a:cs typeface="Calibri" panose="020F0502020204030204" pitchFamily="34" charset="0"/>
              </a:rPr>
              <a:t>)   Innovative financing</a:t>
            </a:r>
            <a:endParaRPr lang="en-GB" dirty="0">
              <a:latin typeface="Calibri" panose="020F0502020204030204" pitchFamily="34" charset="0"/>
              <a:ea typeface="DengXian" panose="02010600030101010101" pitchFamily="2" charset="-122"/>
              <a:cs typeface="Calibri" panose="020F0502020204030204" pitchFamily="34" charset="0"/>
            </a:endParaRPr>
          </a:p>
          <a:p>
            <a:pPr marL="533400" indent="-266700" eaLnBrk="0" hangingPunct="0">
              <a:lnSpc>
                <a:spcPct val="107000"/>
              </a:lnSpc>
              <a:spcAft>
                <a:spcPts val="0"/>
              </a:spcAft>
              <a:buFont typeface="Symbol" panose="05050102010706020507" pitchFamily="18" charset="2"/>
              <a:buChar char=""/>
              <a:defRPr/>
            </a:pP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PSDFD &amp; TCND </a:t>
            </a:r>
            <a:r>
              <a:rPr lang="en-US" dirty="0">
                <a:latin typeface="Calibri" panose="020F0502020204030204" pitchFamily="34" charset="0"/>
                <a:ea typeface="DengXian" panose="02010600030101010101" pitchFamily="2" charset="-122"/>
                <a:cs typeface="Calibri" panose="020F0502020204030204" pitchFamily="34" charset="0"/>
              </a:rPr>
              <a:t>on the implementation of the SDG 7 Initiative targeting </a:t>
            </a: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Angola, Ethiopia, Guinea, Kenya, Senegal, and South Africa </a:t>
            </a:r>
            <a:endParaRPr lang="en-GB"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marL="533400" indent="-266700" eaLnBrk="0" hangingPunct="0">
              <a:lnSpc>
                <a:spcPct val="107000"/>
              </a:lnSpc>
              <a:spcAft>
                <a:spcPts val="800"/>
              </a:spcAft>
              <a:buFont typeface="Symbol" panose="05050102010706020507" pitchFamily="18" charset="2"/>
              <a:buChar char=""/>
              <a:defRPr/>
            </a:pP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PSDFD, MGD and SRO SA </a:t>
            </a:r>
            <a:r>
              <a:rPr lang="en-US" dirty="0">
                <a:latin typeface="Calibri" panose="020F0502020204030204" pitchFamily="34" charset="0"/>
                <a:ea typeface="DengXian" panose="02010600030101010101" pitchFamily="2" charset="-122"/>
                <a:cs typeface="Calibri" panose="020F0502020204030204" pitchFamily="34" charset="0"/>
              </a:rPr>
              <a:t>on domestic and private resource mobilization targeting </a:t>
            </a: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Angola</a:t>
            </a:r>
            <a:endParaRPr lang="en-US" b="1" dirty="0">
              <a:latin typeface="Calibri" panose="020F0502020204030204" pitchFamily="34" charset="0"/>
              <a:ea typeface="DengXian" panose="02010600030101010101" pitchFamily="2" charset="-122"/>
              <a:cs typeface="Calibri" panose="020F0502020204030204" pitchFamily="34" charset="0"/>
            </a:endParaRPr>
          </a:p>
          <a:p>
            <a:pPr eaLnBrk="0" hangingPunct="0">
              <a:lnSpc>
                <a:spcPct val="107000"/>
              </a:lnSpc>
              <a:spcAft>
                <a:spcPts val="800"/>
              </a:spcAft>
              <a:defRPr/>
            </a:pPr>
            <a:r>
              <a:rPr lang="en-US" b="1" dirty="0">
                <a:latin typeface="Calibri" panose="020F0502020204030204" pitchFamily="34" charset="0"/>
                <a:ea typeface="DengXian" panose="02010600030101010101" pitchFamily="2" charset="-122"/>
                <a:cs typeface="Calibri" panose="020F0502020204030204" pitchFamily="34" charset="0"/>
              </a:rPr>
              <a:t>5)  Social policy for poverty and inequality reduction</a:t>
            </a:r>
            <a:endParaRPr lang="en-GB" dirty="0">
              <a:latin typeface="Calibri" panose="020F0502020204030204" pitchFamily="34" charset="0"/>
              <a:ea typeface="DengXian" panose="02010600030101010101" pitchFamily="2" charset="-122"/>
              <a:cs typeface="Calibri" panose="020F0502020204030204" pitchFamily="34" charset="0"/>
            </a:endParaRPr>
          </a:p>
          <a:p>
            <a:pPr marL="533400" indent="-266700" eaLnBrk="0" hangingPunct="0">
              <a:lnSpc>
                <a:spcPct val="107000"/>
              </a:lnSpc>
              <a:spcAft>
                <a:spcPts val="0"/>
              </a:spcAft>
              <a:buFont typeface="Symbol" panose="05050102010706020507" pitchFamily="18" charset="2"/>
              <a:buChar char=""/>
              <a:defRPr/>
            </a:pP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PSDFD, RITD, GPSPD and ACS </a:t>
            </a:r>
            <a:r>
              <a:rPr lang="en-US" dirty="0">
                <a:latin typeface="Calibri" panose="020F0502020204030204" pitchFamily="34" charset="0"/>
                <a:ea typeface="DengXian" panose="02010600030101010101" pitchFamily="2" charset="-122"/>
                <a:cs typeface="Calibri" panose="020F0502020204030204" pitchFamily="34" charset="0"/>
              </a:rPr>
              <a:t>on the review land laws from a gender lens targeting </a:t>
            </a: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Malawi</a:t>
            </a:r>
            <a:endParaRPr lang="en-GB" b="1" dirty="0">
              <a:solidFill>
                <a:srgbClr val="5268A4"/>
              </a:solidFill>
              <a:latin typeface="Calibri" panose="020F0502020204030204" pitchFamily="34" charset="0"/>
              <a:ea typeface="DengXian" panose="02010600030101010101" pitchFamily="2" charset="-122"/>
              <a:cs typeface="Calibri" panose="020F0502020204030204" pitchFamily="34" charset="0"/>
            </a:endParaRPr>
          </a:p>
          <a:p>
            <a:pPr marL="533400" indent="-266700" eaLnBrk="0" hangingPunct="0">
              <a:lnSpc>
                <a:spcPct val="107000"/>
              </a:lnSpc>
              <a:spcAft>
                <a:spcPts val="800"/>
              </a:spcAft>
              <a:buFont typeface="Symbol" panose="05050102010706020507" pitchFamily="18" charset="2"/>
              <a:buChar char=""/>
              <a:defRPr/>
            </a:pP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GSPD, ACS, SRO-WA, and SRO-SA </a:t>
            </a:r>
            <a:r>
              <a:rPr lang="en-US" dirty="0">
                <a:latin typeface="Calibri" panose="020F0502020204030204" pitchFamily="34" charset="0"/>
                <a:ea typeface="DengXian" panose="02010600030101010101" pitchFamily="2" charset="-122"/>
                <a:cs typeface="Calibri" panose="020F0502020204030204" pitchFamily="34" charset="0"/>
              </a:rPr>
              <a:t>on technical assistance to achieve migration-related targets of SDGs and the Global Compact</a:t>
            </a:r>
            <a:r>
              <a:rPr lang="en-US" b="1" dirty="0">
                <a:solidFill>
                  <a:srgbClr val="5268A4"/>
                </a:solidFill>
                <a:latin typeface="Calibri" panose="020F0502020204030204" pitchFamily="34" charset="0"/>
                <a:ea typeface="DengXian" panose="02010600030101010101" pitchFamily="2" charset="-122"/>
                <a:cs typeface="Calibri" panose="020F0502020204030204" pitchFamily="34" charset="0"/>
              </a:rPr>
              <a:t> targeting all </a:t>
            </a:r>
            <a:r>
              <a:rPr lang="en-US" b="1" dirty="0" err="1">
                <a:solidFill>
                  <a:srgbClr val="5268A4"/>
                </a:solidFill>
                <a:latin typeface="Calibri" panose="020F0502020204030204" pitchFamily="34" charset="0"/>
                <a:ea typeface="DengXian" panose="02010600030101010101" pitchFamily="2" charset="-122"/>
                <a:cs typeface="Calibri" panose="020F0502020204030204" pitchFamily="34" charset="0"/>
              </a:rPr>
              <a:t>CoFs</a:t>
            </a:r>
            <a:endParaRPr lang="en-GB" dirty="0">
              <a:latin typeface="Calibri" panose="020F0502020204030204" pitchFamily="34" charset="0"/>
              <a:ea typeface="DengXian" panose="02010600030101010101" pitchFamily="2" charset="-122"/>
              <a:cs typeface="Calibri" panose="020F0502020204030204" pitchFamily="34"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7">
            <a:extLst>
              <a:ext uri="{FF2B5EF4-FFF2-40B4-BE49-F238E27FC236}">
                <a16:creationId xmlns:a16="http://schemas.microsoft.com/office/drawing/2014/main" id="{282382B2-E92B-48DA-BB1D-CFFBC14396E6}"/>
              </a:ext>
            </a:extLst>
          </p:cNvPr>
          <p:cNvSpPr txBox="1">
            <a:spLocks noChangeArrowheads="1"/>
          </p:cNvSpPr>
          <p:nvPr/>
        </p:nvSpPr>
        <p:spPr bwMode="auto">
          <a:xfrm>
            <a:off x="180975" y="731838"/>
            <a:ext cx="8963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en-US" altLang="en-US" sz="1600">
                <a:latin typeface="Helvetica Neue" charset="0"/>
              </a:rPr>
              <a:t>Year 2018 to date, five audits were undertaken by OIOS; </a:t>
            </a:r>
            <a:r>
              <a:rPr lang="en-US" altLang="en-US" sz="1600" b="1">
                <a:latin typeface="Helvetica Neue" charset="0"/>
              </a:rPr>
              <a:t>28 recommendations made </a:t>
            </a:r>
          </a:p>
          <a:p>
            <a:pPr lvl="1" eaLnBrk="1" hangingPunct="1">
              <a:buFont typeface="Arial" panose="020B0604020202020204" pitchFamily="34" charset="0"/>
              <a:buChar char="•"/>
            </a:pPr>
            <a:r>
              <a:rPr lang="en-US" altLang="en-US" sz="1600">
                <a:solidFill>
                  <a:schemeClr val="tx1"/>
                </a:solidFill>
                <a:latin typeface="Helvetica Neue" charset="0"/>
              </a:rPr>
              <a:t>Africa Hall (2018, 2019 &amp; 2020)  (</a:t>
            </a:r>
            <a:r>
              <a:rPr lang="en-US" altLang="en-US" sz="1600" b="1">
                <a:solidFill>
                  <a:schemeClr val="tx1"/>
                </a:solidFill>
                <a:latin typeface="Helvetica Neue" charset="0"/>
              </a:rPr>
              <a:t>x3</a:t>
            </a:r>
            <a:r>
              <a:rPr lang="en-US" altLang="en-US" sz="1600">
                <a:solidFill>
                  <a:schemeClr val="tx1"/>
                </a:solidFill>
                <a:latin typeface="Helvetica Neue" charset="0"/>
              </a:rPr>
              <a:t>)</a:t>
            </a:r>
          </a:p>
          <a:p>
            <a:pPr lvl="1" eaLnBrk="1" hangingPunct="1">
              <a:buFont typeface="Arial" panose="020B0604020202020204" pitchFamily="34" charset="0"/>
              <a:buChar char="•"/>
            </a:pPr>
            <a:r>
              <a:rPr lang="en-US" altLang="en-US" sz="1600">
                <a:solidFill>
                  <a:schemeClr val="tx1"/>
                </a:solidFill>
                <a:latin typeface="Helvetica Neue" charset="0"/>
              </a:rPr>
              <a:t>ECA Policy Centers (x</a:t>
            </a:r>
            <a:r>
              <a:rPr lang="en-US" altLang="en-US" sz="1600" b="1">
                <a:solidFill>
                  <a:schemeClr val="tx1"/>
                </a:solidFill>
                <a:latin typeface="Helvetica Neue" charset="0"/>
              </a:rPr>
              <a:t>1</a:t>
            </a:r>
            <a:r>
              <a:rPr lang="en-US" altLang="en-US" sz="1600">
                <a:solidFill>
                  <a:schemeClr val="tx1"/>
                </a:solidFill>
                <a:latin typeface="Helvetica Neue" charset="0"/>
              </a:rPr>
              <a:t>) </a:t>
            </a:r>
          </a:p>
          <a:p>
            <a:pPr lvl="1" eaLnBrk="1" hangingPunct="1">
              <a:buFont typeface="Arial" panose="020B0604020202020204" pitchFamily="34" charset="0"/>
              <a:buChar char="•"/>
            </a:pPr>
            <a:r>
              <a:rPr lang="en-US" altLang="en-US" sz="1600">
                <a:solidFill>
                  <a:schemeClr val="tx1"/>
                </a:solidFill>
                <a:latin typeface="Helvetica Neue" charset="0"/>
              </a:rPr>
              <a:t>Streamlining SDGs in ECA Programme of Work (x</a:t>
            </a:r>
            <a:r>
              <a:rPr lang="en-US" altLang="en-US" sz="1600" b="1">
                <a:solidFill>
                  <a:schemeClr val="tx1"/>
                </a:solidFill>
                <a:latin typeface="Helvetica Neue" charset="0"/>
              </a:rPr>
              <a:t>1</a:t>
            </a:r>
            <a:r>
              <a:rPr lang="en-US" altLang="en-US" sz="1600">
                <a:solidFill>
                  <a:schemeClr val="tx1"/>
                </a:solidFill>
                <a:latin typeface="Helvetica Neue" charset="0"/>
              </a:rPr>
              <a:t>)</a:t>
            </a:r>
          </a:p>
        </p:txBody>
      </p:sp>
      <p:grpSp>
        <p:nvGrpSpPr>
          <p:cNvPr id="17412" name="Group 26">
            <a:extLst>
              <a:ext uri="{FF2B5EF4-FFF2-40B4-BE49-F238E27FC236}">
                <a16:creationId xmlns:a16="http://schemas.microsoft.com/office/drawing/2014/main" id="{AEF05E9F-9C67-4039-B4C1-4C2F1893CC87}"/>
              </a:ext>
            </a:extLst>
          </p:cNvPr>
          <p:cNvGrpSpPr>
            <a:grpSpLocks/>
          </p:cNvGrpSpPr>
          <p:nvPr/>
        </p:nvGrpSpPr>
        <p:grpSpPr bwMode="auto">
          <a:xfrm>
            <a:off x="176213" y="1841500"/>
            <a:ext cx="1795462" cy="3055938"/>
            <a:chOff x="0" y="1549400"/>
            <a:chExt cx="1794185" cy="3204380"/>
          </a:xfrm>
        </p:grpSpPr>
        <p:grpSp>
          <p:nvGrpSpPr>
            <p:cNvPr id="17417" name="Group 24">
              <a:extLst>
                <a:ext uri="{FF2B5EF4-FFF2-40B4-BE49-F238E27FC236}">
                  <a16:creationId xmlns:a16="http://schemas.microsoft.com/office/drawing/2014/main" id="{068184B4-EBA1-4237-A13E-9ABAB74665D8}"/>
                </a:ext>
              </a:extLst>
            </p:cNvPr>
            <p:cNvGrpSpPr>
              <a:grpSpLocks/>
            </p:cNvGrpSpPr>
            <p:nvPr/>
          </p:nvGrpSpPr>
          <p:grpSpPr bwMode="auto">
            <a:xfrm>
              <a:off x="1006785" y="2214048"/>
              <a:ext cx="787400" cy="1918834"/>
              <a:chOff x="1006785" y="2214048"/>
              <a:chExt cx="787400" cy="1918834"/>
            </a:xfrm>
          </p:grpSpPr>
          <p:cxnSp>
            <p:nvCxnSpPr>
              <p:cNvPr id="24" name="Straight Arrow Connector 23">
                <a:extLst>
                  <a:ext uri="{FF2B5EF4-FFF2-40B4-BE49-F238E27FC236}">
                    <a16:creationId xmlns:a16="http://schemas.microsoft.com/office/drawing/2014/main" id="{03CC35B2-BB31-40A5-B61A-C7A3E58675F2}"/>
                  </a:ext>
                </a:extLst>
              </p:cNvPr>
              <p:cNvCxnSpPr/>
              <p:nvPr/>
            </p:nvCxnSpPr>
            <p:spPr>
              <a:xfrm>
                <a:off x="1007345" y="4132879"/>
                <a:ext cx="78684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53BEC5-81E3-4EE3-944D-D957DDBDDF6B}"/>
                  </a:ext>
                </a:extLst>
              </p:cNvPr>
              <p:cNvCxnSpPr/>
              <p:nvPr/>
            </p:nvCxnSpPr>
            <p:spPr>
              <a:xfrm>
                <a:off x="1007345" y="3177391"/>
                <a:ext cx="78684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853590-D06D-40B3-AB48-3252A283B4C7}"/>
                  </a:ext>
                </a:extLst>
              </p:cNvPr>
              <p:cNvCxnSpPr/>
              <p:nvPr/>
            </p:nvCxnSpPr>
            <p:spPr>
              <a:xfrm>
                <a:off x="1007345" y="2213581"/>
                <a:ext cx="78684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418" name="Group 16">
              <a:extLst>
                <a:ext uri="{FF2B5EF4-FFF2-40B4-BE49-F238E27FC236}">
                  <a16:creationId xmlns:a16="http://schemas.microsoft.com/office/drawing/2014/main" id="{53CCC53A-DC18-44C6-B940-9375E150AE2D}"/>
                </a:ext>
              </a:extLst>
            </p:cNvPr>
            <p:cNvGrpSpPr>
              <a:grpSpLocks/>
            </p:cNvGrpSpPr>
            <p:nvPr/>
          </p:nvGrpSpPr>
          <p:grpSpPr bwMode="auto">
            <a:xfrm>
              <a:off x="0" y="1549400"/>
              <a:ext cx="1435166" cy="3204380"/>
              <a:chOff x="-2057466" y="1549181"/>
              <a:chExt cx="1308166" cy="2819619"/>
            </a:xfrm>
          </p:grpSpPr>
          <p:sp>
            <p:nvSpPr>
              <p:cNvPr id="4" name="Oval 3">
                <a:extLst>
                  <a:ext uri="{FF2B5EF4-FFF2-40B4-BE49-F238E27FC236}">
                    <a16:creationId xmlns:a16="http://schemas.microsoft.com/office/drawing/2014/main" id="{2795D0D7-E8B5-4AC2-972A-47D649DEF635}"/>
                  </a:ext>
                </a:extLst>
              </p:cNvPr>
              <p:cNvSpPr/>
              <p:nvPr/>
            </p:nvSpPr>
            <p:spPr>
              <a:xfrm rot="16200000">
                <a:off x="-1824136" y="1730190"/>
                <a:ext cx="821717" cy="808309"/>
              </a:xfrm>
              <a:prstGeom prst="ellipse">
                <a:avLst/>
              </a:prstGeom>
              <a:solidFill>
                <a:srgbClr val="FF0000"/>
              </a:solidFill>
              <a:ln w="12700" cap="flat" cmpd="sng" algn="ctr">
                <a:solidFill>
                  <a:schemeClr val="bg1">
                    <a:lumMod val="50000"/>
                  </a:schemeClr>
                </a:solidFill>
                <a:prstDash val="solid"/>
                <a:miter lim="800000"/>
              </a:ln>
              <a:effectLst/>
            </p:spPr>
            <p:txBody>
              <a:bodyPr anchor="ctr"/>
              <a:lstStyle/>
              <a:p>
                <a:pPr algn="ctr" defTabSz="1828434" fontAlgn="auto">
                  <a:spcBef>
                    <a:spcPts val="0"/>
                  </a:spcBef>
                  <a:spcAft>
                    <a:spcPts val="0"/>
                  </a:spcAft>
                  <a:defRPr/>
                </a:pPr>
                <a:endParaRPr lang="en-US" sz="3600" kern="0" dirty="0">
                  <a:solidFill>
                    <a:prstClr val="white"/>
                  </a:solidFill>
                  <a:latin typeface="Lato Light"/>
                  <a:cs typeface="+mn-cs"/>
                </a:endParaRPr>
              </a:p>
            </p:txBody>
          </p:sp>
          <p:sp>
            <p:nvSpPr>
              <p:cNvPr id="5" name="Oval 4">
                <a:extLst>
                  <a:ext uri="{FF2B5EF4-FFF2-40B4-BE49-F238E27FC236}">
                    <a16:creationId xmlns:a16="http://schemas.microsoft.com/office/drawing/2014/main" id="{ACCE032D-FD1D-4D98-AD7F-3C08CB4FDCF3}"/>
                  </a:ext>
                </a:extLst>
              </p:cNvPr>
              <p:cNvSpPr/>
              <p:nvPr/>
            </p:nvSpPr>
            <p:spPr>
              <a:xfrm rot="16200000">
                <a:off x="-1815478" y="2578271"/>
                <a:ext cx="824646" cy="808309"/>
              </a:xfrm>
              <a:prstGeom prst="ellipse">
                <a:avLst/>
              </a:prstGeom>
              <a:solidFill>
                <a:srgbClr val="FFC000"/>
              </a:solidFill>
              <a:ln w="12700" cap="flat" cmpd="sng" algn="ctr">
                <a:solidFill>
                  <a:schemeClr val="bg1">
                    <a:lumMod val="50000"/>
                  </a:schemeClr>
                </a:solidFill>
                <a:prstDash val="solid"/>
                <a:miter lim="800000"/>
              </a:ln>
              <a:effectLst/>
            </p:spPr>
            <p:txBody>
              <a:bodyPr anchor="ctr"/>
              <a:lstStyle/>
              <a:p>
                <a:pPr algn="ctr" defTabSz="1828434" fontAlgn="auto">
                  <a:spcBef>
                    <a:spcPts val="0"/>
                  </a:spcBef>
                  <a:spcAft>
                    <a:spcPts val="0"/>
                  </a:spcAft>
                  <a:defRPr/>
                </a:pPr>
                <a:endParaRPr lang="en-US" sz="3600" kern="0" dirty="0">
                  <a:solidFill>
                    <a:prstClr val="white"/>
                  </a:solidFill>
                  <a:latin typeface="Lato Light"/>
                  <a:cs typeface="+mn-cs"/>
                </a:endParaRPr>
              </a:p>
            </p:txBody>
          </p:sp>
          <p:sp>
            <p:nvSpPr>
              <p:cNvPr id="6" name="Oval 5">
                <a:extLst>
                  <a:ext uri="{FF2B5EF4-FFF2-40B4-BE49-F238E27FC236}">
                    <a16:creationId xmlns:a16="http://schemas.microsoft.com/office/drawing/2014/main" id="{06CF1941-1D30-45D0-A2B3-9C43B8D0DC9E}"/>
                  </a:ext>
                </a:extLst>
              </p:cNvPr>
              <p:cNvSpPr/>
              <p:nvPr/>
            </p:nvSpPr>
            <p:spPr>
              <a:xfrm rot="16200000">
                <a:off x="-1872586" y="3402186"/>
                <a:ext cx="823182" cy="808309"/>
              </a:xfrm>
              <a:prstGeom prst="ellipse">
                <a:avLst/>
              </a:prstGeom>
              <a:solidFill>
                <a:srgbClr val="00B050"/>
              </a:solidFill>
              <a:ln w="12700" cap="flat" cmpd="sng" algn="ctr">
                <a:solidFill>
                  <a:schemeClr val="bg1">
                    <a:lumMod val="50000"/>
                  </a:schemeClr>
                </a:solidFill>
                <a:prstDash val="solid"/>
                <a:miter lim="800000"/>
              </a:ln>
              <a:effectLst/>
            </p:spPr>
            <p:txBody>
              <a:bodyPr anchor="ctr"/>
              <a:lstStyle/>
              <a:p>
                <a:pPr algn="ctr" defTabSz="1828434" fontAlgn="auto">
                  <a:spcBef>
                    <a:spcPts val="0"/>
                  </a:spcBef>
                  <a:spcAft>
                    <a:spcPts val="0"/>
                  </a:spcAft>
                  <a:defRPr/>
                </a:pPr>
                <a:endParaRPr lang="en-US" sz="3600" kern="0">
                  <a:solidFill>
                    <a:prstClr val="white"/>
                  </a:solidFill>
                  <a:latin typeface="Lato Light"/>
                  <a:cs typeface="+mn-cs"/>
                </a:endParaRPr>
              </a:p>
            </p:txBody>
          </p:sp>
          <p:sp>
            <p:nvSpPr>
              <p:cNvPr id="15" name="Freeform: Shape 14">
                <a:extLst>
                  <a:ext uri="{FF2B5EF4-FFF2-40B4-BE49-F238E27FC236}">
                    <a16:creationId xmlns:a16="http://schemas.microsoft.com/office/drawing/2014/main" id="{A5037607-9503-4B7E-B529-5732CCB3CBBE}"/>
                  </a:ext>
                </a:extLst>
              </p:cNvPr>
              <p:cNvSpPr/>
              <p:nvPr/>
            </p:nvSpPr>
            <p:spPr>
              <a:xfrm>
                <a:off x="-2057466" y="1549181"/>
                <a:ext cx="1308621" cy="2819619"/>
              </a:xfrm>
              <a:custGeom>
                <a:avLst/>
                <a:gdLst>
                  <a:gd name="connsiteX0" fmla="*/ 771922 w 874844"/>
                  <a:gd name="connsiteY0" fmla="*/ 0 h 1852612"/>
                  <a:gd name="connsiteX1" fmla="*/ 102923 w 874844"/>
                  <a:gd name="connsiteY1" fmla="*/ 0 h 1852612"/>
                  <a:gd name="connsiteX2" fmla="*/ 0 w 874844"/>
                  <a:gd name="connsiteY2" fmla="*/ 102923 h 1852612"/>
                  <a:gd name="connsiteX3" fmla="*/ 0 w 874844"/>
                  <a:gd name="connsiteY3" fmla="*/ 1749690 h 1852612"/>
                  <a:gd name="connsiteX4" fmla="*/ 102923 w 874844"/>
                  <a:gd name="connsiteY4" fmla="*/ 1852613 h 1852612"/>
                  <a:gd name="connsiteX5" fmla="*/ 771922 w 874844"/>
                  <a:gd name="connsiteY5" fmla="*/ 1852613 h 1852612"/>
                  <a:gd name="connsiteX6" fmla="*/ 874845 w 874844"/>
                  <a:gd name="connsiteY6" fmla="*/ 1749690 h 1852612"/>
                  <a:gd name="connsiteX7" fmla="*/ 874845 w 874844"/>
                  <a:gd name="connsiteY7" fmla="*/ 102923 h 1852612"/>
                  <a:gd name="connsiteX8" fmla="*/ 771922 w 874844"/>
                  <a:gd name="connsiteY8" fmla="*/ 0 h 1852612"/>
                  <a:gd name="connsiteX9" fmla="*/ 437422 w 874844"/>
                  <a:gd name="connsiteY9" fmla="*/ 1723959 h 1852612"/>
                  <a:gd name="connsiteX10" fmla="*/ 205846 w 874844"/>
                  <a:gd name="connsiteY10" fmla="*/ 1492382 h 1852612"/>
                  <a:gd name="connsiteX11" fmla="*/ 437422 w 874844"/>
                  <a:gd name="connsiteY11" fmla="*/ 1260806 h 1852612"/>
                  <a:gd name="connsiteX12" fmla="*/ 668999 w 874844"/>
                  <a:gd name="connsiteY12" fmla="*/ 1492382 h 1852612"/>
                  <a:gd name="connsiteX13" fmla="*/ 437422 w 874844"/>
                  <a:gd name="connsiteY13" fmla="*/ 1723959 h 1852612"/>
                  <a:gd name="connsiteX14" fmla="*/ 437422 w 874844"/>
                  <a:gd name="connsiteY14" fmla="*/ 1157883 h 1852612"/>
                  <a:gd name="connsiteX15" fmla="*/ 205846 w 874844"/>
                  <a:gd name="connsiteY15" fmla="*/ 926306 h 1852612"/>
                  <a:gd name="connsiteX16" fmla="*/ 437422 w 874844"/>
                  <a:gd name="connsiteY16" fmla="*/ 694730 h 1852612"/>
                  <a:gd name="connsiteX17" fmla="*/ 668999 w 874844"/>
                  <a:gd name="connsiteY17" fmla="*/ 926306 h 1852612"/>
                  <a:gd name="connsiteX18" fmla="*/ 437422 w 874844"/>
                  <a:gd name="connsiteY18" fmla="*/ 1157883 h 1852612"/>
                  <a:gd name="connsiteX19" fmla="*/ 437422 w 874844"/>
                  <a:gd name="connsiteY19" fmla="*/ 591807 h 1852612"/>
                  <a:gd name="connsiteX20" fmla="*/ 205846 w 874844"/>
                  <a:gd name="connsiteY20" fmla="*/ 360230 h 1852612"/>
                  <a:gd name="connsiteX21" fmla="*/ 437422 w 874844"/>
                  <a:gd name="connsiteY21" fmla="*/ 128654 h 1852612"/>
                  <a:gd name="connsiteX22" fmla="*/ 668999 w 874844"/>
                  <a:gd name="connsiteY22" fmla="*/ 360230 h 1852612"/>
                  <a:gd name="connsiteX23" fmla="*/ 437422 w 874844"/>
                  <a:gd name="connsiteY23" fmla="*/ 591807 h 18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4844" h="1852612">
                    <a:moveTo>
                      <a:pt x="771922" y="0"/>
                    </a:moveTo>
                    <a:lnTo>
                      <a:pt x="102923" y="0"/>
                    </a:lnTo>
                    <a:cubicBezTo>
                      <a:pt x="46081" y="0"/>
                      <a:pt x="0" y="46081"/>
                      <a:pt x="0" y="102923"/>
                    </a:cubicBezTo>
                    <a:lnTo>
                      <a:pt x="0" y="1749690"/>
                    </a:lnTo>
                    <a:cubicBezTo>
                      <a:pt x="0" y="1806531"/>
                      <a:pt x="46081" y="1852613"/>
                      <a:pt x="102923" y="1852613"/>
                    </a:cubicBezTo>
                    <a:lnTo>
                      <a:pt x="771922" y="1852613"/>
                    </a:lnTo>
                    <a:cubicBezTo>
                      <a:pt x="828764" y="1852613"/>
                      <a:pt x="874845" y="1806531"/>
                      <a:pt x="874845" y="1749690"/>
                    </a:cubicBezTo>
                    <a:lnTo>
                      <a:pt x="874845" y="102923"/>
                    </a:lnTo>
                    <a:cubicBezTo>
                      <a:pt x="874845" y="46081"/>
                      <a:pt x="828764" y="0"/>
                      <a:pt x="771922" y="0"/>
                    </a:cubicBezTo>
                    <a:close/>
                    <a:moveTo>
                      <a:pt x="437422" y="1723959"/>
                    </a:moveTo>
                    <a:cubicBezTo>
                      <a:pt x="309525" y="1723959"/>
                      <a:pt x="205846" y="1620279"/>
                      <a:pt x="205846" y="1492382"/>
                    </a:cubicBezTo>
                    <a:cubicBezTo>
                      <a:pt x="205846" y="1364485"/>
                      <a:pt x="309525" y="1260806"/>
                      <a:pt x="437422" y="1260806"/>
                    </a:cubicBezTo>
                    <a:cubicBezTo>
                      <a:pt x="565320" y="1260806"/>
                      <a:pt x="668999" y="1364485"/>
                      <a:pt x="668999" y="1492382"/>
                    </a:cubicBezTo>
                    <a:cubicBezTo>
                      <a:pt x="668999" y="1620279"/>
                      <a:pt x="565320" y="1723959"/>
                      <a:pt x="437422" y="1723959"/>
                    </a:cubicBezTo>
                    <a:close/>
                    <a:moveTo>
                      <a:pt x="437422" y="1157883"/>
                    </a:moveTo>
                    <a:cubicBezTo>
                      <a:pt x="309525" y="1157883"/>
                      <a:pt x="205846" y="1054203"/>
                      <a:pt x="205846" y="926306"/>
                    </a:cubicBezTo>
                    <a:cubicBezTo>
                      <a:pt x="205846" y="798409"/>
                      <a:pt x="309525" y="694730"/>
                      <a:pt x="437422" y="694730"/>
                    </a:cubicBezTo>
                    <a:cubicBezTo>
                      <a:pt x="565320" y="694730"/>
                      <a:pt x="668999" y="798409"/>
                      <a:pt x="668999" y="926306"/>
                    </a:cubicBezTo>
                    <a:cubicBezTo>
                      <a:pt x="668999" y="1054203"/>
                      <a:pt x="565320" y="1157883"/>
                      <a:pt x="437422" y="1157883"/>
                    </a:cubicBezTo>
                    <a:close/>
                    <a:moveTo>
                      <a:pt x="437422" y="591807"/>
                    </a:moveTo>
                    <a:cubicBezTo>
                      <a:pt x="309525" y="591807"/>
                      <a:pt x="205846" y="488127"/>
                      <a:pt x="205846" y="360230"/>
                    </a:cubicBezTo>
                    <a:cubicBezTo>
                      <a:pt x="205846" y="232333"/>
                      <a:pt x="309525" y="128654"/>
                      <a:pt x="437422" y="128654"/>
                    </a:cubicBezTo>
                    <a:cubicBezTo>
                      <a:pt x="565320" y="128654"/>
                      <a:pt x="668999" y="232333"/>
                      <a:pt x="668999" y="360230"/>
                    </a:cubicBezTo>
                    <a:cubicBezTo>
                      <a:pt x="668999" y="488127"/>
                      <a:pt x="565320" y="591807"/>
                      <a:pt x="437422" y="591807"/>
                    </a:cubicBezTo>
                    <a:close/>
                  </a:path>
                </a:pathLst>
              </a:custGeom>
              <a:solidFill>
                <a:schemeClr val="tx1">
                  <a:lumMod val="75000"/>
                  <a:lumOff val="25000"/>
                </a:schemeClr>
              </a:solidFill>
              <a:ln w="25698" cap="flat">
                <a:noFill/>
                <a:prstDash val="solid"/>
                <a:miter/>
              </a:ln>
            </p:spPr>
            <p:txBody>
              <a:bodyPr anchor="ctr"/>
              <a:lstStyle/>
              <a:p>
                <a:pPr>
                  <a:defRPr/>
                </a:pPr>
                <a:endParaRPr lang="en-GB" dirty="0"/>
              </a:p>
            </p:txBody>
          </p:sp>
        </p:grpSp>
      </p:grpSp>
      <p:sp>
        <p:nvSpPr>
          <p:cNvPr id="18" name="Rectangle 17">
            <a:extLst>
              <a:ext uri="{FF2B5EF4-FFF2-40B4-BE49-F238E27FC236}">
                <a16:creationId xmlns:a16="http://schemas.microsoft.com/office/drawing/2014/main" id="{80F1C9E7-B4BA-4A48-9CD1-FC2FB1A28D20}"/>
              </a:ext>
            </a:extLst>
          </p:cNvPr>
          <p:cNvSpPr/>
          <p:nvPr/>
        </p:nvSpPr>
        <p:spPr>
          <a:xfrm>
            <a:off x="1955800" y="3738563"/>
            <a:ext cx="7251700" cy="1230312"/>
          </a:xfrm>
          <a:prstGeom prst="rect">
            <a:avLst/>
          </a:prstGeom>
        </p:spPr>
        <p:txBody>
          <a:bodyPr>
            <a:spAutoFit/>
          </a:bodyPr>
          <a:lstStyle/>
          <a:p>
            <a:pPr>
              <a:defRPr/>
            </a:pPr>
            <a:r>
              <a:rPr lang="en-US" sz="1500" dirty="0">
                <a:latin typeface="Helvetica Neue" panose="020B0604020202020204" charset="0"/>
              </a:rPr>
              <a:t>Since 2018 to date, ECA has implemented </a:t>
            </a:r>
            <a:r>
              <a:rPr lang="en-US" sz="1500" b="1" dirty="0">
                <a:latin typeface="Helvetica Neue" panose="020B0604020202020204" charset="0"/>
              </a:rPr>
              <a:t>13 recommendations</a:t>
            </a:r>
            <a:r>
              <a:rPr lang="en-US" sz="1500" dirty="0">
                <a:latin typeface="Helvetica Neue" panose="020B0604020202020204" charset="0"/>
              </a:rPr>
              <a:t>. Key ones are:</a:t>
            </a:r>
          </a:p>
          <a:p>
            <a:pPr marL="444500" lvl="1" indent="-266700">
              <a:buSzPct val="110000"/>
              <a:buFont typeface="Arial" panose="020B0604020202020204" pitchFamily="34" charset="0"/>
              <a:buChar char="•"/>
              <a:defRPr/>
            </a:pPr>
            <a:r>
              <a:rPr lang="en-US" sz="1450" dirty="0">
                <a:solidFill>
                  <a:srgbClr val="00B050"/>
                </a:solidFill>
                <a:latin typeface="Helvetica Neue" panose="020B0604020202020204" charset="0"/>
              </a:rPr>
              <a:t>Risk management of Africa Hall project</a:t>
            </a:r>
          </a:p>
          <a:p>
            <a:pPr marL="444500" lvl="1" indent="-266700">
              <a:buSzPct val="110000"/>
              <a:buFont typeface="Arial" panose="020B0604020202020204" pitchFamily="34" charset="0"/>
              <a:buChar char="•"/>
              <a:defRPr/>
            </a:pPr>
            <a:r>
              <a:rPr lang="en-US" sz="1450" dirty="0">
                <a:solidFill>
                  <a:srgbClr val="00B050"/>
                </a:solidFill>
                <a:latin typeface="Helvetica Neue" panose="020B0604020202020204" charset="0"/>
              </a:rPr>
              <a:t>Improved </a:t>
            </a:r>
            <a:r>
              <a:rPr lang="en-US" sz="1450" dirty="0" err="1">
                <a:solidFill>
                  <a:srgbClr val="00B050"/>
                </a:solidFill>
                <a:latin typeface="Helvetica Neue" panose="020B0604020202020204" charset="0"/>
              </a:rPr>
              <a:t>programme</a:t>
            </a:r>
            <a:r>
              <a:rPr lang="en-US" sz="1450" dirty="0">
                <a:solidFill>
                  <a:srgbClr val="00B050"/>
                </a:solidFill>
                <a:latin typeface="Helvetica Neue" panose="020B0604020202020204" charset="0"/>
              </a:rPr>
              <a:t> management accountability framework </a:t>
            </a:r>
          </a:p>
          <a:p>
            <a:pPr marL="444500" lvl="1" indent="-266700">
              <a:buSzPct val="110000"/>
              <a:buFont typeface="Arial" panose="020B0604020202020204" pitchFamily="34" charset="0"/>
              <a:buChar char="•"/>
              <a:defRPr/>
            </a:pPr>
            <a:r>
              <a:rPr lang="en-US" sz="1450" dirty="0">
                <a:solidFill>
                  <a:srgbClr val="00B050"/>
                </a:solidFill>
                <a:latin typeface="Helvetica Neue" panose="020B0604020202020204" charset="0"/>
              </a:rPr>
              <a:t>Corporate level Enterprise Risk Management Framework (ERMF) </a:t>
            </a:r>
          </a:p>
          <a:p>
            <a:pPr marL="444500" lvl="1" indent="-266700">
              <a:buSzPct val="110000"/>
              <a:buFont typeface="Arial" panose="020B0604020202020204" pitchFamily="34" charset="0"/>
              <a:buChar char="•"/>
              <a:defRPr/>
            </a:pPr>
            <a:r>
              <a:rPr lang="en-US" sz="1450" dirty="0">
                <a:solidFill>
                  <a:srgbClr val="00B050"/>
                </a:solidFill>
                <a:latin typeface="Helvetica Neue" panose="020B0604020202020204" charset="0"/>
              </a:rPr>
              <a:t>Developed advocacy and outreach plan on VNRs</a:t>
            </a:r>
            <a:endParaRPr lang="en-GB" sz="1450" dirty="0">
              <a:solidFill>
                <a:srgbClr val="00B050"/>
              </a:solidFill>
              <a:latin typeface="Helvetica Neue" panose="020B0604020202020204" charset="0"/>
            </a:endParaRPr>
          </a:p>
        </p:txBody>
      </p:sp>
      <p:sp>
        <p:nvSpPr>
          <p:cNvPr id="17414" name="Rectangle 18">
            <a:extLst>
              <a:ext uri="{FF2B5EF4-FFF2-40B4-BE49-F238E27FC236}">
                <a16:creationId xmlns:a16="http://schemas.microsoft.com/office/drawing/2014/main" id="{83A5EC33-0FCA-4F21-8DC6-97BD37CD227C}"/>
              </a:ext>
            </a:extLst>
          </p:cNvPr>
          <p:cNvSpPr>
            <a:spLocks noChangeArrowheads="1"/>
          </p:cNvSpPr>
          <p:nvPr/>
        </p:nvSpPr>
        <p:spPr bwMode="auto">
          <a:xfrm>
            <a:off x="1671638" y="1968500"/>
            <a:ext cx="73993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33400" indent="-1778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en-US" altLang="en-US" sz="1600" b="1">
                <a:solidFill>
                  <a:schemeClr val="tx1"/>
                </a:solidFill>
                <a:latin typeface="Helvetica Neue" charset="0"/>
              </a:rPr>
              <a:t>Two (2) recommendations </a:t>
            </a:r>
            <a:r>
              <a:rPr lang="en-US" altLang="en-US" sz="1600">
                <a:solidFill>
                  <a:schemeClr val="tx1"/>
                </a:solidFill>
                <a:latin typeface="Helvetica Neue" charset="0"/>
              </a:rPr>
              <a:t>not implemented by deadline &amp; still </a:t>
            </a:r>
            <a:r>
              <a:rPr lang="en-US" altLang="en-US" sz="1600" b="1">
                <a:solidFill>
                  <a:schemeClr val="tx1"/>
                </a:solidFill>
                <a:latin typeface="Helvetica Neue" charset="0"/>
              </a:rPr>
              <a:t>pending</a:t>
            </a:r>
            <a:r>
              <a:rPr lang="en-US" altLang="en-US" sz="1600">
                <a:solidFill>
                  <a:schemeClr val="tx1"/>
                </a:solidFill>
                <a:latin typeface="Helvetica Neue" charset="0"/>
              </a:rPr>
              <a:t>: </a:t>
            </a:r>
          </a:p>
          <a:p>
            <a:pPr lvl="1" eaLnBrk="1" hangingPunct="1">
              <a:buFont typeface="Arial" panose="020B0604020202020204" pitchFamily="34" charset="0"/>
              <a:buChar char="•"/>
            </a:pPr>
            <a:r>
              <a:rPr lang="en-US" altLang="en-US" sz="1500">
                <a:solidFill>
                  <a:srgbClr val="FF0000"/>
                </a:solidFill>
                <a:latin typeface="Helvetica Neue" charset="0"/>
              </a:rPr>
              <a:t>Developing a Resource Mobilization (RM) strategy for Africa Hall</a:t>
            </a:r>
          </a:p>
          <a:p>
            <a:pPr lvl="1" eaLnBrk="1" hangingPunct="1">
              <a:buFont typeface="Arial" panose="020B0604020202020204" pitchFamily="34" charset="0"/>
              <a:buChar char="•"/>
            </a:pPr>
            <a:r>
              <a:rPr lang="en-US" altLang="en-US" sz="1500">
                <a:solidFill>
                  <a:srgbClr val="FF0000"/>
                </a:solidFill>
                <a:latin typeface="Helvetica Neue" charset="0"/>
              </a:rPr>
              <a:t>Strengthening capacity of Partnership Resource Mobilization Section (PRMS) by filling vacant posts for the section</a:t>
            </a:r>
          </a:p>
        </p:txBody>
      </p:sp>
      <p:sp>
        <p:nvSpPr>
          <p:cNvPr id="17415" name="Rectangle 21">
            <a:extLst>
              <a:ext uri="{FF2B5EF4-FFF2-40B4-BE49-F238E27FC236}">
                <a16:creationId xmlns:a16="http://schemas.microsoft.com/office/drawing/2014/main" id="{37C6711D-5571-49D7-BB4B-0432CBF70C64}"/>
              </a:ext>
            </a:extLst>
          </p:cNvPr>
          <p:cNvSpPr>
            <a:spLocks noChangeArrowheads="1"/>
          </p:cNvSpPr>
          <p:nvPr/>
        </p:nvSpPr>
        <p:spPr bwMode="auto">
          <a:xfrm>
            <a:off x="1892300" y="3095625"/>
            <a:ext cx="7400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b="1">
                <a:latin typeface="Helvetica Neue" charset="0"/>
              </a:rPr>
              <a:t>13 audit recommendations </a:t>
            </a:r>
            <a:r>
              <a:rPr lang="en-US" altLang="en-US" sz="1600">
                <a:latin typeface="Helvetica Neue" charset="0"/>
              </a:rPr>
              <a:t>with deadlines in 2020 </a:t>
            </a:r>
            <a:r>
              <a:rPr lang="en-US" altLang="en-US" sz="1600" b="1">
                <a:latin typeface="Helvetica Neue" charset="0"/>
              </a:rPr>
              <a:t>in progress/on track</a:t>
            </a:r>
          </a:p>
        </p:txBody>
      </p:sp>
      <p:sp>
        <p:nvSpPr>
          <p:cNvPr id="17416" name="Rectangle 25">
            <a:extLst>
              <a:ext uri="{FF2B5EF4-FFF2-40B4-BE49-F238E27FC236}">
                <a16:creationId xmlns:a16="http://schemas.microsoft.com/office/drawing/2014/main" id="{56868B65-29B4-4B8C-AC40-1CE464FFDFE4}"/>
              </a:ext>
            </a:extLst>
          </p:cNvPr>
          <p:cNvSpPr>
            <a:spLocks noChangeArrowheads="1"/>
          </p:cNvSpPr>
          <p:nvPr/>
        </p:nvSpPr>
        <p:spPr bwMode="auto">
          <a:xfrm>
            <a:off x="2117725" y="3360738"/>
            <a:ext cx="7026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en-GB" altLang="en-US" sz="1600">
                <a:solidFill>
                  <a:srgbClr val="FFC000"/>
                </a:solidFill>
                <a:latin typeface="Helvetica Neue" charset="0"/>
                <a:ea typeface="DengXian" panose="02010600030101010101" pitchFamily="2" charset="-122"/>
              </a:rPr>
              <a:t>Africa Hall 2020 (</a:t>
            </a:r>
            <a:r>
              <a:rPr lang="en-GB" altLang="en-US" sz="1600">
                <a:solidFill>
                  <a:schemeClr val="tx1"/>
                </a:solidFill>
                <a:latin typeface="Helvetica Neue" charset="0"/>
                <a:ea typeface="DengXian" panose="02010600030101010101" pitchFamily="2" charset="-122"/>
              </a:rPr>
              <a:t>x8</a:t>
            </a:r>
            <a:r>
              <a:rPr lang="en-GB" altLang="en-US" sz="1600">
                <a:solidFill>
                  <a:srgbClr val="FFC000"/>
                </a:solidFill>
                <a:latin typeface="Helvetica Neue" charset="0"/>
                <a:ea typeface="DengXian" panose="02010600030101010101" pitchFamily="2" charset="-122"/>
              </a:rPr>
              <a:t>)  &amp;  Management of Policy Centres (</a:t>
            </a:r>
            <a:r>
              <a:rPr lang="en-GB" altLang="en-US" sz="1600">
                <a:solidFill>
                  <a:schemeClr val="tx1"/>
                </a:solidFill>
                <a:latin typeface="Helvetica Neue" charset="0"/>
                <a:ea typeface="DengXian" panose="02010600030101010101" pitchFamily="2" charset="-122"/>
              </a:rPr>
              <a:t>x5</a:t>
            </a:r>
            <a:r>
              <a:rPr lang="en-GB" altLang="en-US" sz="1600">
                <a:solidFill>
                  <a:srgbClr val="FFC000"/>
                </a:solidFill>
                <a:latin typeface="Helvetica Neue" charset="0"/>
                <a:ea typeface="DengXian" panose="02010600030101010101" pitchFamily="2" charset="-122"/>
              </a:rPr>
              <a:t>)</a:t>
            </a:r>
          </a:p>
        </p:txBody>
      </p:sp>
      <p:grpSp>
        <p:nvGrpSpPr>
          <p:cNvPr id="26" name="Group 25">
            <a:extLst>
              <a:ext uri="{FF2B5EF4-FFF2-40B4-BE49-F238E27FC236}">
                <a16:creationId xmlns:a16="http://schemas.microsoft.com/office/drawing/2014/main" id="{34832B55-1445-44E8-9D81-EDC075E9C943}"/>
              </a:ext>
            </a:extLst>
          </p:cNvPr>
          <p:cNvGrpSpPr/>
          <p:nvPr/>
        </p:nvGrpSpPr>
        <p:grpSpPr>
          <a:xfrm>
            <a:off x="481013" y="101299"/>
            <a:ext cx="8045344" cy="648000"/>
            <a:chOff x="589069" y="117537"/>
            <a:chExt cx="8045344" cy="648000"/>
          </a:xfrm>
        </p:grpSpPr>
        <p:pic>
          <p:nvPicPr>
            <p:cNvPr id="27" name="Graphic 26" descr="Checklist">
              <a:extLst>
                <a:ext uri="{FF2B5EF4-FFF2-40B4-BE49-F238E27FC236}">
                  <a16:creationId xmlns:a16="http://schemas.microsoft.com/office/drawing/2014/main" id="{77E45A87-D098-4444-94FF-A61BD28DF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069" y="117537"/>
              <a:ext cx="648000" cy="648000"/>
            </a:xfrm>
            <a:prstGeom prst="rect">
              <a:avLst/>
            </a:prstGeom>
          </p:spPr>
        </p:pic>
        <p:sp>
          <p:nvSpPr>
            <p:cNvPr id="28" name="Google Shape;229;p17">
              <a:extLst>
                <a:ext uri="{FF2B5EF4-FFF2-40B4-BE49-F238E27FC236}">
                  <a16:creationId xmlns:a16="http://schemas.microsoft.com/office/drawing/2014/main" id="{C84137D4-FF71-4791-8E31-91040113ED9A}"/>
                </a:ext>
              </a:extLst>
            </p:cNvPr>
            <p:cNvSpPr txBox="1">
              <a:spLocks noChangeArrowheads="1"/>
            </p:cNvSpPr>
            <p:nvPr/>
          </p:nvSpPr>
          <p:spPr bwMode="auto">
            <a:xfrm>
              <a:off x="1584377" y="192863"/>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SzPts val="2500"/>
                <a:buNone/>
              </a:pPr>
              <a:r>
                <a:rPr lang="en-US" altLang="en-US" sz="2000" b="1" dirty="0">
                  <a:solidFill>
                    <a:srgbClr val="5268A4"/>
                  </a:solidFill>
                  <a:latin typeface="Helvetica Neue" charset="0"/>
                  <a:sym typeface="Helvetica Neue" charset="0"/>
                </a:rPr>
                <a:t>4.  OIOS Audit Recommendations: Implementation Status</a:t>
              </a:r>
              <a:endParaRPr lang="yo-NG" altLang="en-US" sz="2000" dirty="0">
                <a:solidFill>
                  <a:srgbClr val="5268A4"/>
                </a:solidFill>
              </a:endParaRPr>
            </a:p>
          </p:txBody>
        </p:sp>
        <p:cxnSp>
          <p:nvCxnSpPr>
            <p:cNvPr id="29" name="Google Shape;230;p17">
              <a:extLst>
                <a:ext uri="{FF2B5EF4-FFF2-40B4-BE49-F238E27FC236}">
                  <a16:creationId xmlns:a16="http://schemas.microsoft.com/office/drawing/2014/main" id="{436CD210-A776-46A9-8FAC-483E07720F28}"/>
                </a:ext>
              </a:extLst>
            </p:cNvPr>
            <p:cNvCxnSpPr>
              <a:cxnSpLocks noChangeShapeType="1"/>
            </p:cNvCxnSpPr>
            <p:nvPr/>
          </p:nvCxnSpPr>
          <p:spPr bwMode="auto">
            <a:xfrm rot="10800000">
              <a:off x="1418919" y="139119"/>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a:extLst>
              <a:ext uri="{FF2B5EF4-FFF2-40B4-BE49-F238E27FC236}">
                <a16:creationId xmlns:a16="http://schemas.microsoft.com/office/drawing/2014/main" id="{912CF7AE-4560-456C-A2F1-D23FB9FCF2D6}"/>
              </a:ext>
            </a:extLst>
          </p:cNvPr>
          <p:cNvGrpSpPr>
            <a:grpSpLocks/>
          </p:cNvGrpSpPr>
          <p:nvPr/>
        </p:nvGrpSpPr>
        <p:grpSpPr bwMode="auto">
          <a:xfrm>
            <a:off x="509588" y="104775"/>
            <a:ext cx="8170862" cy="720725"/>
            <a:chOff x="510312" y="105126"/>
            <a:chExt cx="8170401" cy="720000"/>
          </a:xfrm>
        </p:grpSpPr>
        <p:sp>
          <p:nvSpPr>
            <p:cNvPr id="18445" name="Google Shape;229;p17">
              <a:extLst>
                <a:ext uri="{FF2B5EF4-FFF2-40B4-BE49-F238E27FC236}">
                  <a16:creationId xmlns:a16="http://schemas.microsoft.com/office/drawing/2014/main" id="{69363A87-D0E7-4E2F-B9C0-D936DD1F5860}"/>
                </a:ext>
              </a:extLst>
            </p:cNvPr>
            <p:cNvSpPr txBox="1">
              <a:spLocks noChangeArrowheads="1"/>
            </p:cNvSpPr>
            <p:nvPr/>
          </p:nvSpPr>
          <p:spPr bwMode="auto">
            <a:xfrm>
              <a:off x="1630677" y="21645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5.  Key Recommendations of UN </a:t>
              </a:r>
              <a:r>
                <a:rPr lang="en-US" altLang="en-US" sz="2000" b="1" dirty="0" err="1">
                  <a:solidFill>
                    <a:srgbClr val="5268A4"/>
                  </a:solidFill>
                  <a:latin typeface="Helvetica Neue" charset="0"/>
                  <a:sym typeface="Helvetica Neue" charset="0"/>
                </a:rPr>
                <a:t>BoA</a:t>
              </a:r>
              <a:r>
                <a:rPr lang="en-US" altLang="en-US" sz="2000" b="1" dirty="0">
                  <a:solidFill>
                    <a:srgbClr val="5268A4"/>
                  </a:solidFill>
                  <a:latin typeface="Helvetica Neue" charset="0"/>
                  <a:sym typeface="Helvetica Neue" charset="0"/>
                </a:rPr>
                <a:t> Audits FY 2019  </a:t>
              </a:r>
            </a:p>
          </p:txBody>
        </p:sp>
        <p:cxnSp>
          <p:nvCxnSpPr>
            <p:cNvPr id="18446" name="Google Shape;230;p17">
              <a:extLst>
                <a:ext uri="{FF2B5EF4-FFF2-40B4-BE49-F238E27FC236}">
                  <a16:creationId xmlns:a16="http://schemas.microsoft.com/office/drawing/2014/main" id="{34D39B7B-C306-44DA-82C4-3DE1CCCFEAC8}"/>
                </a:ext>
              </a:extLst>
            </p:cNvPr>
            <p:cNvCxnSpPr>
              <a:cxnSpLocks noChangeShapeType="1"/>
            </p:cNvCxnSpPr>
            <p:nvPr/>
          </p:nvCxnSpPr>
          <p:spPr bwMode="auto">
            <a:xfrm rot="10800000">
              <a:off x="1418919" y="16270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pic>
          <p:nvPicPr>
            <p:cNvPr id="18447" name="Graphic 2" descr="Research">
              <a:extLst>
                <a:ext uri="{FF2B5EF4-FFF2-40B4-BE49-F238E27FC236}">
                  <a16:creationId xmlns:a16="http://schemas.microsoft.com/office/drawing/2014/main" id="{6BE3657B-91A4-45A1-B9F4-626B5701AB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10512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Table 11">
            <a:extLst>
              <a:ext uri="{FF2B5EF4-FFF2-40B4-BE49-F238E27FC236}">
                <a16:creationId xmlns:a16="http://schemas.microsoft.com/office/drawing/2014/main" id="{72270D3D-5CB7-4C1E-B9F5-07F18DC9C547}"/>
              </a:ext>
            </a:extLst>
          </p:cNvPr>
          <p:cNvGraphicFramePr>
            <a:graphicFrameLocks noGrp="1"/>
          </p:cNvGraphicFramePr>
          <p:nvPr/>
        </p:nvGraphicFramePr>
        <p:xfrm>
          <a:off x="53975" y="973138"/>
          <a:ext cx="8891588" cy="3788411"/>
        </p:xfrm>
        <a:graphic>
          <a:graphicData uri="http://schemas.openxmlformats.org/drawingml/2006/table">
            <a:tbl>
              <a:tblPr/>
              <a:tblGrid>
                <a:gridCol w="4921250">
                  <a:extLst>
                    <a:ext uri="{9D8B030D-6E8A-4147-A177-3AD203B41FA5}">
                      <a16:colId xmlns:a16="http://schemas.microsoft.com/office/drawing/2014/main" val="2494010289"/>
                    </a:ext>
                  </a:extLst>
                </a:gridCol>
                <a:gridCol w="3970338">
                  <a:extLst>
                    <a:ext uri="{9D8B030D-6E8A-4147-A177-3AD203B41FA5}">
                      <a16:colId xmlns:a16="http://schemas.microsoft.com/office/drawing/2014/main" val="4062913566"/>
                    </a:ext>
                  </a:extLst>
                </a:gridCol>
              </a:tblGrid>
              <a:tr h="28098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GB"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Recommendation</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ECA comments</a:t>
                      </a:r>
                      <a:endParaRPr kumimoji="0" lang="en-GB"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111310"/>
                  </a:ext>
                </a:extLst>
              </a:tr>
              <a:tr h="1560513">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Char char="•"/>
                        <a:tabLst/>
                      </a:pPr>
                      <a:r>
                        <a:rPr kumimoji="0" lang="en-US" altLang="en-US" sz="1600" b="1" i="0" u="none" strike="noStrike" cap="none" normalizeH="0" baseline="0">
                          <a:ln>
                            <a:noFill/>
                          </a:ln>
                          <a:solidFill>
                            <a:schemeClr val="tx1"/>
                          </a:solidFill>
                          <a:effectLst/>
                          <a:latin typeface="Helvetica Neue" charset="0"/>
                          <a:cs typeface="Arial" panose="020B0604020202020204" pitchFamily="34" charset="0"/>
                          <a:sym typeface="Arial" panose="020B0604020202020204" pitchFamily="34" charset="0"/>
                        </a:rPr>
                        <a:t>Strengthen oversight of extra budgetary resources, address low utilization</a:t>
                      </a:r>
                      <a:r>
                        <a:rPr kumimoji="0" lang="en-US" altLang="en-US" sz="1600" b="0" i="0" u="none" strike="noStrike" cap="none" normalizeH="0" baseline="0">
                          <a:ln>
                            <a:noFill/>
                          </a:ln>
                          <a:solidFill>
                            <a:schemeClr val="tx1"/>
                          </a:solidFill>
                          <a:effectLst/>
                          <a:latin typeface="Helvetica Neue" charset="0"/>
                          <a:cs typeface="Arial" panose="020B0604020202020204" pitchFamily="34" charset="0"/>
                          <a:sym typeface="Arial" panose="020B0604020202020204" pitchFamily="34" charset="0"/>
                        </a:rPr>
                        <a:t>. </a:t>
                      </a:r>
                      <a:r>
                        <a:rPr kumimoji="0" lang="en-US" altLang="en-US" sz="1600" b="1" i="0" u="none" strike="noStrike" cap="none" normalizeH="0" baseline="0">
                          <a:ln>
                            <a:noFill/>
                          </a:ln>
                          <a:solidFill>
                            <a:srgbClr val="2F5597"/>
                          </a:solidFill>
                          <a:effectLst/>
                          <a:latin typeface="Helvetica Neue" charset="0"/>
                          <a:cs typeface="Arial" panose="020B0604020202020204" pitchFamily="34" charset="0"/>
                          <a:sym typeface="Arial" panose="020B0604020202020204" pitchFamily="34" charset="0"/>
                        </a:rPr>
                        <a:t>Actual utilization was only 58.58% in 2018 and 60.64% in 2019.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ECA takes good note of the recommendation, will take steps to further strengthen the review mechanisms, both in terms on delivery of outputs and financial burn rate. </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Deadline: ongoing</a:t>
                      </a:r>
                    </a:p>
                  </a:txBody>
                  <a:tcP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extLst>
                  <a:ext uri="{0D108BD9-81ED-4DB2-BD59-A6C34878D82A}">
                    <a16:rowId xmlns:a16="http://schemas.microsoft.com/office/drawing/2014/main" val="4036193757"/>
                  </a:ext>
                </a:extLst>
              </a:tr>
              <a:tr h="18621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600" b="1" i="0" u="sng" strike="noStrike" cap="none" normalizeH="0" baseline="0">
                          <a:ln>
                            <a:noFill/>
                          </a:ln>
                          <a:solidFill>
                            <a:schemeClr val="tx1"/>
                          </a:solidFill>
                          <a:effectLst/>
                          <a:latin typeface="Helvetica Neue" charset="0"/>
                          <a:cs typeface="Arial" panose="020B0604020202020204" pitchFamily="34" charset="0"/>
                          <a:sym typeface="Arial" panose="020B0604020202020204" pitchFamily="34" charset="0"/>
                        </a:rPr>
                        <a:t>Carry out review, reasons for non-achievement of targets</a:t>
                      </a:r>
                      <a:r>
                        <a:rPr kumimoji="0" lang="en-US" altLang="en-US" sz="1600" b="0" i="0" u="none" strike="noStrike" cap="none" normalizeH="0" baseline="0">
                          <a:ln>
                            <a:noFill/>
                          </a:ln>
                          <a:solidFill>
                            <a:schemeClr val="tx1"/>
                          </a:solidFill>
                          <a:effectLst/>
                          <a:latin typeface="Helvetica Neue" charset="0"/>
                          <a:cs typeface="Arial" panose="020B0604020202020204" pitchFamily="34" charset="0"/>
                          <a:sym typeface="Arial" panose="020B0604020202020204" pitchFamily="34" charset="0"/>
                        </a:rPr>
                        <a:t>. </a:t>
                      </a:r>
                      <a:r>
                        <a:rPr kumimoji="0" lang="en-US" altLang="en-US" sz="1600" b="1" i="0" u="none" strike="noStrike" cap="none" normalizeH="0" baseline="0">
                          <a:ln>
                            <a:noFill/>
                          </a:ln>
                          <a:solidFill>
                            <a:srgbClr val="2F5597"/>
                          </a:solidFill>
                          <a:effectLst/>
                          <a:latin typeface="Helvetica Neue" charset="0"/>
                          <a:cs typeface="Arial" panose="020B0604020202020204" pitchFamily="34" charset="0"/>
                          <a:sym typeface="Arial" panose="020B0604020202020204" pitchFamily="34" charset="0"/>
                        </a:rPr>
                        <a:t>Target indicators for 5 out of 9 sub-programmes for the biennium 2018-2019 were not met - </a:t>
                      </a:r>
                      <a:r>
                        <a:rPr kumimoji="0" lang="en-US" altLang="en-US" sz="1600" b="0" i="0" u="none" strike="noStrike" cap="none" normalizeH="0" baseline="0">
                          <a:ln>
                            <a:noFill/>
                          </a:ln>
                          <a:solidFill>
                            <a:schemeClr val="tx1"/>
                          </a:solidFill>
                          <a:effectLst/>
                          <a:latin typeface="Helvetica Neue" charset="0"/>
                          <a:cs typeface="Arial" panose="020B0604020202020204" pitchFamily="34" charset="0"/>
                          <a:sym typeface="Arial" panose="020B0604020202020204" pitchFamily="34" charset="0"/>
                        </a:rPr>
                        <a:t>RITD, PSDF, ACS, TCND, SRO (NA, WA &amp; EA).</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To further strengthen the planning and implementation of programme/projects ECA is currently revising its Programme Management Manual (PPM) to bring it at par with industry best practices. Deadline: ongoing</a:t>
                      </a:r>
                      <a:endPar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97716"/>
                  </a:ext>
                </a:extLst>
              </a:tr>
            </a:tbl>
          </a:graphicData>
        </a:graphic>
      </p:graphicFrame>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867E0E2-02C5-49C4-9ECD-2273235D252B}"/>
              </a:ext>
            </a:extLst>
          </p:cNvPr>
          <p:cNvGraphicFramePr>
            <a:graphicFrameLocks noGrp="1"/>
          </p:cNvGraphicFramePr>
          <p:nvPr/>
        </p:nvGraphicFramePr>
        <p:xfrm>
          <a:off x="53975" y="973138"/>
          <a:ext cx="8891588" cy="4206874"/>
        </p:xfrm>
        <a:graphic>
          <a:graphicData uri="http://schemas.openxmlformats.org/drawingml/2006/table">
            <a:tbl>
              <a:tblPr firstRow="1" bandRow="1">
                <a:tableStyleId>{3B4B98B0-60AC-42C2-AFA5-B58CD77FA1E5}</a:tableStyleId>
              </a:tblPr>
              <a:tblGrid>
                <a:gridCol w="4922077">
                  <a:extLst>
                    <a:ext uri="{9D8B030D-6E8A-4147-A177-3AD203B41FA5}">
                      <a16:colId xmlns:a16="http://schemas.microsoft.com/office/drawing/2014/main" val="20000"/>
                    </a:ext>
                  </a:extLst>
                </a:gridCol>
                <a:gridCol w="3969511">
                  <a:extLst>
                    <a:ext uri="{9D8B030D-6E8A-4147-A177-3AD203B41FA5}">
                      <a16:colId xmlns:a16="http://schemas.microsoft.com/office/drawing/2014/main" val="20001"/>
                    </a:ext>
                  </a:extLst>
                </a:gridCol>
              </a:tblGrid>
              <a:tr h="365815">
                <a:tc>
                  <a:txBody>
                    <a:bodyPr/>
                    <a:lstStyle/>
                    <a:p>
                      <a:pPr algn="ctr"/>
                      <a:r>
                        <a:rPr lang="en-GB" sz="1800" dirty="0"/>
                        <a:t>Recommendation</a:t>
                      </a:r>
                      <a:endParaRPr lang="en-GB" sz="1800" b="1" dirty="0"/>
                    </a:p>
                  </a:txBody>
                  <a:tcPr marL="91430" marR="91430" marT="45727" marB="45727"/>
                </a:tc>
                <a:tc>
                  <a:txBody>
                    <a:bodyPr/>
                    <a:lstStyle/>
                    <a:p>
                      <a:pPr algn="ctr"/>
                      <a:r>
                        <a:rPr lang="en-US" sz="1800" dirty="0"/>
                        <a:t>ECA comments</a:t>
                      </a:r>
                      <a:endParaRPr lang="en-GB" sz="1800" b="1" dirty="0"/>
                    </a:p>
                  </a:txBody>
                  <a:tcPr marL="91430" marR="91430" marT="45727" marB="45727"/>
                </a:tc>
                <a:extLst>
                  <a:ext uri="{0D108BD9-81ED-4DB2-BD59-A6C34878D82A}">
                    <a16:rowId xmlns:a16="http://schemas.microsoft.com/office/drawing/2014/main" val="10000"/>
                  </a:ext>
                </a:extLst>
              </a:tr>
              <a:tr h="179859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600" b="1" u="sng" dirty="0">
                          <a:solidFill>
                            <a:schemeClr val="tx1"/>
                          </a:solidFill>
                          <a:latin typeface="Helvetica Neue" charset="0"/>
                        </a:rPr>
                        <a:t>Work closely with MSs to improve data collection for the SDGs.</a:t>
                      </a:r>
                      <a:r>
                        <a:rPr lang="en-US" altLang="en-US" sz="1600" dirty="0">
                          <a:solidFill>
                            <a:schemeClr val="tx1"/>
                          </a:solidFill>
                          <a:latin typeface="Helvetica Neue" charset="0"/>
                        </a:rPr>
                        <a:t> ECA has compiled indicator-wise data of 54 African countries for 17 goals for 2015 to 2019. </a:t>
                      </a:r>
                      <a:r>
                        <a:rPr lang="en-US" altLang="en-US" sz="1600" b="1" dirty="0">
                          <a:solidFill>
                            <a:srgbClr val="2F5597"/>
                          </a:solidFill>
                          <a:latin typeface="Helvetica Neue" charset="0"/>
                        </a:rPr>
                        <a:t>No data was collected for any country for 80 indicators, while coverage of countries for many indicators was low</a:t>
                      </a:r>
                      <a:r>
                        <a:rPr lang="en-US" altLang="en-US" sz="1600" dirty="0">
                          <a:solidFill>
                            <a:schemeClr val="tx1"/>
                          </a:solidFill>
                          <a:latin typeface="Helvetica Neue" charset="0"/>
                        </a:rPr>
                        <a:t>.</a:t>
                      </a:r>
                    </a:p>
                    <a:p>
                      <a:endParaRPr lang="en-GB" sz="1600" dirty="0"/>
                    </a:p>
                  </a:txBody>
                  <a:tcPr marL="91430" marR="91430" marT="45727" marB="45727"/>
                </a:tc>
                <a:tc>
                  <a:txBody>
                    <a:bodyPr/>
                    <a:lstStyle/>
                    <a:p>
                      <a:r>
                        <a:rPr lang="en-US" sz="1600" kern="1200" dirty="0">
                          <a:effectLst/>
                        </a:rPr>
                        <a:t>Deadline: ongoing</a:t>
                      </a:r>
                      <a:endParaRPr lang="en-GB" sz="1600" dirty="0"/>
                    </a:p>
                  </a:txBody>
                  <a:tcPr marL="91430" marR="91430" marT="45727" marB="45727"/>
                </a:tc>
                <a:extLst>
                  <a:ext uri="{0D108BD9-81ED-4DB2-BD59-A6C34878D82A}">
                    <a16:rowId xmlns:a16="http://schemas.microsoft.com/office/drawing/2014/main" val="10001"/>
                  </a:ext>
                </a:extLst>
              </a:tr>
              <a:tr h="2042468">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600" b="1" u="sng" dirty="0">
                          <a:solidFill>
                            <a:schemeClr val="tx1"/>
                          </a:solidFill>
                          <a:latin typeface="Helvetica Neue" charset="0"/>
                        </a:rPr>
                        <a:t>Review reasons for delays in recruitment.</a:t>
                      </a:r>
                      <a:r>
                        <a:rPr lang="en-US" altLang="en-US" sz="1600" dirty="0">
                          <a:solidFill>
                            <a:schemeClr val="tx1"/>
                          </a:solidFill>
                          <a:latin typeface="Helvetica Neue" charset="0"/>
                        </a:rPr>
                        <a:t> ECA in 2019 took </a:t>
                      </a:r>
                      <a:r>
                        <a:rPr lang="en-US" altLang="en-US" sz="1600" b="1" dirty="0">
                          <a:solidFill>
                            <a:srgbClr val="2F5597"/>
                          </a:solidFill>
                          <a:latin typeface="Helvetica Neue" charset="0"/>
                        </a:rPr>
                        <a:t>340 days against benchmark of 120 day </a:t>
                      </a:r>
                      <a:r>
                        <a:rPr lang="en-US" altLang="en-US" sz="1600" dirty="0">
                          <a:solidFill>
                            <a:schemeClr val="tx1"/>
                          </a:solidFill>
                          <a:latin typeface="Helvetica Neue" charset="0"/>
                        </a:rPr>
                        <a:t>in completion of the entire recruitment process </a:t>
                      </a:r>
                    </a:p>
                    <a:p>
                      <a:r>
                        <a:rPr lang="en-US" sz="1600" kern="1200" dirty="0">
                          <a:solidFill>
                            <a:schemeClr val="dk1"/>
                          </a:solidFill>
                          <a:effectLst/>
                          <a:latin typeface="+mn-lt"/>
                          <a:ea typeface="+mn-ea"/>
                          <a:cs typeface="+mn-cs"/>
                        </a:rPr>
                        <a:t>them</a:t>
                      </a:r>
                      <a:endParaRPr lang="en-GB" sz="1600" dirty="0"/>
                    </a:p>
                  </a:txBody>
                  <a:tcPr marL="91430" marR="91430" marT="45727" marB="45727"/>
                </a:tc>
                <a:tc>
                  <a:txBody>
                    <a:bodyPr/>
                    <a:lstStyle/>
                    <a:p>
                      <a:r>
                        <a:rPr lang="en-US" sz="1600" kern="1200" dirty="0">
                          <a:solidFill>
                            <a:schemeClr val="dk1"/>
                          </a:solidFill>
                          <a:effectLst/>
                          <a:latin typeface="+mn-lt"/>
                          <a:ea typeface="+mn-ea"/>
                          <a:cs typeface="+mn-cs"/>
                        </a:rPr>
                        <a:t>HR regularly follows up with all stakeholders of the recruitment process including the Hiring Managers as well as CRC/B/CRP members.HR also adopted a follow-up mechanism of informing the Executive Secretary cases on a weekly basis pending for selection on both paper and in INSPIRA. </a:t>
                      </a:r>
                      <a:endParaRPr lang="en-GB" sz="1600" dirty="0"/>
                    </a:p>
                  </a:txBody>
                  <a:tcPr marL="91430" marR="91430" marT="45727" marB="45727"/>
                </a:tc>
                <a:extLst>
                  <a:ext uri="{0D108BD9-81ED-4DB2-BD59-A6C34878D82A}">
                    <a16:rowId xmlns:a16="http://schemas.microsoft.com/office/drawing/2014/main" val="10002"/>
                  </a:ext>
                </a:extLst>
              </a:tr>
            </a:tbl>
          </a:graphicData>
        </a:graphic>
      </p:graphicFrame>
      <p:sp>
        <p:nvSpPr>
          <p:cNvPr id="19469" name="Google Shape;229;p17">
            <a:extLst>
              <a:ext uri="{FF2B5EF4-FFF2-40B4-BE49-F238E27FC236}">
                <a16:creationId xmlns:a16="http://schemas.microsoft.com/office/drawing/2014/main" id="{5AA0E106-4D1D-4ABC-B796-091FD7ADF1BF}"/>
              </a:ext>
            </a:extLst>
          </p:cNvPr>
          <p:cNvSpPr txBox="1">
            <a:spLocks noChangeArrowheads="1"/>
          </p:cNvSpPr>
          <p:nvPr/>
        </p:nvSpPr>
        <p:spPr bwMode="auto">
          <a:xfrm>
            <a:off x="2411413" y="584201"/>
            <a:ext cx="6269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dirty="0">
                <a:solidFill>
                  <a:srgbClr val="5268A4"/>
                </a:solidFill>
                <a:latin typeface="Helvetica Neue" charset="0"/>
                <a:sym typeface="Helvetica Neue" charset="0"/>
              </a:rPr>
              <a:t>… continued</a:t>
            </a:r>
          </a:p>
        </p:txBody>
      </p:sp>
      <p:grpSp>
        <p:nvGrpSpPr>
          <p:cNvPr id="8" name="Group 3">
            <a:extLst>
              <a:ext uri="{FF2B5EF4-FFF2-40B4-BE49-F238E27FC236}">
                <a16:creationId xmlns:a16="http://schemas.microsoft.com/office/drawing/2014/main" id="{4FFBF0E8-D87A-441F-A8A2-35BFBD8E008E}"/>
              </a:ext>
            </a:extLst>
          </p:cNvPr>
          <p:cNvGrpSpPr>
            <a:grpSpLocks/>
          </p:cNvGrpSpPr>
          <p:nvPr/>
        </p:nvGrpSpPr>
        <p:grpSpPr bwMode="auto">
          <a:xfrm>
            <a:off x="509588" y="104775"/>
            <a:ext cx="8170862" cy="720725"/>
            <a:chOff x="510312" y="105126"/>
            <a:chExt cx="8170401" cy="720000"/>
          </a:xfrm>
        </p:grpSpPr>
        <p:sp>
          <p:nvSpPr>
            <p:cNvPr id="10" name="Google Shape;229;p17">
              <a:extLst>
                <a:ext uri="{FF2B5EF4-FFF2-40B4-BE49-F238E27FC236}">
                  <a16:creationId xmlns:a16="http://schemas.microsoft.com/office/drawing/2014/main" id="{5E394A6B-AE28-4F38-9124-56028873D622}"/>
                </a:ext>
              </a:extLst>
            </p:cNvPr>
            <p:cNvSpPr txBox="1">
              <a:spLocks noChangeArrowheads="1"/>
            </p:cNvSpPr>
            <p:nvPr/>
          </p:nvSpPr>
          <p:spPr bwMode="auto">
            <a:xfrm>
              <a:off x="1630677" y="21645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5.  Key Recommendations of UN </a:t>
              </a:r>
              <a:r>
                <a:rPr lang="en-US" altLang="en-US" sz="2000" b="1" dirty="0" err="1">
                  <a:solidFill>
                    <a:srgbClr val="5268A4"/>
                  </a:solidFill>
                  <a:latin typeface="Helvetica Neue" charset="0"/>
                  <a:sym typeface="Helvetica Neue" charset="0"/>
                </a:rPr>
                <a:t>BoA</a:t>
              </a:r>
              <a:r>
                <a:rPr lang="en-US" altLang="en-US" sz="2000" b="1" dirty="0">
                  <a:solidFill>
                    <a:srgbClr val="5268A4"/>
                  </a:solidFill>
                  <a:latin typeface="Helvetica Neue" charset="0"/>
                  <a:sym typeface="Helvetica Neue" charset="0"/>
                </a:rPr>
                <a:t> Audits FY 2019  </a:t>
              </a:r>
            </a:p>
          </p:txBody>
        </p:sp>
        <p:cxnSp>
          <p:nvCxnSpPr>
            <p:cNvPr id="11" name="Google Shape;230;p17">
              <a:extLst>
                <a:ext uri="{FF2B5EF4-FFF2-40B4-BE49-F238E27FC236}">
                  <a16:creationId xmlns:a16="http://schemas.microsoft.com/office/drawing/2014/main" id="{4A5AA654-B3CE-4ED2-9E36-F4AD5B3E4C4A}"/>
                </a:ext>
              </a:extLst>
            </p:cNvPr>
            <p:cNvCxnSpPr>
              <a:cxnSpLocks noChangeShapeType="1"/>
            </p:cNvCxnSpPr>
            <p:nvPr/>
          </p:nvCxnSpPr>
          <p:spPr bwMode="auto">
            <a:xfrm rot="10800000">
              <a:off x="1418919" y="16270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pic>
          <p:nvPicPr>
            <p:cNvPr id="12" name="Graphic 2" descr="Research">
              <a:extLst>
                <a:ext uri="{FF2B5EF4-FFF2-40B4-BE49-F238E27FC236}">
                  <a16:creationId xmlns:a16="http://schemas.microsoft.com/office/drawing/2014/main" id="{194A0A7D-5306-465E-AB7C-D7B83DD9DD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10512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Google Shape;229;p17">
            <a:extLst>
              <a:ext uri="{FF2B5EF4-FFF2-40B4-BE49-F238E27FC236}">
                <a16:creationId xmlns:a16="http://schemas.microsoft.com/office/drawing/2014/main" id="{FFACBC68-95B5-4446-AFE9-B424C0E5D31A}"/>
              </a:ext>
            </a:extLst>
          </p:cNvPr>
          <p:cNvSpPr txBox="1">
            <a:spLocks noChangeArrowheads="1"/>
          </p:cNvSpPr>
          <p:nvPr/>
        </p:nvSpPr>
        <p:spPr bwMode="auto">
          <a:xfrm>
            <a:off x="2411413" y="573392"/>
            <a:ext cx="62690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dirty="0">
                <a:solidFill>
                  <a:srgbClr val="5268A4"/>
                </a:solidFill>
                <a:latin typeface="Helvetica Neue" charset="0"/>
                <a:sym typeface="Helvetica Neue" charset="0"/>
              </a:rPr>
              <a:t>… continued</a:t>
            </a:r>
          </a:p>
        </p:txBody>
      </p:sp>
      <p:graphicFrame>
        <p:nvGraphicFramePr>
          <p:cNvPr id="8" name="Table 7">
            <a:extLst>
              <a:ext uri="{FF2B5EF4-FFF2-40B4-BE49-F238E27FC236}">
                <a16:creationId xmlns:a16="http://schemas.microsoft.com/office/drawing/2014/main" id="{20772090-3A35-4050-9057-8A4AD236DAD7}"/>
              </a:ext>
            </a:extLst>
          </p:cNvPr>
          <p:cNvGraphicFramePr>
            <a:graphicFrameLocks noGrp="1"/>
          </p:cNvGraphicFramePr>
          <p:nvPr/>
        </p:nvGraphicFramePr>
        <p:xfrm>
          <a:off x="95250" y="954088"/>
          <a:ext cx="8953500" cy="3811586"/>
        </p:xfrm>
        <a:graphic>
          <a:graphicData uri="http://schemas.openxmlformats.org/drawingml/2006/table">
            <a:tbl>
              <a:tblPr firstRow="1" bandRow="1">
                <a:tableStyleId>{3B4B98B0-60AC-42C2-AFA5-B58CD77FA1E5}</a:tableStyleId>
              </a:tblPr>
              <a:tblGrid>
                <a:gridCol w="4781551">
                  <a:extLst>
                    <a:ext uri="{9D8B030D-6E8A-4147-A177-3AD203B41FA5}">
                      <a16:colId xmlns:a16="http://schemas.microsoft.com/office/drawing/2014/main" val="20000"/>
                    </a:ext>
                  </a:extLst>
                </a:gridCol>
                <a:gridCol w="4171949">
                  <a:extLst>
                    <a:ext uri="{9D8B030D-6E8A-4147-A177-3AD203B41FA5}">
                      <a16:colId xmlns:a16="http://schemas.microsoft.com/office/drawing/2014/main" val="20001"/>
                    </a:ext>
                  </a:extLst>
                </a:gridCol>
              </a:tblGrid>
              <a:tr h="402830">
                <a:tc>
                  <a:txBody>
                    <a:bodyPr/>
                    <a:lstStyle/>
                    <a:p>
                      <a:pPr algn="ctr"/>
                      <a:r>
                        <a:rPr lang="en-GB" sz="1800" dirty="0"/>
                        <a:t>Recommendation</a:t>
                      </a:r>
                      <a:endParaRPr lang="en-GB" sz="1800" b="1" dirty="0"/>
                    </a:p>
                  </a:txBody>
                  <a:tcPr marT="45723" marB="45723"/>
                </a:tc>
                <a:tc>
                  <a:txBody>
                    <a:bodyPr/>
                    <a:lstStyle/>
                    <a:p>
                      <a:pPr algn="ctr"/>
                      <a:r>
                        <a:rPr lang="en-US" sz="1800" dirty="0"/>
                        <a:t>ECA comments</a:t>
                      </a:r>
                      <a:endParaRPr lang="en-GB" sz="1800" b="1" dirty="0"/>
                    </a:p>
                  </a:txBody>
                  <a:tcPr marT="45723" marB="45723"/>
                </a:tc>
                <a:extLst>
                  <a:ext uri="{0D108BD9-81ED-4DB2-BD59-A6C34878D82A}">
                    <a16:rowId xmlns:a16="http://schemas.microsoft.com/office/drawing/2014/main" val="10000"/>
                  </a:ext>
                </a:extLst>
              </a:tr>
              <a:tr h="196528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600" dirty="0">
                          <a:solidFill>
                            <a:schemeClr val="tx1"/>
                          </a:solidFill>
                          <a:latin typeface="Helvetica Neue" charset="0"/>
                        </a:rPr>
                        <a:t>Improve management of Implementing Partners (IPs) – timely disbursement, benefits delivered &amp; refunds timely received. </a:t>
                      </a:r>
                      <a:r>
                        <a:rPr lang="en-US" altLang="en-US" sz="1600" b="1" dirty="0">
                          <a:solidFill>
                            <a:srgbClr val="2F5597"/>
                          </a:solidFill>
                          <a:latin typeface="Helvetica Neue" charset="0"/>
                        </a:rPr>
                        <a:t>As of 31 Dec 2019, 20 Implementing Partners (IPs) were to refund 68.6% of total amount disbursed</a:t>
                      </a:r>
                    </a:p>
                  </a:txBody>
                  <a:tcPr marT="45723" marB="45723"/>
                </a:tc>
                <a:tc>
                  <a:txBody>
                    <a:bodyPr/>
                    <a:lstStyle/>
                    <a:p>
                      <a:r>
                        <a:rPr lang="en-US" sz="1600" kern="1200" dirty="0">
                          <a:solidFill>
                            <a:schemeClr val="dk1"/>
                          </a:solidFill>
                          <a:effectLst/>
                          <a:latin typeface="+mn-lt"/>
                          <a:ea typeface="+mn-ea"/>
                          <a:cs typeface="+mn-cs"/>
                        </a:rPr>
                        <a:t>The balance amount will be collected or refunded or adjusted based on the agreement as per the advice of the concerned project managers who are overseeing the projects from the respective Divisions. </a:t>
                      </a:r>
                    </a:p>
                    <a:p>
                      <a:r>
                        <a:rPr lang="en-US" sz="1600" b="1" kern="1200" dirty="0">
                          <a:solidFill>
                            <a:schemeClr val="dk1"/>
                          </a:solidFill>
                          <a:effectLst/>
                          <a:latin typeface="+mn-lt"/>
                          <a:ea typeface="+mn-ea"/>
                          <a:cs typeface="+mn-cs"/>
                        </a:rPr>
                        <a:t>Deadline Dec 2020</a:t>
                      </a:r>
                      <a:endParaRPr lang="en-GB" sz="1600" kern="1200" dirty="0">
                        <a:solidFill>
                          <a:schemeClr val="dk1"/>
                        </a:solidFill>
                        <a:effectLst/>
                        <a:latin typeface="+mn-lt"/>
                        <a:ea typeface="+mn-ea"/>
                        <a:cs typeface="+mn-cs"/>
                      </a:endParaRPr>
                    </a:p>
                  </a:txBody>
                  <a:tcPr marT="45723" marB="45723"/>
                </a:tc>
                <a:extLst>
                  <a:ext uri="{0D108BD9-81ED-4DB2-BD59-A6C34878D82A}">
                    <a16:rowId xmlns:a16="http://schemas.microsoft.com/office/drawing/2014/main" val="10001"/>
                  </a:ext>
                </a:extLst>
              </a:tr>
              <a:tr h="1443473">
                <a:tc>
                  <a:txBody>
                    <a:bodyPr/>
                    <a:lstStyle/>
                    <a:p>
                      <a:r>
                        <a:rPr lang="en-US" sz="1600" kern="1200" dirty="0">
                          <a:solidFill>
                            <a:schemeClr val="dk1"/>
                          </a:solidFill>
                          <a:effectLst/>
                          <a:latin typeface="+mn-lt"/>
                          <a:ea typeface="+mn-ea"/>
                          <a:cs typeface="+mn-cs"/>
                        </a:rPr>
                        <a:t>ECA takes steps to </a:t>
                      </a:r>
                      <a:r>
                        <a:rPr lang="en-US" sz="1600" b="1" i="0" u="sng" strike="noStrike" cap="none" dirty="0">
                          <a:solidFill>
                            <a:srgbClr val="5268A4"/>
                          </a:solidFill>
                          <a:latin typeface="+mn-lt"/>
                          <a:ea typeface="+mn-ea"/>
                          <a:cs typeface="+mn-cs"/>
                          <a:sym typeface="Arial"/>
                        </a:rPr>
                        <a:t>enhance involvement of Senior Leadership Team for planning and implementing ERM </a:t>
                      </a:r>
                      <a:r>
                        <a:rPr lang="en-US" sz="1600" kern="1200" dirty="0">
                          <a:solidFill>
                            <a:schemeClr val="dk1"/>
                          </a:solidFill>
                          <a:effectLst/>
                          <a:latin typeface="+mn-lt"/>
                          <a:ea typeface="+mn-ea"/>
                          <a:cs typeface="+mn-cs"/>
                        </a:rPr>
                        <a:t>to ensure that ERM is embedded into strategic planning and decision-making. </a:t>
                      </a:r>
                      <a:endParaRPr lang="en-GB" sz="1600" dirty="0"/>
                    </a:p>
                  </a:txBody>
                  <a:tcPr marT="45723" marB="45723"/>
                </a:tc>
                <a:tc>
                  <a:txBody>
                    <a:bodyPr/>
                    <a:lstStyle/>
                    <a:p>
                      <a:r>
                        <a:rPr lang="en-US" sz="1600" kern="1200" dirty="0">
                          <a:solidFill>
                            <a:schemeClr val="dk1"/>
                          </a:solidFill>
                          <a:effectLst/>
                          <a:latin typeface="+mn-lt"/>
                          <a:ea typeface="+mn-ea"/>
                          <a:cs typeface="+mn-cs"/>
                        </a:rPr>
                        <a:t>A devoted capacity for risk management is currently being recruited.</a:t>
                      </a:r>
                      <a:r>
                        <a:rPr lang="en-US" sz="1600" b="1" kern="1200" dirty="0">
                          <a:solidFill>
                            <a:schemeClr val="dk1"/>
                          </a:solidFill>
                          <a:effectLst/>
                          <a:latin typeface="+mn-lt"/>
                          <a:ea typeface="+mn-ea"/>
                          <a:cs typeface="+mn-cs"/>
                        </a:rPr>
                        <a:t> </a:t>
                      </a:r>
                      <a:endParaRPr lang="en-GB"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Deadline: Dec 2020</a:t>
                      </a:r>
                      <a:endParaRPr lang="en-GB" sz="1600" kern="1200" dirty="0">
                        <a:solidFill>
                          <a:schemeClr val="dk1"/>
                        </a:solidFill>
                        <a:effectLst/>
                        <a:latin typeface="+mn-lt"/>
                        <a:ea typeface="+mn-ea"/>
                        <a:cs typeface="+mn-cs"/>
                      </a:endParaRPr>
                    </a:p>
                  </a:txBody>
                  <a:tcPr marT="45723" marB="45723"/>
                </a:tc>
                <a:extLst>
                  <a:ext uri="{0D108BD9-81ED-4DB2-BD59-A6C34878D82A}">
                    <a16:rowId xmlns:a16="http://schemas.microsoft.com/office/drawing/2014/main" val="10002"/>
                  </a:ext>
                </a:extLst>
              </a:tr>
            </a:tbl>
          </a:graphicData>
        </a:graphic>
      </p:graphicFrame>
      <p:grpSp>
        <p:nvGrpSpPr>
          <p:cNvPr id="9" name="Group 3">
            <a:extLst>
              <a:ext uri="{FF2B5EF4-FFF2-40B4-BE49-F238E27FC236}">
                <a16:creationId xmlns:a16="http://schemas.microsoft.com/office/drawing/2014/main" id="{31A5D8A6-87C7-4693-BCC7-B37C7715CB92}"/>
              </a:ext>
            </a:extLst>
          </p:cNvPr>
          <p:cNvGrpSpPr>
            <a:grpSpLocks/>
          </p:cNvGrpSpPr>
          <p:nvPr/>
        </p:nvGrpSpPr>
        <p:grpSpPr bwMode="auto">
          <a:xfrm>
            <a:off x="509588" y="104775"/>
            <a:ext cx="8170862" cy="720725"/>
            <a:chOff x="510312" y="105126"/>
            <a:chExt cx="8170401" cy="720000"/>
          </a:xfrm>
        </p:grpSpPr>
        <p:sp>
          <p:nvSpPr>
            <p:cNvPr id="10" name="Google Shape;229;p17">
              <a:extLst>
                <a:ext uri="{FF2B5EF4-FFF2-40B4-BE49-F238E27FC236}">
                  <a16:creationId xmlns:a16="http://schemas.microsoft.com/office/drawing/2014/main" id="{59E00FEB-3DF6-4AD5-A7C6-D2ECCFBD559C}"/>
                </a:ext>
              </a:extLst>
            </p:cNvPr>
            <p:cNvSpPr txBox="1">
              <a:spLocks noChangeArrowheads="1"/>
            </p:cNvSpPr>
            <p:nvPr/>
          </p:nvSpPr>
          <p:spPr bwMode="auto">
            <a:xfrm>
              <a:off x="1630677" y="21645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5.  Key Recommendations of UN </a:t>
              </a:r>
              <a:r>
                <a:rPr lang="en-US" altLang="en-US" sz="2000" b="1" dirty="0" err="1">
                  <a:solidFill>
                    <a:srgbClr val="5268A4"/>
                  </a:solidFill>
                  <a:latin typeface="Helvetica Neue" charset="0"/>
                  <a:sym typeface="Helvetica Neue" charset="0"/>
                </a:rPr>
                <a:t>BoA</a:t>
              </a:r>
              <a:r>
                <a:rPr lang="en-US" altLang="en-US" sz="2000" b="1" dirty="0">
                  <a:solidFill>
                    <a:srgbClr val="5268A4"/>
                  </a:solidFill>
                  <a:latin typeface="Helvetica Neue" charset="0"/>
                  <a:sym typeface="Helvetica Neue" charset="0"/>
                </a:rPr>
                <a:t> Audits FY 2019  </a:t>
              </a:r>
            </a:p>
          </p:txBody>
        </p:sp>
        <p:cxnSp>
          <p:nvCxnSpPr>
            <p:cNvPr id="11" name="Google Shape;230;p17">
              <a:extLst>
                <a:ext uri="{FF2B5EF4-FFF2-40B4-BE49-F238E27FC236}">
                  <a16:creationId xmlns:a16="http://schemas.microsoft.com/office/drawing/2014/main" id="{DFDCD579-4A9C-464E-B0AF-F361045DD0E5}"/>
                </a:ext>
              </a:extLst>
            </p:cNvPr>
            <p:cNvCxnSpPr>
              <a:cxnSpLocks noChangeShapeType="1"/>
            </p:cNvCxnSpPr>
            <p:nvPr/>
          </p:nvCxnSpPr>
          <p:spPr bwMode="auto">
            <a:xfrm rot="10800000">
              <a:off x="1418919" y="16270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pic>
          <p:nvPicPr>
            <p:cNvPr id="12" name="Graphic 2" descr="Research">
              <a:extLst>
                <a:ext uri="{FF2B5EF4-FFF2-40B4-BE49-F238E27FC236}">
                  <a16:creationId xmlns:a16="http://schemas.microsoft.com/office/drawing/2014/main" id="{0CE36584-693C-40C2-B367-0785EB325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10512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893E1745-6102-4072-A5EE-73308E942D79}"/>
              </a:ext>
            </a:extLst>
          </p:cNvPr>
          <p:cNvSpPr>
            <a:spLocks noChangeArrowheads="1"/>
          </p:cNvSpPr>
          <p:nvPr/>
        </p:nvSpPr>
        <p:spPr bwMode="auto">
          <a:xfrm>
            <a:off x="555625" y="928688"/>
            <a:ext cx="85883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ct val="90000"/>
              <a:buFont typeface="Wingdings" panose="05000000000000000000" pitchFamily="2" charset="2"/>
              <a:buChar char="q"/>
            </a:pPr>
            <a:r>
              <a:rPr lang="en-US" altLang="en-US" sz="1500">
                <a:solidFill>
                  <a:schemeClr val="tx1"/>
                </a:solidFill>
                <a:latin typeface="Helvetica Neue" charset="0"/>
              </a:rPr>
              <a:t>Building</a:t>
            </a:r>
            <a:r>
              <a:rPr lang="en-US" altLang="en-US" sz="1500">
                <a:latin typeface="Helvetica Neue" charset="0"/>
              </a:rPr>
              <a:t> back better in Africa: </a:t>
            </a:r>
            <a:r>
              <a:rPr lang="en-US" altLang="en-US" sz="1500" b="1">
                <a:solidFill>
                  <a:srgbClr val="5268A4"/>
                </a:solidFill>
                <a:latin typeface="Helvetica Neue" charset="0"/>
              </a:rPr>
              <a:t>ECA strategy for integrated response to COVID-19</a:t>
            </a:r>
          </a:p>
          <a:p>
            <a:pPr eaLnBrk="1" hangingPunct="1">
              <a:buClr>
                <a:srgbClr val="000000"/>
              </a:buClr>
              <a:buSzPct val="90000"/>
              <a:buFont typeface="Wingdings" panose="05000000000000000000" pitchFamily="2" charset="2"/>
              <a:buChar char="q"/>
            </a:pPr>
            <a:endParaRPr lang="en-US" altLang="en-US" sz="900">
              <a:latin typeface="Helvetica Neue" charset="0"/>
            </a:endParaRPr>
          </a:p>
          <a:p>
            <a:pPr eaLnBrk="1" hangingPunct="1">
              <a:buClr>
                <a:srgbClr val="000000"/>
              </a:buClr>
              <a:buSzPct val="90000"/>
              <a:buFont typeface="Wingdings" panose="05000000000000000000" pitchFamily="2" charset="2"/>
              <a:buChar char="q"/>
            </a:pPr>
            <a:endParaRPr lang="en-US" altLang="en-US" sz="900">
              <a:latin typeface="Helvetica Neue" charset="0"/>
            </a:endParaRPr>
          </a:p>
          <a:p>
            <a:pPr eaLnBrk="1" hangingPunct="1">
              <a:buClr>
                <a:srgbClr val="000000"/>
              </a:buClr>
              <a:buSzPct val="90000"/>
              <a:buFont typeface="Wingdings" panose="05000000000000000000" pitchFamily="2" charset="2"/>
              <a:buChar char="q"/>
            </a:pPr>
            <a:r>
              <a:rPr lang="en-US" altLang="en-US" sz="1500">
                <a:latin typeface="Helvetica Neue" charset="0"/>
              </a:rPr>
              <a:t>Strengthen </a:t>
            </a:r>
            <a:r>
              <a:rPr lang="en-US" altLang="en-US" sz="1500" b="1">
                <a:solidFill>
                  <a:srgbClr val="5268A4"/>
                </a:solidFill>
                <a:latin typeface="Helvetica Neue" charset="0"/>
              </a:rPr>
              <a:t>collection of performance data</a:t>
            </a:r>
            <a:r>
              <a:rPr lang="en-US" altLang="en-US" sz="1500">
                <a:latin typeface="Helvetica Neue" charset="0"/>
              </a:rPr>
              <a:t>, including evidence</a:t>
            </a:r>
          </a:p>
          <a:p>
            <a:pPr eaLnBrk="1" hangingPunct="1">
              <a:buClr>
                <a:srgbClr val="000000"/>
              </a:buClr>
              <a:buSzPct val="90000"/>
              <a:buFont typeface="Arial" panose="020B0604020202020204" pitchFamily="34" charset="0"/>
              <a:buNone/>
            </a:pPr>
            <a:endParaRPr lang="en-GB" altLang="en-US" sz="1100">
              <a:latin typeface="Helvetica Neue" charset="0"/>
            </a:endParaRPr>
          </a:p>
          <a:p>
            <a:pPr eaLnBrk="1" hangingPunct="1">
              <a:buClr>
                <a:srgbClr val="000000"/>
              </a:buClr>
              <a:buSzPct val="90000"/>
              <a:buFont typeface="Wingdings" panose="05000000000000000000" pitchFamily="2" charset="2"/>
              <a:buChar char="q"/>
            </a:pPr>
            <a:r>
              <a:rPr lang="en-US" altLang="en-US" sz="1500">
                <a:latin typeface="Helvetica Neue" charset="0"/>
              </a:rPr>
              <a:t>Need to ensure </a:t>
            </a:r>
            <a:r>
              <a:rPr lang="en-US" altLang="en-US" sz="1500" b="1">
                <a:solidFill>
                  <a:srgbClr val="5268A4"/>
                </a:solidFill>
                <a:latin typeface="Helvetica Neue" charset="0"/>
              </a:rPr>
              <a:t>systematic and timely implementation of audit and evaluation </a:t>
            </a:r>
            <a:r>
              <a:rPr lang="en-US" altLang="en-US" sz="1500">
                <a:latin typeface="Helvetica Neue" charset="0"/>
              </a:rPr>
              <a:t>recommendations</a:t>
            </a:r>
            <a:br>
              <a:rPr lang="en-US" altLang="en-US" sz="1500">
                <a:latin typeface="Helvetica Neue" charset="0"/>
              </a:rPr>
            </a:br>
            <a:endParaRPr lang="en-US" altLang="en-US" sz="800">
              <a:latin typeface="Helvetica Neue" charset="0"/>
            </a:endParaRPr>
          </a:p>
          <a:p>
            <a:pPr eaLnBrk="1" hangingPunct="1">
              <a:buClr>
                <a:srgbClr val="000000"/>
              </a:buClr>
              <a:buSzPct val="90000"/>
              <a:buFont typeface="Wingdings" panose="05000000000000000000" pitchFamily="2" charset="2"/>
              <a:buChar char="q"/>
            </a:pPr>
            <a:r>
              <a:rPr lang="en-US" altLang="en-US" sz="1500">
                <a:latin typeface="Helvetica Neue" charset="0"/>
              </a:rPr>
              <a:t>Need to </a:t>
            </a:r>
            <a:r>
              <a:rPr lang="en-US" altLang="en-US" sz="1500" b="1">
                <a:solidFill>
                  <a:srgbClr val="5268A4"/>
                </a:solidFill>
                <a:latin typeface="Helvetica Neue" charset="0"/>
              </a:rPr>
              <a:t>step-up and institutionalize ECA’s participation in the work of OIBCs </a:t>
            </a:r>
            <a:r>
              <a:rPr lang="en-US" altLang="en-US" sz="1500">
                <a:latin typeface="Helvetica Neue" charset="0"/>
              </a:rPr>
              <a:t>with a Whole-of-System Approach</a:t>
            </a:r>
            <a:br>
              <a:rPr lang="en-US" altLang="en-US" sz="1500">
                <a:latin typeface="Helvetica Neue" charset="0"/>
              </a:rPr>
            </a:br>
            <a:endParaRPr lang="en-GB" altLang="en-US" sz="1000">
              <a:latin typeface="Helvetica Neue" charset="0"/>
            </a:endParaRPr>
          </a:p>
          <a:p>
            <a:pPr eaLnBrk="1" hangingPunct="1">
              <a:buClr>
                <a:srgbClr val="000000"/>
              </a:buClr>
              <a:buSzPct val="90000"/>
              <a:buFont typeface="Wingdings" panose="05000000000000000000" pitchFamily="2" charset="2"/>
              <a:buChar char="q"/>
            </a:pPr>
            <a:r>
              <a:rPr lang="en-US" altLang="en-US" sz="1500">
                <a:latin typeface="Helvetica Neue" charset="0"/>
              </a:rPr>
              <a:t>Need to </a:t>
            </a:r>
            <a:r>
              <a:rPr lang="en-US" altLang="en-US" sz="1500" b="1">
                <a:solidFill>
                  <a:srgbClr val="5268A4"/>
                </a:solidFill>
                <a:latin typeface="Helvetica Neue" charset="0"/>
              </a:rPr>
              <a:t>operationalize the Decade of Action </a:t>
            </a:r>
            <a:r>
              <a:rPr lang="en-US" altLang="en-US" sz="1500">
                <a:latin typeface="Helvetica Neue" charset="0"/>
              </a:rPr>
              <a:t>to deliver the SDGs</a:t>
            </a:r>
          </a:p>
          <a:p>
            <a:pPr eaLnBrk="1" hangingPunct="1">
              <a:buClr>
                <a:srgbClr val="000000"/>
              </a:buClr>
              <a:buSzPct val="90000"/>
              <a:buFont typeface="Wingdings" panose="05000000000000000000" pitchFamily="2" charset="2"/>
              <a:buChar char="q"/>
            </a:pPr>
            <a:endParaRPr lang="en-US" altLang="en-US" sz="1500" b="1">
              <a:solidFill>
                <a:srgbClr val="5268A4"/>
              </a:solidFill>
              <a:latin typeface="Helvetica Neue" charset="0"/>
            </a:endParaRPr>
          </a:p>
          <a:p>
            <a:pPr eaLnBrk="1" hangingPunct="1">
              <a:buClr>
                <a:srgbClr val="000000"/>
              </a:buClr>
              <a:buSzPct val="90000"/>
              <a:buFont typeface="Wingdings" panose="05000000000000000000" pitchFamily="2" charset="2"/>
              <a:buChar char="q"/>
            </a:pPr>
            <a:r>
              <a:rPr lang="en-US" altLang="en-US" sz="1500" b="1">
                <a:solidFill>
                  <a:srgbClr val="5268A4"/>
                </a:solidFill>
                <a:latin typeface="Helvetica Neue" charset="0"/>
              </a:rPr>
              <a:t>Engaging and collaborating with RCs</a:t>
            </a:r>
            <a:r>
              <a:rPr lang="en-US" altLang="en-US" sz="1500">
                <a:latin typeface="Helvetica Neue" charset="0"/>
              </a:rPr>
              <a:t>/ UNCTs: need for engagement strategy</a:t>
            </a:r>
          </a:p>
          <a:p>
            <a:pPr eaLnBrk="1" hangingPunct="1">
              <a:buClr>
                <a:srgbClr val="000000"/>
              </a:buClr>
              <a:buSzPct val="90000"/>
              <a:buFont typeface="Wingdings" panose="05000000000000000000" pitchFamily="2" charset="2"/>
              <a:buChar char="q"/>
            </a:pPr>
            <a:endParaRPr lang="en-US" altLang="en-US" sz="1500">
              <a:latin typeface="Helvetica Neue" charset="0"/>
            </a:endParaRPr>
          </a:p>
          <a:p>
            <a:pPr eaLnBrk="1" hangingPunct="1">
              <a:buClr>
                <a:srgbClr val="000000"/>
              </a:buClr>
              <a:buSzPct val="90000"/>
              <a:buFont typeface="Wingdings" panose="05000000000000000000" pitchFamily="2" charset="2"/>
              <a:buChar char="q"/>
            </a:pPr>
            <a:r>
              <a:rPr lang="en-US" altLang="en-US" sz="1500">
                <a:latin typeface="Helvetica Neue" charset="0"/>
              </a:rPr>
              <a:t>Increased use of technologies for collaboration, policy advice, dissemination of knowledge products, training and engagement with constituencies – </a:t>
            </a:r>
            <a:r>
              <a:rPr lang="en-US" altLang="en-US" sz="1500" b="1">
                <a:solidFill>
                  <a:srgbClr val="5268A4"/>
                </a:solidFill>
                <a:latin typeface="Helvetica Neue" charset="0"/>
              </a:rPr>
              <a:t>Alternative and cost-efficient implementation modality to scale up reach and programe impact? </a:t>
            </a:r>
            <a:endParaRPr lang="en-US" altLang="en-US" sz="1500">
              <a:latin typeface="Helvetica Neue" charset="0"/>
            </a:endParaRPr>
          </a:p>
        </p:txBody>
      </p:sp>
      <p:grpSp>
        <p:nvGrpSpPr>
          <p:cNvPr id="21507" name="Group 3">
            <a:extLst>
              <a:ext uri="{FF2B5EF4-FFF2-40B4-BE49-F238E27FC236}">
                <a16:creationId xmlns:a16="http://schemas.microsoft.com/office/drawing/2014/main" id="{CF1D7B09-D560-423D-B668-F3649AC660BE}"/>
              </a:ext>
            </a:extLst>
          </p:cNvPr>
          <p:cNvGrpSpPr>
            <a:grpSpLocks/>
          </p:cNvGrpSpPr>
          <p:nvPr/>
        </p:nvGrpSpPr>
        <p:grpSpPr bwMode="auto">
          <a:xfrm>
            <a:off x="487363" y="74613"/>
            <a:ext cx="8213725" cy="720725"/>
            <a:chOff x="487162" y="105126"/>
            <a:chExt cx="8213871" cy="720000"/>
          </a:xfrm>
        </p:grpSpPr>
        <p:pic>
          <p:nvPicPr>
            <p:cNvPr id="21508" name="Graphic 2" descr="Lightbulb">
              <a:extLst>
                <a:ext uri="{FF2B5EF4-FFF2-40B4-BE49-F238E27FC236}">
                  <a16:creationId xmlns:a16="http://schemas.microsoft.com/office/drawing/2014/main" id="{3E32A5AB-3124-4961-8BB3-2BF49C960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162" y="10512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Google Shape;229;p17">
              <a:extLst>
                <a:ext uri="{FF2B5EF4-FFF2-40B4-BE49-F238E27FC236}">
                  <a16:creationId xmlns:a16="http://schemas.microsoft.com/office/drawing/2014/main" id="{ACA674DE-3C5D-4E1F-9C2B-E0E33F73E7C7}"/>
                </a:ext>
              </a:extLst>
            </p:cNvPr>
            <p:cNvSpPr txBox="1">
              <a:spLocks noChangeArrowheads="1"/>
            </p:cNvSpPr>
            <p:nvPr/>
          </p:nvSpPr>
          <p:spPr bwMode="auto">
            <a:xfrm>
              <a:off x="1650997" y="245948"/>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6.  Conclusions</a:t>
              </a:r>
            </a:p>
          </p:txBody>
        </p:sp>
        <p:cxnSp>
          <p:nvCxnSpPr>
            <p:cNvPr id="21510" name="Google Shape;230;p17">
              <a:extLst>
                <a:ext uri="{FF2B5EF4-FFF2-40B4-BE49-F238E27FC236}">
                  <a16:creationId xmlns:a16="http://schemas.microsoft.com/office/drawing/2014/main" id="{35C66E77-5EEB-4CF9-BC7E-C329886FFAE2}"/>
                </a:ext>
              </a:extLst>
            </p:cNvPr>
            <p:cNvCxnSpPr>
              <a:cxnSpLocks noChangeShapeType="1"/>
            </p:cNvCxnSpPr>
            <p:nvPr/>
          </p:nvCxnSpPr>
          <p:spPr bwMode="auto">
            <a:xfrm rot="10800000">
              <a:off x="1418919" y="16270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249;p19">
            <a:extLst>
              <a:ext uri="{FF2B5EF4-FFF2-40B4-BE49-F238E27FC236}">
                <a16:creationId xmlns:a16="http://schemas.microsoft.com/office/drawing/2014/main" id="{D4651471-1457-4AED-B174-F2D2AFAB8CB0}"/>
              </a:ext>
            </a:extLst>
          </p:cNvPr>
          <p:cNvSpPr txBox="1">
            <a:spLocks noChangeArrowheads="1"/>
          </p:cNvSpPr>
          <p:nvPr/>
        </p:nvSpPr>
        <p:spPr bwMode="auto">
          <a:xfrm>
            <a:off x="452438" y="2090738"/>
            <a:ext cx="823912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25" tIns="17125" rIns="17125" bIns="171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SzPts val="4500"/>
              <a:buFont typeface="Helvetica Neue" charset="0"/>
              <a:buNone/>
            </a:pPr>
            <a:r>
              <a:rPr lang="en-US" altLang="en-US" sz="4500" b="1">
                <a:latin typeface="Helvetica Neue" charset="0"/>
                <a:sym typeface="Helvetica Neue" charset="0"/>
              </a:rPr>
              <a:t>Thank you ! </a:t>
            </a:r>
            <a:endParaRPr lang="yo-NG" altLang="en-US"/>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64EB6DA2-F71C-4242-9AF9-AD79EACFDF7C}"/>
              </a:ext>
            </a:extLst>
          </p:cNvPr>
          <p:cNvSpPr>
            <a:spLocks noChangeArrowheads="1"/>
          </p:cNvSpPr>
          <p:nvPr/>
        </p:nvSpPr>
        <p:spPr bwMode="auto">
          <a:xfrm>
            <a:off x="620713" y="1237824"/>
            <a:ext cx="8802687" cy="3416320"/>
          </a:xfrm>
          <a:prstGeom prst="rect">
            <a:avLst/>
          </a:prstGeom>
          <a:noFill/>
          <a:ln>
            <a:noFill/>
          </a:ln>
          <a:extLst/>
        </p:spPr>
        <p:txBody>
          <a:bodyPr>
            <a:spAutoFit/>
          </a:bodyPr>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hangingPunct="0">
              <a:buClrTx/>
              <a:buFont typeface="Arial" panose="020B0604020202020204" pitchFamily="34" charset="0"/>
              <a:buAutoNum type="arabicPeriod"/>
              <a:defRPr/>
            </a:pPr>
            <a:r>
              <a:rPr lang="en-GB" altLang="en-US" sz="1800" b="1" dirty="0">
                <a:latin typeface="+mj-lt"/>
                <a:cs typeface="Calibri" panose="020F0502020204030204" pitchFamily="34" charset="0"/>
              </a:rPr>
              <a:t>Objective of Q2 APPR meeting </a:t>
            </a:r>
          </a:p>
          <a:p>
            <a:pPr eaLnBrk="0" hangingPunct="0">
              <a:buClrTx/>
              <a:buFont typeface="Arial" panose="020B0604020202020204" pitchFamily="34" charset="0"/>
              <a:buAutoNum type="arabicPeriod"/>
              <a:defRPr/>
            </a:pPr>
            <a:endParaRPr lang="en-GB"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r>
              <a:rPr lang="en-US" altLang="en-US" sz="1800" b="1" dirty="0">
                <a:latin typeface="+mj-lt"/>
                <a:cs typeface="Calibri" panose="020F0502020204030204" pitchFamily="34" charset="0"/>
              </a:rPr>
              <a:t>Challenges and opportunities for </a:t>
            </a:r>
            <a:r>
              <a:rPr lang="en-US" altLang="en-US" sz="1800" b="1" dirty="0" err="1">
                <a:latin typeface="+mj-lt"/>
                <a:cs typeface="Calibri" panose="020F0502020204030204" pitchFamily="34" charset="0"/>
              </a:rPr>
              <a:t>programme</a:t>
            </a:r>
            <a:r>
              <a:rPr lang="en-US" altLang="en-US" sz="1800" b="1" dirty="0">
                <a:latin typeface="+mj-lt"/>
                <a:cs typeface="Calibri" panose="020F0502020204030204" pitchFamily="34" charset="0"/>
              </a:rPr>
              <a:t> delivery in the context of COVID-19 </a:t>
            </a:r>
          </a:p>
          <a:p>
            <a:pPr eaLnBrk="0" hangingPunct="0">
              <a:buClrTx/>
              <a:buFont typeface="Arial" panose="020B0604020202020204" pitchFamily="34" charset="0"/>
              <a:buAutoNum type="arabicPeriod"/>
              <a:defRPr/>
            </a:pPr>
            <a:endParaRPr lang="en-US"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r>
              <a:rPr lang="en-US" altLang="en-US" sz="1800" b="1" dirty="0">
                <a:latin typeface="+mj-lt"/>
                <a:cs typeface="Calibri" panose="020F0502020204030204" pitchFamily="34" charset="0"/>
              </a:rPr>
              <a:t>Trends and issues emerging from mid-term reports </a:t>
            </a:r>
          </a:p>
          <a:p>
            <a:pPr eaLnBrk="0" hangingPunct="0">
              <a:buClrTx/>
              <a:buFont typeface="Arial" panose="020B0604020202020204" pitchFamily="34" charset="0"/>
              <a:buAutoNum type="arabicPeriod"/>
              <a:defRPr/>
            </a:pPr>
            <a:endParaRPr lang="en-US"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r>
              <a:rPr lang="fr-FR" altLang="en-US" sz="1800" b="1" dirty="0">
                <a:latin typeface="+mj-lt"/>
                <a:cs typeface="Calibri" panose="020F0502020204030204" pitchFamily="34" charset="0"/>
              </a:rPr>
              <a:t>OIOS Audit </a:t>
            </a:r>
            <a:r>
              <a:rPr lang="fr-FR" altLang="en-US" sz="1800" b="1" dirty="0" err="1">
                <a:latin typeface="+mj-lt"/>
                <a:cs typeface="Calibri" panose="020F0502020204030204" pitchFamily="34" charset="0"/>
              </a:rPr>
              <a:t>Recommendations</a:t>
            </a:r>
            <a:r>
              <a:rPr lang="fr-FR" altLang="en-US" sz="1800" b="1" dirty="0">
                <a:latin typeface="+mj-lt"/>
                <a:cs typeface="Calibri" panose="020F0502020204030204" pitchFamily="34" charset="0"/>
              </a:rPr>
              <a:t>: </a:t>
            </a:r>
            <a:r>
              <a:rPr lang="en-GB" altLang="en-US" sz="1800" b="1" dirty="0">
                <a:latin typeface="+mj-lt"/>
                <a:cs typeface="Calibri" panose="020F0502020204030204" pitchFamily="34" charset="0"/>
              </a:rPr>
              <a:t>Implementation</a:t>
            </a:r>
            <a:r>
              <a:rPr lang="fr-FR" altLang="en-US" sz="1800" b="1" dirty="0">
                <a:latin typeface="+mj-lt"/>
                <a:cs typeface="Calibri" panose="020F0502020204030204" pitchFamily="34" charset="0"/>
              </a:rPr>
              <a:t> </a:t>
            </a:r>
            <a:r>
              <a:rPr lang="fr-FR" altLang="en-US" sz="1800" b="1" dirty="0" err="1">
                <a:latin typeface="+mj-lt"/>
                <a:cs typeface="Calibri" panose="020F0502020204030204" pitchFamily="34" charset="0"/>
              </a:rPr>
              <a:t>status</a:t>
            </a:r>
            <a:endParaRPr lang="fr-FR"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endParaRPr lang="en-US" altLang="en-US" sz="1800" b="1" dirty="0">
              <a:solidFill>
                <a:srgbClr val="5268A4"/>
              </a:solidFill>
              <a:latin typeface="Helvetica Neue" charset="0"/>
              <a:sym typeface="Helvetica Neue" charset="0"/>
            </a:endParaRPr>
          </a:p>
          <a:p>
            <a:pPr eaLnBrk="0" hangingPunct="0">
              <a:buClrTx/>
              <a:buFont typeface="Arial" panose="020B0604020202020204" pitchFamily="34" charset="0"/>
              <a:buAutoNum type="arabicPeriod"/>
              <a:defRPr/>
            </a:pPr>
            <a:r>
              <a:rPr lang="en-US" altLang="en-US" sz="1800" b="1" dirty="0">
                <a:latin typeface="+mj-lt"/>
                <a:cs typeface="Calibri" panose="020F0502020204030204" pitchFamily="34" charset="0"/>
                <a:sym typeface="Helvetica Neue" charset="0"/>
              </a:rPr>
              <a:t>Key Recommendations of UN </a:t>
            </a:r>
            <a:r>
              <a:rPr lang="en-US" altLang="en-US" sz="1800" b="1" dirty="0" err="1">
                <a:latin typeface="+mj-lt"/>
                <a:cs typeface="Calibri" panose="020F0502020204030204" pitchFamily="34" charset="0"/>
                <a:sym typeface="Helvetica Neue" charset="0"/>
              </a:rPr>
              <a:t>BoA</a:t>
            </a:r>
            <a:r>
              <a:rPr lang="en-US" altLang="en-US" sz="1800" b="1" dirty="0">
                <a:latin typeface="+mj-lt"/>
                <a:cs typeface="Calibri" panose="020F0502020204030204" pitchFamily="34" charset="0"/>
                <a:sym typeface="Helvetica Neue" charset="0"/>
              </a:rPr>
              <a:t> Audits FY 2019  </a:t>
            </a:r>
            <a:endParaRPr lang="fr-FR"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endParaRPr lang="fr-FR" altLang="en-US" sz="1800" b="1" dirty="0">
              <a:latin typeface="+mj-lt"/>
              <a:cs typeface="Calibri" panose="020F0502020204030204" pitchFamily="34" charset="0"/>
            </a:endParaRPr>
          </a:p>
          <a:p>
            <a:pPr eaLnBrk="0" hangingPunct="0">
              <a:buClrTx/>
              <a:buFont typeface="Arial" panose="020B0604020202020204" pitchFamily="34" charset="0"/>
              <a:buAutoNum type="arabicPeriod"/>
              <a:defRPr/>
            </a:pPr>
            <a:r>
              <a:rPr lang="en-US" altLang="en-US" sz="1800" b="1" dirty="0">
                <a:latin typeface="+mj-lt"/>
                <a:cs typeface="Calibri" panose="020F0502020204030204" pitchFamily="34" charset="0"/>
              </a:rPr>
              <a:t>Conclusions</a:t>
            </a:r>
          </a:p>
        </p:txBody>
      </p:sp>
      <p:sp>
        <p:nvSpPr>
          <p:cNvPr id="6147" name="Google Shape;229;p17">
            <a:extLst>
              <a:ext uri="{FF2B5EF4-FFF2-40B4-BE49-F238E27FC236}">
                <a16:creationId xmlns:a16="http://schemas.microsoft.com/office/drawing/2014/main" id="{C2E0FC12-63C4-40DA-8F4E-10B4EE741A12}"/>
              </a:ext>
            </a:extLst>
          </p:cNvPr>
          <p:cNvSpPr txBox="1">
            <a:spLocks noChangeArrowheads="1"/>
          </p:cNvSpPr>
          <p:nvPr/>
        </p:nvSpPr>
        <p:spPr bwMode="auto">
          <a:xfrm>
            <a:off x="620713" y="495300"/>
            <a:ext cx="70500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a:solidFill>
                  <a:srgbClr val="5268A4"/>
                </a:solidFill>
                <a:latin typeface="Helvetica Neue" charset="0"/>
                <a:sym typeface="Helvetica Neue" charset="0"/>
              </a:rPr>
              <a:t>Outline of the Presentation </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03670EC-4129-4997-9354-CA2482F7C9CD}"/>
              </a:ext>
            </a:extLst>
          </p:cNvPr>
          <p:cNvSpPr>
            <a:spLocks noChangeArrowheads="1"/>
          </p:cNvSpPr>
          <p:nvPr/>
        </p:nvSpPr>
        <p:spPr bwMode="auto">
          <a:xfrm>
            <a:off x="552450" y="771525"/>
            <a:ext cx="8451850" cy="4010025"/>
          </a:xfrm>
          <a:prstGeom prst="rect">
            <a:avLst/>
          </a:prstGeom>
          <a:noFill/>
          <a:ln>
            <a:noFill/>
          </a:ln>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Char char="•"/>
              <a:defRPr/>
            </a:pPr>
            <a:r>
              <a:rPr lang="en-GB" sz="1600" b="1" dirty="0">
                <a:latin typeface="Helvetica Neue" charset="0"/>
              </a:rPr>
              <a:t>Objective</a:t>
            </a:r>
            <a:r>
              <a:rPr lang="en-GB" sz="1600" dirty="0">
                <a:latin typeface="Helvetica Neue" charset="0"/>
              </a:rPr>
              <a:t>: </a:t>
            </a:r>
          </a:p>
          <a:p>
            <a:pPr lvl="1">
              <a:buFont typeface="Arial" panose="020B0604020202020204" pitchFamily="34" charset="0"/>
              <a:buChar char="•"/>
              <a:defRPr/>
            </a:pPr>
            <a:r>
              <a:rPr lang="en-GB" sz="1600" i="1" dirty="0">
                <a:solidFill>
                  <a:srgbClr val="5268A4"/>
                </a:solidFill>
                <a:latin typeface="Helvetica Neue" charset="0"/>
              </a:rPr>
              <a:t>enhance result-based planning, monitoring and reporting</a:t>
            </a:r>
          </a:p>
          <a:p>
            <a:pPr lvl="1">
              <a:buFont typeface="Arial" panose="020B0604020202020204" pitchFamily="34" charset="0"/>
              <a:buChar char="•"/>
              <a:defRPr/>
            </a:pPr>
            <a:r>
              <a:rPr lang="en-GB" sz="1600" i="1" dirty="0">
                <a:solidFill>
                  <a:srgbClr val="5268A4"/>
                </a:solidFill>
                <a:latin typeface="Helvetica Neue" charset="0"/>
              </a:rPr>
              <a:t>foster the culture of accountability and transparency</a:t>
            </a:r>
            <a:r>
              <a:rPr lang="en-GB" sz="1600" dirty="0">
                <a:solidFill>
                  <a:srgbClr val="5268A4"/>
                </a:solidFill>
                <a:latin typeface="Helvetica Neue" charset="0"/>
              </a:rPr>
              <a:t>.</a:t>
            </a:r>
          </a:p>
          <a:p>
            <a:pPr>
              <a:defRPr/>
            </a:pPr>
            <a:endParaRPr lang="en-GB" sz="1600" dirty="0">
              <a:latin typeface="Helvetica Neue" charset="0"/>
            </a:endParaRPr>
          </a:p>
          <a:p>
            <a:pPr>
              <a:defRPr/>
            </a:pPr>
            <a:endParaRPr lang="en-GB" sz="100" dirty="0">
              <a:latin typeface="Helvetica Neue" charset="0"/>
            </a:endParaRPr>
          </a:p>
          <a:p>
            <a:pPr>
              <a:buFont typeface="Arial" panose="020B0604020202020204" pitchFamily="34" charset="0"/>
              <a:buChar char="•"/>
              <a:defRPr/>
            </a:pPr>
            <a:r>
              <a:rPr lang="en-GB" sz="1600" b="1" dirty="0">
                <a:latin typeface="Helvetica Neue" charset="0"/>
              </a:rPr>
              <a:t>Specific objectives</a:t>
            </a:r>
          </a:p>
          <a:p>
            <a:pPr>
              <a:defRPr/>
            </a:pPr>
            <a:r>
              <a:rPr lang="en-GB" dirty="0"/>
              <a:t> </a:t>
            </a:r>
            <a:endParaRPr lang="en-GB" sz="1100" dirty="0"/>
          </a:p>
          <a:p>
            <a:pPr lvl="1">
              <a:buFont typeface="Arial" panose="020B0604020202020204" pitchFamily="34" charset="0"/>
              <a:buChar char="•"/>
              <a:defRPr/>
            </a:pPr>
            <a:r>
              <a:rPr lang="en-GB" sz="1600" b="1" dirty="0">
                <a:solidFill>
                  <a:srgbClr val="5268A4"/>
                </a:solidFill>
              </a:rPr>
              <a:t>take stock of progress </a:t>
            </a:r>
            <a:r>
              <a:rPr lang="en-GB" sz="1600" dirty="0"/>
              <a:t>made in implementing deliverables during Jan to June and review overall programme performance; and agree on remedial/ course correction measures (if any);   </a:t>
            </a:r>
          </a:p>
          <a:p>
            <a:pPr lvl="1">
              <a:buFont typeface="Arial" panose="020B0604020202020204" pitchFamily="34" charset="0"/>
              <a:buChar char="•"/>
              <a:defRPr/>
            </a:pPr>
            <a:endParaRPr lang="en-GB" sz="1050" dirty="0"/>
          </a:p>
          <a:p>
            <a:pPr lvl="1">
              <a:buFont typeface="Arial" panose="020B0604020202020204" pitchFamily="34" charset="0"/>
              <a:buChar char="•"/>
              <a:defRPr/>
            </a:pPr>
            <a:r>
              <a:rPr lang="en-GB" sz="1600" dirty="0"/>
              <a:t>review </a:t>
            </a:r>
            <a:r>
              <a:rPr lang="en-GB" sz="1600" b="1" dirty="0">
                <a:solidFill>
                  <a:srgbClr val="5268A4"/>
                </a:solidFill>
              </a:rPr>
              <a:t>utilization of resources </a:t>
            </a:r>
            <a:r>
              <a:rPr lang="en-GB" sz="1600" dirty="0"/>
              <a:t>from all funding streams (RB, NEPAD, DA and XB); </a:t>
            </a:r>
          </a:p>
          <a:p>
            <a:pPr lvl="1">
              <a:buFont typeface="Arial" panose="020B0604020202020204" pitchFamily="34" charset="0"/>
              <a:buChar char="•"/>
              <a:defRPr/>
            </a:pPr>
            <a:endParaRPr lang="en-GB" sz="1000" dirty="0"/>
          </a:p>
          <a:p>
            <a:pPr lvl="1">
              <a:buFont typeface="Arial" panose="020B0604020202020204" pitchFamily="34" charset="0"/>
              <a:buChar char="•"/>
              <a:defRPr/>
            </a:pPr>
            <a:r>
              <a:rPr lang="en-GB" sz="1600" dirty="0"/>
              <a:t>provide space for identifying concrete areas of </a:t>
            </a:r>
            <a:r>
              <a:rPr lang="en-GB" sz="1600" b="1" dirty="0">
                <a:solidFill>
                  <a:srgbClr val="5268A4"/>
                </a:solidFill>
              </a:rPr>
              <a:t>cross-sectoral and cross-divisional collaboration</a:t>
            </a:r>
            <a:r>
              <a:rPr lang="en-GB" sz="1600" dirty="0"/>
              <a:t>; and </a:t>
            </a:r>
          </a:p>
          <a:p>
            <a:pPr lvl="1">
              <a:buFont typeface="Arial" panose="020B0604020202020204" pitchFamily="34" charset="0"/>
              <a:buChar char="•"/>
              <a:defRPr/>
            </a:pPr>
            <a:endParaRPr lang="en-GB" sz="1100" dirty="0"/>
          </a:p>
          <a:p>
            <a:pPr lvl="1">
              <a:buFont typeface="Arial" panose="020B0604020202020204" pitchFamily="34" charset="0"/>
              <a:buChar char="•"/>
              <a:defRPr/>
            </a:pPr>
            <a:r>
              <a:rPr lang="en-GB" sz="1600" dirty="0"/>
              <a:t>deliberate on the strategic and programmatic </a:t>
            </a:r>
            <a:r>
              <a:rPr lang="en-GB" sz="1600" b="1" dirty="0">
                <a:solidFill>
                  <a:srgbClr val="5268A4"/>
                </a:solidFill>
              </a:rPr>
              <a:t>implications of COVID-19</a:t>
            </a:r>
            <a:endParaRPr lang="yo-NG" altLang="en-US" sz="1600" b="1" dirty="0">
              <a:solidFill>
                <a:srgbClr val="5268A4"/>
              </a:solidFill>
            </a:endParaRPr>
          </a:p>
        </p:txBody>
      </p:sp>
      <p:pic>
        <p:nvPicPr>
          <p:cNvPr id="7171" name="Graphic 2" descr="Bullseye">
            <a:extLst>
              <a:ext uri="{FF2B5EF4-FFF2-40B4-BE49-F238E27FC236}">
                <a16:creationId xmlns:a16="http://schemas.microsoft.com/office/drawing/2014/main" id="{2870CA5A-54AC-4016-920A-48006CB89A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Google Shape;229;p17">
            <a:extLst>
              <a:ext uri="{FF2B5EF4-FFF2-40B4-BE49-F238E27FC236}">
                <a16:creationId xmlns:a16="http://schemas.microsoft.com/office/drawing/2014/main" id="{61A57EAB-26A6-4856-9130-3836A57B0CFE}"/>
              </a:ext>
            </a:extLst>
          </p:cNvPr>
          <p:cNvSpPr txBox="1">
            <a:spLocks noChangeArrowheads="1"/>
          </p:cNvSpPr>
          <p:nvPr/>
        </p:nvSpPr>
        <p:spPr bwMode="auto">
          <a:xfrm>
            <a:off x="1584325" y="180975"/>
            <a:ext cx="70500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1.  Objectives of the Quarter 2 APPR Meeting</a:t>
            </a:r>
          </a:p>
        </p:txBody>
      </p:sp>
      <p:cxnSp>
        <p:nvCxnSpPr>
          <p:cNvPr id="7173" name="Google Shape;230;p17">
            <a:extLst>
              <a:ext uri="{FF2B5EF4-FFF2-40B4-BE49-F238E27FC236}">
                <a16:creationId xmlns:a16="http://schemas.microsoft.com/office/drawing/2014/main" id="{50EFC17B-AAEE-4456-9D46-83934BAE50B3}"/>
              </a:ext>
            </a:extLst>
          </p:cNvPr>
          <p:cNvCxnSpPr>
            <a:cxnSpLocks noChangeShapeType="1"/>
          </p:cNvCxnSpPr>
          <p:nvPr/>
        </p:nvCxnSpPr>
        <p:spPr bwMode="auto">
          <a:xfrm rot="10800000">
            <a:off x="1441450" y="144463"/>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229;p17">
            <a:extLst>
              <a:ext uri="{FF2B5EF4-FFF2-40B4-BE49-F238E27FC236}">
                <a16:creationId xmlns:a16="http://schemas.microsoft.com/office/drawing/2014/main" id="{BDE02A16-C3D6-4772-A23C-BEBC44B223FF}"/>
              </a:ext>
            </a:extLst>
          </p:cNvPr>
          <p:cNvSpPr txBox="1">
            <a:spLocks noChangeArrowheads="1"/>
          </p:cNvSpPr>
          <p:nvPr/>
        </p:nvSpPr>
        <p:spPr bwMode="auto">
          <a:xfrm>
            <a:off x="1584325" y="180975"/>
            <a:ext cx="70500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54013" indent="-354013" eaLnBrk="1" hangingPunct="1">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2.  Challenges and opportunities for</a:t>
            </a:r>
            <a:br>
              <a:rPr lang="en-US" altLang="en-US" sz="2000" b="1" dirty="0">
                <a:solidFill>
                  <a:srgbClr val="5268A4"/>
                </a:solidFill>
                <a:latin typeface="Helvetica Neue" charset="0"/>
                <a:sym typeface="Helvetica Neue" charset="0"/>
              </a:rPr>
            </a:br>
            <a:r>
              <a:rPr lang="en-US" altLang="en-US" sz="2000" b="1" dirty="0" err="1">
                <a:solidFill>
                  <a:srgbClr val="5268A4"/>
                </a:solidFill>
                <a:latin typeface="Helvetica Neue" charset="0"/>
                <a:sym typeface="Helvetica Neue" charset="0"/>
              </a:rPr>
              <a:t>programme</a:t>
            </a:r>
            <a:r>
              <a:rPr lang="en-US" altLang="en-US" sz="2000" b="1" dirty="0">
                <a:solidFill>
                  <a:srgbClr val="5268A4"/>
                </a:solidFill>
                <a:latin typeface="Helvetica Neue" charset="0"/>
                <a:sym typeface="Helvetica Neue" charset="0"/>
              </a:rPr>
              <a:t> delivery in the context o f COVID 19 </a:t>
            </a:r>
          </a:p>
        </p:txBody>
      </p:sp>
      <p:cxnSp>
        <p:nvCxnSpPr>
          <p:cNvPr id="8195" name="Google Shape;230;p17">
            <a:extLst>
              <a:ext uri="{FF2B5EF4-FFF2-40B4-BE49-F238E27FC236}">
                <a16:creationId xmlns:a16="http://schemas.microsoft.com/office/drawing/2014/main" id="{BE0F2A0E-2429-4629-911C-CD44878264C7}"/>
              </a:ext>
            </a:extLst>
          </p:cNvPr>
          <p:cNvCxnSpPr>
            <a:cxnSpLocks noChangeShapeType="1"/>
          </p:cNvCxnSpPr>
          <p:nvPr/>
        </p:nvCxnSpPr>
        <p:spPr bwMode="auto">
          <a:xfrm rot="10800000">
            <a:off x="1408113" y="144463"/>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pic>
        <p:nvPicPr>
          <p:cNvPr id="8196" name="Graphic 5" descr="Puzzle">
            <a:extLst>
              <a:ext uri="{FF2B5EF4-FFF2-40B4-BE49-F238E27FC236}">
                <a16:creationId xmlns:a16="http://schemas.microsoft.com/office/drawing/2014/main" id="{F042D218-AF61-480E-A891-6DBB981587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6B398527-03D7-4FBB-9835-BFD6E3B82832}"/>
              </a:ext>
            </a:extLst>
          </p:cNvPr>
          <p:cNvGraphicFramePr>
            <a:graphicFrameLocks noGrp="1"/>
          </p:cNvGraphicFramePr>
          <p:nvPr/>
        </p:nvGraphicFramePr>
        <p:xfrm>
          <a:off x="441325" y="969963"/>
          <a:ext cx="8458200" cy="3800476"/>
        </p:xfrm>
        <a:graphic>
          <a:graphicData uri="http://schemas.openxmlformats.org/drawingml/2006/table">
            <a:tbl>
              <a:tblPr/>
              <a:tblGrid>
                <a:gridCol w="8458200">
                  <a:extLst>
                    <a:ext uri="{9D8B030D-6E8A-4147-A177-3AD203B41FA5}">
                      <a16:colId xmlns:a16="http://schemas.microsoft.com/office/drawing/2014/main" val="20000"/>
                    </a:ext>
                  </a:extLst>
                </a:gridCol>
              </a:tblGrid>
              <a:tr h="3889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Challenges</a:t>
                      </a:r>
                      <a:endParaRPr kumimoji="0" lang="en-GB"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7262">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AutoNum type="arabicPeriod"/>
                        <a:tabLst/>
                      </a:pP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Slow down in implementation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due to travel restrictions (in some case no </a:t>
                      </a:r>
                    </a:p>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progress) compounded by  recruitment freeze and phased release of RPTC</a:t>
                      </a:r>
                    </a:p>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resources</a:t>
                      </a:r>
                    </a:p>
                  </a:txBody>
                  <a:tcPr marT="45715" marB="45715"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3889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Impact</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on convening and operational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functions</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79425">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AutoNum type="arabicPeriod" startAt="3"/>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=&gt; Likelihood of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not meeting some performance targets</a:t>
                      </a:r>
                    </a:p>
                  </a:txBody>
                  <a:tcPr marT="45715" marB="45715" anchor="ct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4270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Undertaking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evaluations during ‘lockdown</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=&gt; methodological shift </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69937">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Slower resource usage - RB and XB - (Travels; Expert Meetings)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repurposing /</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extending agreements for XBs </a:t>
                      </a:r>
                    </a:p>
                  </a:txBody>
                  <a:tcP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val="10005"/>
                  </a:ext>
                </a:extLst>
              </a:tr>
              <a:tr h="3889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  </a:t>
                      </a:r>
                      <a:r>
                        <a:rPr kumimoji="0" lang="en-US" altLang="en-US" sz="17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Rolling back the gains </a:t>
                      </a:r>
                      <a:r>
                        <a:rPr kumimoji="0" lang="en-US"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of the SDGs and decelerating the “</a:t>
                      </a:r>
                      <a:r>
                        <a:rPr kumimoji="0" lang="en-US" altLang="en-US" sz="1700" b="1" i="1"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Decade of Action</a:t>
                      </a:r>
                      <a:r>
                        <a:rPr kumimoji="0" lang="en-US" altLang="en-US" sz="17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t>
                      </a: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9" name="Google Shape;230;p17">
            <a:extLst>
              <a:ext uri="{FF2B5EF4-FFF2-40B4-BE49-F238E27FC236}">
                <a16:creationId xmlns:a16="http://schemas.microsoft.com/office/drawing/2014/main" id="{08DF086B-EE75-4893-9708-E884FD655309}"/>
              </a:ext>
            </a:extLst>
          </p:cNvPr>
          <p:cNvCxnSpPr>
            <a:cxnSpLocks noChangeShapeType="1"/>
          </p:cNvCxnSpPr>
          <p:nvPr/>
        </p:nvCxnSpPr>
        <p:spPr bwMode="auto">
          <a:xfrm rot="10800000">
            <a:off x="1408113" y="144463"/>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pic>
        <p:nvPicPr>
          <p:cNvPr id="9220" name="Graphic 5" descr="Puzzle">
            <a:extLst>
              <a:ext uri="{FF2B5EF4-FFF2-40B4-BE49-F238E27FC236}">
                <a16:creationId xmlns:a16="http://schemas.microsoft.com/office/drawing/2014/main" id="{B699B672-8E97-4A14-B717-8C29630EBC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8"/>
            <a:ext cx="7207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EFC91226-7A5D-401E-82B9-48E1BA657455}"/>
              </a:ext>
            </a:extLst>
          </p:cNvPr>
          <p:cNvGraphicFramePr>
            <a:graphicFrameLocks noGrp="1"/>
          </p:cNvGraphicFramePr>
          <p:nvPr/>
        </p:nvGraphicFramePr>
        <p:xfrm>
          <a:off x="441325" y="969963"/>
          <a:ext cx="8458200" cy="3822702"/>
        </p:xfrm>
        <a:graphic>
          <a:graphicData uri="http://schemas.openxmlformats.org/drawingml/2006/table">
            <a:tbl>
              <a:tblPr/>
              <a:tblGrid>
                <a:gridCol w="8458200">
                  <a:extLst>
                    <a:ext uri="{9D8B030D-6E8A-4147-A177-3AD203B41FA5}">
                      <a16:colId xmlns:a16="http://schemas.microsoft.com/office/drawing/2014/main" val="20000"/>
                    </a:ext>
                  </a:extLst>
                </a:gridCol>
              </a:tblGrid>
              <a:tr h="388938">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Opportunities</a:t>
                      </a:r>
                      <a:endParaRPr kumimoji="0" lang="en-GB" alt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AutoNum type="arabicPeriod"/>
                        <a:tabLst/>
                      </a:pP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New business model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that deploys technology and ICT for operational delivery </a:t>
                      </a:r>
                    </a:p>
                  </a:txBody>
                  <a:tcPr marT="45715" marB="45715" anchor="ctr"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388938">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AutoNum type="arabicPeriod" startAt="2"/>
                        <a:tabLst/>
                      </a:pP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Financial prudency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and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cost efficiency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through better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use of technology </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830263">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AutoNum type="arabicPeriod" startAt="3"/>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New development paradigm in a COVID 19/ post COVID context /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building back better</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green recovery</a:t>
                      </a:r>
                    </a:p>
                  </a:txBody>
                  <a:tcPr marT="45715" marB="45715" anchor="ct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6096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Space for cross-sectoral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collaboration</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and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partnership  within ECA, the UN and</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other stakeholders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knowledge resources, e.g. KM Hub on COVID-19</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19100">
                <a:tc>
                  <a:txBody>
                    <a:bodyPr/>
                    <a:lstStyle>
                      <a:lvl1pPr marL="342900" indent="-3429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Push for innovation and creativity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in the private sector in business operations </a:t>
                      </a:r>
                    </a:p>
                  </a:txBody>
                  <a:tcP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val="10005"/>
                  </a:ext>
                </a:extLst>
              </a:tr>
              <a:tr h="609600">
                <a:tc>
                  <a:txBody>
                    <a:bodyPr/>
                    <a:lstStyle>
                      <a:lvl1pPr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  </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Strengthening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governance</a:t>
                      </a:r>
                      <a:r>
                        <a:rPr kumimoji="0" lang="en-US" altLang="en-US" sz="17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systems </a:t>
                      </a: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in the service of people / health care </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7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     systems through increased investment in infrastructure</a:t>
                      </a:r>
                    </a:p>
                  </a:txBody>
                  <a:tcPr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232" name="Google Shape;229;p17">
            <a:extLst>
              <a:ext uri="{FF2B5EF4-FFF2-40B4-BE49-F238E27FC236}">
                <a16:creationId xmlns:a16="http://schemas.microsoft.com/office/drawing/2014/main" id="{51FD3AC3-51E2-4AA2-8138-028242FC6C05}"/>
              </a:ext>
            </a:extLst>
          </p:cNvPr>
          <p:cNvSpPr txBox="1">
            <a:spLocks noChangeArrowheads="1"/>
          </p:cNvSpPr>
          <p:nvPr/>
        </p:nvSpPr>
        <p:spPr bwMode="auto">
          <a:xfrm>
            <a:off x="2524125" y="595313"/>
            <a:ext cx="62690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sp>
        <p:nvSpPr>
          <p:cNvPr id="7" name="Google Shape;229;p17">
            <a:extLst>
              <a:ext uri="{FF2B5EF4-FFF2-40B4-BE49-F238E27FC236}">
                <a16:creationId xmlns:a16="http://schemas.microsoft.com/office/drawing/2014/main" id="{542B23D1-E2E4-4C3C-BE99-635180BA2E28}"/>
              </a:ext>
            </a:extLst>
          </p:cNvPr>
          <p:cNvSpPr txBox="1">
            <a:spLocks noChangeArrowheads="1"/>
          </p:cNvSpPr>
          <p:nvPr/>
        </p:nvSpPr>
        <p:spPr bwMode="auto">
          <a:xfrm>
            <a:off x="1584325" y="180975"/>
            <a:ext cx="70500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54013" indent="-354013" eaLnBrk="1" hangingPunct="1">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2.  Challenges and opportunities for</a:t>
            </a:r>
            <a:br>
              <a:rPr lang="en-US" altLang="en-US" sz="2000" b="1" dirty="0">
                <a:solidFill>
                  <a:srgbClr val="5268A4"/>
                </a:solidFill>
                <a:latin typeface="Helvetica Neue" charset="0"/>
                <a:sym typeface="Helvetica Neue" charset="0"/>
              </a:rPr>
            </a:br>
            <a:r>
              <a:rPr lang="en-US" altLang="en-US" sz="2000" b="1" dirty="0" err="1">
                <a:solidFill>
                  <a:srgbClr val="5268A4"/>
                </a:solidFill>
                <a:latin typeface="Helvetica Neue" charset="0"/>
                <a:sym typeface="Helvetica Neue" charset="0"/>
              </a:rPr>
              <a:t>programme</a:t>
            </a:r>
            <a:r>
              <a:rPr lang="en-US" altLang="en-US" sz="2000" b="1" dirty="0">
                <a:solidFill>
                  <a:srgbClr val="5268A4"/>
                </a:solidFill>
                <a:latin typeface="Helvetica Neue" charset="0"/>
                <a:sym typeface="Helvetica Neue" charset="0"/>
              </a:rPr>
              <a:t> delivery in the context o f COVID 19 </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C589B997-7DE8-4F77-9D03-9E3C84EF247F}"/>
              </a:ext>
            </a:extLst>
          </p:cNvPr>
          <p:cNvSpPr>
            <a:spLocks noChangeArrowheads="1"/>
          </p:cNvSpPr>
          <p:nvPr/>
        </p:nvSpPr>
        <p:spPr bwMode="auto">
          <a:xfrm>
            <a:off x="509588" y="838200"/>
            <a:ext cx="8451850" cy="461963"/>
          </a:xfrm>
          <a:prstGeom prst="rect">
            <a:avLst/>
          </a:prstGeom>
          <a:noFill/>
          <a:ln>
            <a:noFill/>
          </a:ln>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lnSpc>
                <a:spcPct val="150000"/>
              </a:lnSpc>
              <a:buClr>
                <a:srgbClr val="000000"/>
              </a:buClr>
              <a:defRPr/>
            </a:pPr>
            <a:r>
              <a:rPr lang="en-US" altLang="en-US" sz="1600" b="1" dirty="0">
                <a:latin typeface="+mj-lt"/>
              </a:rPr>
              <a:t>A.   Some highlights of progress toward results / </a:t>
            </a:r>
            <a:r>
              <a:rPr lang="en-US" altLang="en-US" sz="1600" b="1" dirty="0"/>
              <a:t>emerging results</a:t>
            </a:r>
            <a:endParaRPr lang="en-GB" altLang="en-US" sz="800" b="1" i="1" dirty="0">
              <a:solidFill>
                <a:srgbClr val="FF0000"/>
              </a:solidFill>
              <a:latin typeface="Helvetica Neue" charset="0"/>
            </a:endParaRPr>
          </a:p>
        </p:txBody>
      </p:sp>
      <p:grpSp>
        <p:nvGrpSpPr>
          <p:cNvPr id="10243" name="Group 3">
            <a:extLst>
              <a:ext uri="{FF2B5EF4-FFF2-40B4-BE49-F238E27FC236}">
                <a16:creationId xmlns:a16="http://schemas.microsoft.com/office/drawing/2014/main" id="{2CF770E7-A3A5-44AD-99E8-7915BC5C3499}"/>
              </a:ext>
            </a:extLst>
          </p:cNvPr>
          <p:cNvGrpSpPr>
            <a:grpSpLocks/>
          </p:cNvGrpSpPr>
          <p:nvPr/>
        </p:nvGrpSpPr>
        <p:grpSpPr bwMode="auto">
          <a:xfrm>
            <a:off x="509588" y="69850"/>
            <a:ext cx="8124825" cy="719138"/>
            <a:chOff x="510312" y="69186"/>
            <a:chExt cx="8124101" cy="720000"/>
          </a:xfrm>
        </p:grpSpPr>
        <p:pic>
          <p:nvPicPr>
            <p:cNvPr id="10245" name="Graphic 2" descr="Upward trend">
              <a:extLst>
                <a:ext uri="{FF2B5EF4-FFF2-40B4-BE49-F238E27FC236}">
                  <a16:creationId xmlns:a16="http://schemas.microsoft.com/office/drawing/2014/main" id="{BC8450C1-C191-4A87-BC35-3C4249D3D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Google Shape;229;p17">
              <a:extLst>
                <a:ext uri="{FF2B5EF4-FFF2-40B4-BE49-F238E27FC236}">
                  <a16:creationId xmlns:a16="http://schemas.microsoft.com/office/drawing/2014/main" id="{83AB0615-F013-447C-B50F-9FC168A41E23}"/>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0247" name="Google Shape;230;p17">
              <a:extLst>
                <a:ext uri="{FF2B5EF4-FFF2-40B4-BE49-F238E27FC236}">
                  <a16:creationId xmlns:a16="http://schemas.microsoft.com/office/drawing/2014/main" id="{F1F9D1A4-CF8F-4485-82D7-938B5B1A560C}"/>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
        <p:nvSpPr>
          <p:cNvPr id="2" name="Rectangle 1">
            <a:extLst>
              <a:ext uri="{FF2B5EF4-FFF2-40B4-BE49-F238E27FC236}">
                <a16:creationId xmlns:a16="http://schemas.microsoft.com/office/drawing/2014/main" id="{3591DD3B-E9E3-4FBF-A12A-9DE3C44F9536}"/>
              </a:ext>
            </a:extLst>
          </p:cNvPr>
          <p:cNvSpPr/>
          <p:nvPr/>
        </p:nvSpPr>
        <p:spPr>
          <a:xfrm>
            <a:off x="692150" y="1371600"/>
            <a:ext cx="8451850" cy="3540125"/>
          </a:xfrm>
          <a:prstGeom prst="rect">
            <a:avLst/>
          </a:prstGeom>
        </p:spPr>
        <p:txBody>
          <a:bodyPr>
            <a:spAutoFit/>
          </a:bodyPr>
          <a:lstStyle/>
          <a:p>
            <a:pPr marL="285750" indent="-285750" eaLnBrk="0" hangingPunct="0">
              <a:spcAft>
                <a:spcPts val="0"/>
              </a:spcAft>
              <a:buSzPct val="85000"/>
              <a:buFont typeface="Wingdings" panose="05000000000000000000" pitchFamily="2" charset="2"/>
              <a:buChar char="q"/>
              <a:defRPr/>
            </a:pPr>
            <a:r>
              <a:rPr lang="en-US" sz="1600" b="1" dirty="0">
                <a:solidFill>
                  <a:srgbClr val="5268A4"/>
                </a:solidFill>
                <a:latin typeface="+mj-lt"/>
                <a:cs typeface="+mn-cs"/>
                <a:sym typeface="Arial"/>
              </a:rPr>
              <a:t>Policy direction and uptake</a:t>
            </a:r>
            <a:r>
              <a:rPr lang="en-US" sz="1600" dirty="0">
                <a:solidFill>
                  <a:schemeClr val="tx1"/>
                </a:solidFill>
                <a:latin typeface="+mj-lt"/>
                <a:cs typeface="+mn-cs"/>
                <a:sym typeface="Arial"/>
              </a:rPr>
              <a:t> for Africa on its</a:t>
            </a:r>
            <a:r>
              <a:rPr lang="en-US" sz="1600" b="1" dirty="0">
                <a:solidFill>
                  <a:schemeClr val="tx1"/>
                </a:solidFill>
                <a:latin typeface="+mj-lt"/>
                <a:cs typeface="+mn-cs"/>
                <a:sym typeface="Arial"/>
              </a:rPr>
              <a:t> </a:t>
            </a:r>
            <a:r>
              <a:rPr lang="en-US" sz="1600" b="1" dirty="0">
                <a:solidFill>
                  <a:srgbClr val="5268A4"/>
                </a:solidFill>
                <a:latin typeface="+mj-lt"/>
                <a:cs typeface="+mn-cs"/>
                <a:sym typeface="Arial"/>
              </a:rPr>
              <a:t>response to COVID-19, including </a:t>
            </a:r>
            <a:r>
              <a:rPr lang="en-AU" sz="1600" dirty="0">
                <a:latin typeface="+mj-lt"/>
              </a:rPr>
              <a:t>policy studies and briefs on the socio-economic impacts of COVID 19 at regional and sub-regional levels, “Exit Lockdown Strategies” and  “COVID-19 and cities”</a:t>
            </a:r>
            <a:r>
              <a:rPr lang="en-US" sz="1600" dirty="0">
                <a:solidFill>
                  <a:schemeClr val="tx1"/>
                </a:solidFill>
                <a:latin typeface="+mj-lt"/>
                <a:cs typeface="+mn-cs"/>
                <a:sym typeface="Arial"/>
              </a:rPr>
              <a:t>; and </a:t>
            </a:r>
            <a:r>
              <a:rPr lang="en-US" sz="1600" b="1" dirty="0">
                <a:solidFill>
                  <a:srgbClr val="5268A4"/>
                </a:solidFill>
                <a:latin typeface="+mj-lt"/>
                <a:cs typeface="+mn-cs"/>
                <a:sym typeface="Arial"/>
              </a:rPr>
              <a:t>coordinated regional and global action </a:t>
            </a:r>
            <a:r>
              <a:rPr lang="en-US" sz="1600" dirty="0">
                <a:solidFill>
                  <a:schemeClr val="tx1"/>
                </a:solidFill>
                <a:latin typeface="+mj-lt"/>
                <a:cs typeface="+mn-cs"/>
                <a:sym typeface="Arial"/>
              </a:rPr>
              <a:t>in support of the continent</a:t>
            </a:r>
          </a:p>
          <a:p>
            <a:pPr marL="285750" indent="-285750" eaLnBrk="0" hangingPunct="0">
              <a:spcAft>
                <a:spcPts val="0"/>
              </a:spcAft>
              <a:buSzPct val="85000"/>
              <a:buFont typeface="Wingdings" panose="05000000000000000000" pitchFamily="2" charset="2"/>
              <a:buChar char="q"/>
              <a:defRPr/>
            </a:pPr>
            <a:endParaRPr lang="en-US" sz="1600" dirty="0">
              <a:solidFill>
                <a:schemeClr val="tx1"/>
              </a:solidFill>
              <a:latin typeface="+mj-lt"/>
              <a:cs typeface="+mn-cs"/>
              <a:sym typeface="Arial"/>
            </a:endParaRPr>
          </a:p>
          <a:p>
            <a:pPr marL="285750" indent="-285750" eaLnBrk="0" hangingPunct="0">
              <a:spcAft>
                <a:spcPts val="0"/>
              </a:spcAft>
              <a:buSzPct val="85000"/>
              <a:buFont typeface="Wingdings" panose="05000000000000000000" pitchFamily="2" charset="2"/>
              <a:buChar char="q"/>
              <a:defRPr/>
            </a:pPr>
            <a:r>
              <a:rPr lang="en-US" sz="1600" dirty="0">
                <a:solidFill>
                  <a:schemeClr val="tx1"/>
                </a:solidFill>
                <a:latin typeface="+mj-lt"/>
                <a:cs typeface="+mn-cs"/>
                <a:sym typeface="Arial"/>
              </a:rPr>
              <a:t>The Africa </a:t>
            </a:r>
            <a:r>
              <a:rPr lang="en-US" sz="1600" b="1" dirty="0">
                <a:solidFill>
                  <a:srgbClr val="5268A4"/>
                </a:solidFill>
                <a:latin typeface="+mj-lt"/>
                <a:cs typeface="+mn-cs"/>
                <a:sym typeface="Arial"/>
              </a:rPr>
              <a:t>Communication and Information Platform </a:t>
            </a:r>
            <a:r>
              <a:rPr lang="en-US" sz="1600" dirty="0">
                <a:solidFill>
                  <a:schemeClr val="tx1"/>
                </a:solidFill>
                <a:latin typeface="+mj-lt"/>
                <a:cs typeface="+mn-cs"/>
                <a:sym typeface="Arial"/>
              </a:rPr>
              <a:t>(ACIP) for Health &amp; Economic Action</a:t>
            </a:r>
            <a:endParaRPr lang="en-GB" sz="1600" dirty="0">
              <a:solidFill>
                <a:schemeClr val="tx1"/>
              </a:solidFill>
              <a:latin typeface="+mj-lt"/>
              <a:cs typeface="+mn-cs"/>
              <a:sym typeface="Arial"/>
            </a:endParaRPr>
          </a:p>
          <a:p>
            <a:pPr marL="285750" indent="-285750" eaLnBrk="0" hangingPunct="0">
              <a:spcAft>
                <a:spcPts val="0"/>
              </a:spcAft>
              <a:buSzPct val="85000"/>
              <a:buFont typeface="Wingdings" panose="05000000000000000000" pitchFamily="2" charset="2"/>
              <a:buChar char="q"/>
              <a:defRPr/>
            </a:pPr>
            <a:endParaRPr lang="en-GB" sz="1600" dirty="0">
              <a:solidFill>
                <a:schemeClr val="tx1"/>
              </a:solidFill>
              <a:latin typeface="+mj-lt"/>
              <a:cs typeface="+mn-cs"/>
              <a:sym typeface="Arial"/>
            </a:endParaRPr>
          </a:p>
          <a:p>
            <a:pPr marL="285750" indent="-285750" eaLnBrk="0" hangingPunct="0">
              <a:spcAft>
                <a:spcPts val="0"/>
              </a:spcAft>
              <a:buSzPct val="85000"/>
              <a:buFont typeface="Wingdings" panose="05000000000000000000" pitchFamily="2" charset="2"/>
              <a:buChar char="q"/>
              <a:defRPr/>
            </a:pPr>
            <a:r>
              <a:rPr lang="en-US" sz="1600" b="1" dirty="0">
                <a:solidFill>
                  <a:srgbClr val="5268A4"/>
                </a:solidFill>
                <a:latin typeface="+mj-lt"/>
              </a:rPr>
              <a:t>Incorporating post COVID 19 recovery plans in </a:t>
            </a:r>
            <a:r>
              <a:rPr lang="en-US" sz="1600" b="1" dirty="0" err="1">
                <a:solidFill>
                  <a:srgbClr val="5268A4"/>
                </a:solidFill>
                <a:latin typeface="+mj-lt"/>
              </a:rPr>
              <a:t>AfCFTA</a:t>
            </a:r>
            <a:r>
              <a:rPr lang="en-US" sz="1600" b="1" dirty="0">
                <a:solidFill>
                  <a:srgbClr val="5268A4"/>
                </a:solidFill>
                <a:latin typeface="+mj-lt"/>
              </a:rPr>
              <a:t> </a:t>
            </a:r>
            <a:r>
              <a:rPr lang="en-US" sz="1600" dirty="0">
                <a:solidFill>
                  <a:schemeClr val="tx1"/>
                </a:solidFill>
                <a:latin typeface="+mj-lt"/>
              </a:rPr>
              <a:t>national strategies (Sierra Leone, Kenya and Gambia)</a:t>
            </a:r>
            <a:endParaRPr lang="en-GB" sz="1600" dirty="0">
              <a:solidFill>
                <a:schemeClr val="tx1"/>
              </a:solidFill>
              <a:latin typeface="+mj-lt"/>
            </a:endParaRPr>
          </a:p>
          <a:p>
            <a:pPr marL="285750" indent="-285750" eaLnBrk="0" hangingPunct="0">
              <a:spcAft>
                <a:spcPts val="0"/>
              </a:spcAft>
              <a:buSzPct val="85000"/>
              <a:buFont typeface="Wingdings" panose="05000000000000000000" pitchFamily="2" charset="2"/>
              <a:buChar char="q"/>
              <a:defRPr/>
            </a:pPr>
            <a:endParaRPr lang="en-AU" sz="1600" b="1" dirty="0">
              <a:solidFill>
                <a:srgbClr val="5268A4"/>
              </a:solidFill>
              <a:latin typeface="+mj-lt"/>
              <a:cs typeface="+mn-cs"/>
              <a:sym typeface="Arial"/>
            </a:endParaRPr>
          </a:p>
          <a:p>
            <a:pPr marL="285750" indent="-285750" eaLnBrk="0" hangingPunct="0">
              <a:spcAft>
                <a:spcPts val="0"/>
              </a:spcAft>
              <a:buSzPct val="85000"/>
              <a:buFont typeface="Wingdings" panose="05000000000000000000" pitchFamily="2" charset="2"/>
              <a:buChar char="q"/>
              <a:defRPr/>
            </a:pPr>
            <a:r>
              <a:rPr lang="en-AU" sz="1600" b="1" dirty="0">
                <a:solidFill>
                  <a:srgbClr val="5268A4"/>
                </a:solidFill>
                <a:latin typeface="+mj-lt"/>
                <a:cs typeface="+mn-cs"/>
                <a:sym typeface="Arial"/>
              </a:rPr>
              <a:t>Strengthened systems of Civil Registration and Vital Statistics </a:t>
            </a:r>
            <a:r>
              <a:rPr lang="en-AU" sz="1600" dirty="0">
                <a:solidFill>
                  <a:schemeClr val="tx1"/>
                </a:solidFill>
                <a:latin typeface="+mj-lt"/>
                <a:cs typeface="+mn-cs"/>
                <a:sym typeface="Arial"/>
              </a:rPr>
              <a:t>(Ethiopia, Senegal, Somalia, South Sudan, Sudan &amp; Burkina Faso) as essential services and enhancing the role of statistics during </a:t>
            </a:r>
            <a:r>
              <a:rPr lang="en-US" sz="1600" dirty="0">
                <a:solidFill>
                  <a:schemeClr val="tx1"/>
                </a:solidFill>
                <a:latin typeface="+mj-lt"/>
                <a:cs typeface="+mn-cs"/>
                <a:sym typeface="Arial"/>
              </a:rPr>
              <a:t>the COV-19 Pandemic</a:t>
            </a: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4B2D5E7C-DCE6-4DBB-BE06-D911868B8F19}"/>
              </a:ext>
            </a:extLst>
          </p:cNvPr>
          <p:cNvSpPr>
            <a:spLocks noChangeArrowheads="1"/>
          </p:cNvSpPr>
          <p:nvPr/>
        </p:nvSpPr>
        <p:spPr bwMode="auto">
          <a:xfrm>
            <a:off x="509588" y="893763"/>
            <a:ext cx="8451850" cy="461962"/>
          </a:xfrm>
          <a:prstGeom prst="rect">
            <a:avLst/>
          </a:prstGeom>
          <a:noFill/>
          <a:ln>
            <a:noFill/>
          </a:ln>
          <a:extLst/>
        </p:spPr>
        <p:txBody>
          <a:bodyPr>
            <a:spAutoFit/>
          </a:bodyPr>
          <a:lstStyle>
            <a:lvl1pPr marL="2857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eaLnBrk="1" hangingPunct="1">
              <a:lnSpc>
                <a:spcPct val="150000"/>
              </a:lnSpc>
              <a:buClr>
                <a:srgbClr val="000000"/>
              </a:buClr>
              <a:defRPr/>
            </a:pPr>
            <a:r>
              <a:rPr lang="en-US" altLang="en-US" sz="1600" b="1" dirty="0">
                <a:latin typeface="+mj-lt"/>
              </a:rPr>
              <a:t>A.  Some h</a:t>
            </a:r>
            <a:r>
              <a:rPr lang="en-US" altLang="en-US" sz="1600" b="1" dirty="0"/>
              <a:t>ighlights of progress toward results / emerging results</a:t>
            </a:r>
            <a:endParaRPr lang="en-GB" altLang="en-US" sz="800" b="1" i="1" dirty="0">
              <a:solidFill>
                <a:srgbClr val="FF0000"/>
              </a:solidFill>
              <a:latin typeface="Helvetica Neue" charset="0"/>
            </a:endParaRPr>
          </a:p>
        </p:txBody>
      </p:sp>
      <p:grpSp>
        <p:nvGrpSpPr>
          <p:cNvPr id="11267" name="Group 3">
            <a:extLst>
              <a:ext uri="{FF2B5EF4-FFF2-40B4-BE49-F238E27FC236}">
                <a16:creationId xmlns:a16="http://schemas.microsoft.com/office/drawing/2014/main" id="{1C4EBD8F-4F66-4D76-A65E-D1E64FA23249}"/>
              </a:ext>
            </a:extLst>
          </p:cNvPr>
          <p:cNvGrpSpPr>
            <a:grpSpLocks/>
          </p:cNvGrpSpPr>
          <p:nvPr/>
        </p:nvGrpSpPr>
        <p:grpSpPr bwMode="auto">
          <a:xfrm>
            <a:off x="509588" y="69850"/>
            <a:ext cx="8124825" cy="719138"/>
            <a:chOff x="510312" y="69186"/>
            <a:chExt cx="8124101" cy="720000"/>
          </a:xfrm>
        </p:grpSpPr>
        <p:pic>
          <p:nvPicPr>
            <p:cNvPr id="11270" name="Graphic 2" descr="Upward trend">
              <a:extLst>
                <a:ext uri="{FF2B5EF4-FFF2-40B4-BE49-F238E27FC236}">
                  <a16:creationId xmlns:a16="http://schemas.microsoft.com/office/drawing/2014/main" id="{05EF195B-A348-4D0C-B929-65F8525A2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Google Shape;229;p17">
              <a:extLst>
                <a:ext uri="{FF2B5EF4-FFF2-40B4-BE49-F238E27FC236}">
                  <a16:creationId xmlns:a16="http://schemas.microsoft.com/office/drawing/2014/main" id="{BBA7FAC1-B940-456C-8697-F07AE7C77CBA}"/>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1272" name="Google Shape;230;p17">
              <a:extLst>
                <a:ext uri="{FF2B5EF4-FFF2-40B4-BE49-F238E27FC236}">
                  <a16:creationId xmlns:a16="http://schemas.microsoft.com/office/drawing/2014/main" id="{C1826060-57EA-4783-9EBC-CA404884CED4}"/>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sp>
        <p:nvSpPr>
          <p:cNvPr id="2" name="Rectangle 1">
            <a:extLst>
              <a:ext uri="{FF2B5EF4-FFF2-40B4-BE49-F238E27FC236}">
                <a16:creationId xmlns:a16="http://schemas.microsoft.com/office/drawing/2014/main" id="{1B5FC596-D4DF-4EB6-84AF-B200C9A1AACB}"/>
              </a:ext>
            </a:extLst>
          </p:cNvPr>
          <p:cNvSpPr/>
          <p:nvPr/>
        </p:nvSpPr>
        <p:spPr>
          <a:xfrm>
            <a:off x="617538" y="1382713"/>
            <a:ext cx="8451850" cy="3478212"/>
          </a:xfrm>
          <a:prstGeom prst="rect">
            <a:avLst/>
          </a:prstGeom>
        </p:spPr>
        <p:txBody>
          <a:bodyPr>
            <a:spAutoFit/>
          </a:bodyPr>
          <a:lstStyle/>
          <a:p>
            <a:pPr marL="285750" indent="-285750" eaLnBrk="0" hangingPunct="0">
              <a:spcAft>
                <a:spcPts val="0"/>
              </a:spcAft>
              <a:buSzPct val="85000"/>
              <a:buFont typeface="Wingdings" panose="05000000000000000000" pitchFamily="2" charset="2"/>
              <a:buChar char="q"/>
              <a:defRPr/>
            </a:pPr>
            <a:r>
              <a:rPr lang="en-US" sz="1600" dirty="0">
                <a:solidFill>
                  <a:schemeClr val="tx1"/>
                </a:solidFill>
                <a:latin typeface="+mj-lt"/>
                <a:cs typeface="+mn-cs"/>
              </a:rPr>
              <a:t>Launch of the 2019 </a:t>
            </a:r>
            <a:r>
              <a:rPr lang="en-US" sz="1600" b="1" dirty="0">
                <a:solidFill>
                  <a:srgbClr val="5268A4"/>
                </a:solidFill>
                <a:latin typeface="+mj-lt"/>
                <a:cs typeface="+mn-cs"/>
              </a:rPr>
              <a:t>Africa Regional Integration Index</a:t>
            </a:r>
            <a:endParaRPr lang="en-GB" sz="1600" b="1" dirty="0">
              <a:solidFill>
                <a:srgbClr val="5268A4"/>
              </a:solidFill>
              <a:latin typeface="+mj-lt"/>
              <a:cs typeface="+mn-cs"/>
            </a:endParaRPr>
          </a:p>
          <a:p>
            <a:pPr marL="285750" indent="-285750" eaLnBrk="0" hangingPunct="0">
              <a:spcAft>
                <a:spcPts val="0"/>
              </a:spcAft>
              <a:buSzPct val="85000"/>
              <a:buFont typeface="Wingdings" panose="05000000000000000000" pitchFamily="2" charset="2"/>
              <a:buChar char="q"/>
              <a:defRPr/>
            </a:pPr>
            <a:endParaRPr lang="en-GB" sz="1050" dirty="0">
              <a:solidFill>
                <a:schemeClr val="tx1"/>
              </a:solidFill>
              <a:latin typeface="+mj-lt"/>
              <a:cs typeface="+mn-cs"/>
            </a:endParaRPr>
          </a:p>
          <a:p>
            <a:pPr marL="285750" indent="-285750" eaLnBrk="0" hangingPunct="0">
              <a:spcAft>
                <a:spcPts val="0"/>
              </a:spcAft>
              <a:buSzPct val="85000"/>
              <a:buFont typeface="Wingdings" panose="05000000000000000000" pitchFamily="2" charset="2"/>
              <a:buChar char="q"/>
              <a:defRPr/>
            </a:pPr>
            <a:r>
              <a:rPr lang="en-US" sz="1600" b="1" dirty="0">
                <a:solidFill>
                  <a:srgbClr val="5268A4"/>
                </a:solidFill>
                <a:latin typeface="+mj-lt"/>
              </a:rPr>
              <a:t>Leveraging digital technologies through the Pharma Initiative </a:t>
            </a:r>
            <a:r>
              <a:rPr lang="en-US" sz="1600" dirty="0">
                <a:solidFill>
                  <a:schemeClr val="tx1"/>
                </a:solidFill>
                <a:latin typeface="+mj-lt"/>
              </a:rPr>
              <a:t>to create access to safe, affordable medicine</a:t>
            </a:r>
            <a:endParaRPr lang="en-US" sz="1600" dirty="0">
              <a:solidFill>
                <a:schemeClr val="tx1"/>
              </a:solidFill>
              <a:latin typeface="+mj-lt"/>
              <a:sym typeface="Arial"/>
            </a:endParaRPr>
          </a:p>
          <a:p>
            <a:pPr marL="285750" indent="-285750" eaLnBrk="0" hangingPunct="0">
              <a:spcAft>
                <a:spcPts val="0"/>
              </a:spcAft>
              <a:buSzPct val="85000"/>
              <a:buFont typeface="Wingdings" panose="05000000000000000000" pitchFamily="2" charset="2"/>
              <a:buChar char="q"/>
              <a:defRPr/>
            </a:pPr>
            <a:endParaRPr lang="en-US" sz="1050" dirty="0">
              <a:solidFill>
                <a:schemeClr val="tx1"/>
              </a:solidFill>
              <a:latin typeface="+mj-lt"/>
              <a:cs typeface="+mn-cs"/>
            </a:endParaRPr>
          </a:p>
          <a:p>
            <a:pPr marL="285750" indent="-285750" eaLnBrk="0" hangingPunct="0">
              <a:spcAft>
                <a:spcPts val="0"/>
              </a:spcAft>
              <a:buSzPct val="85000"/>
              <a:buFont typeface="Wingdings" panose="05000000000000000000" pitchFamily="2" charset="2"/>
              <a:buChar char="q"/>
              <a:defRPr/>
            </a:pPr>
            <a:r>
              <a:rPr lang="en-US" sz="1600" dirty="0">
                <a:solidFill>
                  <a:schemeClr val="tx1"/>
                </a:solidFill>
                <a:latin typeface="+mj-lt"/>
                <a:cs typeface="+mn-cs"/>
              </a:rPr>
              <a:t>Effective </a:t>
            </a:r>
            <a:r>
              <a:rPr lang="en-US" sz="1600" b="1" dirty="0">
                <a:solidFill>
                  <a:srgbClr val="5268A4"/>
                </a:solidFill>
                <a:latin typeface="+mj-lt"/>
                <a:cs typeface="+mn-cs"/>
              </a:rPr>
              <a:t>use of digital learning platforms for capacity development trainings </a:t>
            </a:r>
            <a:r>
              <a:rPr lang="en-US" sz="1600" dirty="0">
                <a:solidFill>
                  <a:schemeClr val="tx1"/>
                </a:solidFill>
                <a:latin typeface="+mj-lt"/>
                <a:cs typeface="+mn-cs"/>
              </a:rPr>
              <a:t>with added advantage of reducing costs and increased women participation</a:t>
            </a:r>
            <a:endParaRPr lang="en-GB" sz="1600" dirty="0">
              <a:solidFill>
                <a:schemeClr val="tx1"/>
              </a:solidFill>
              <a:latin typeface="+mj-lt"/>
              <a:cs typeface="+mn-cs"/>
            </a:endParaRPr>
          </a:p>
          <a:p>
            <a:pPr marL="285750" indent="-285750" eaLnBrk="0" hangingPunct="0">
              <a:spcAft>
                <a:spcPts val="0"/>
              </a:spcAft>
              <a:buSzPct val="85000"/>
              <a:buFont typeface="Wingdings" panose="05000000000000000000" pitchFamily="2" charset="2"/>
              <a:buChar char="q"/>
              <a:defRPr/>
            </a:pPr>
            <a:endParaRPr lang="en-GB" sz="1100" dirty="0">
              <a:solidFill>
                <a:schemeClr val="tx1"/>
              </a:solidFill>
              <a:latin typeface="+mj-lt"/>
              <a:cs typeface="+mn-cs"/>
            </a:endParaRPr>
          </a:p>
          <a:p>
            <a:pPr marL="285750" indent="-285750" eaLnBrk="0" hangingPunct="0">
              <a:spcAft>
                <a:spcPts val="0"/>
              </a:spcAft>
              <a:buSzPct val="85000"/>
              <a:buFont typeface="Wingdings" panose="05000000000000000000" pitchFamily="2" charset="2"/>
              <a:buChar char="q"/>
              <a:defRPr/>
            </a:pPr>
            <a:r>
              <a:rPr lang="en-US" sz="1600" dirty="0">
                <a:solidFill>
                  <a:schemeClr val="tx1"/>
                </a:solidFill>
                <a:latin typeface="+mj-lt"/>
                <a:cs typeface="+mn-cs"/>
              </a:rPr>
              <a:t>Work with </a:t>
            </a:r>
            <a:r>
              <a:rPr lang="en-US" sz="1600" dirty="0" err="1">
                <a:solidFill>
                  <a:schemeClr val="tx1"/>
                </a:solidFill>
                <a:latin typeface="+mj-lt"/>
                <a:cs typeface="+mn-cs"/>
              </a:rPr>
              <a:t>Afreximbank</a:t>
            </a:r>
            <a:r>
              <a:rPr lang="en-US" sz="1600" dirty="0">
                <a:solidFill>
                  <a:schemeClr val="tx1"/>
                </a:solidFill>
                <a:latin typeface="+mj-lt"/>
                <a:cs typeface="+mn-cs"/>
              </a:rPr>
              <a:t> to </a:t>
            </a:r>
            <a:r>
              <a:rPr lang="en-US" sz="1600" b="1" dirty="0">
                <a:solidFill>
                  <a:srgbClr val="5268A4"/>
                </a:solidFill>
                <a:latin typeface="+mj-lt"/>
                <a:cs typeface="+mn-cs"/>
              </a:rPr>
              <a:t>support liquidity relief </a:t>
            </a:r>
            <a:r>
              <a:rPr lang="en-US" sz="1600" dirty="0">
                <a:solidFill>
                  <a:schemeClr val="tx1"/>
                </a:solidFill>
                <a:latin typeface="+mj-lt"/>
                <a:cs typeface="+mn-cs"/>
              </a:rPr>
              <a:t>to the </a:t>
            </a:r>
            <a:r>
              <a:rPr lang="en-US" sz="1600" b="1" dirty="0">
                <a:solidFill>
                  <a:srgbClr val="5268A4"/>
                </a:solidFill>
                <a:latin typeface="+mj-lt"/>
                <a:cs typeface="+mn-cs"/>
              </a:rPr>
              <a:t>recovery of five African airlines </a:t>
            </a:r>
            <a:r>
              <a:rPr lang="en-US" sz="1600" dirty="0">
                <a:solidFill>
                  <a:schemeClr val="tx1"/>
                </a:solidFill>
                <a:latin typeface="+mj-lt"/>
                <a:cs typeface="+mn-cs"/>
              </a:rPr>
              <a:t>from COVID-19 and in </a:t>
            </a:r>
            <a:r>
              <a:rPr lang="en-US" sz="1600" b="1" dirty="0">
                <a:solidFill>
                  <a:srgbClr val="5268A4"/>
                </a:solidFill>
                <a:latin typeface="+mj-lt"/>
                <a:cs typeface="+mn-cs"/>
              </a:rPr>
              <a:t>support of a bankable deal for Guinea </a:t>
            </a:r>
            <a:r>
              <a:rPr lang="en-US" sz="1600" dirty="0">
                <a:solidFill>
                  <a:schemeClr val="tx1"/>
                </a:solidFill>
                <a:latin typeface="+mj-lt"/>
                <a:cs typeface="+mn-cs"/>
              </a:rPr>
              <a:t>to support imports and purchase of agricultural inputs to mitigate the impacts of COVID-19 on food security</a:t>
            </a:r>
          </a:p>
          <a:p>
            <a:pPr marL="285750" indent="-285750" eaLnBrk="0" hangingPunct="0">
              <a:spcAft>
                <a:spcPts val="0"/>
              </a:spcAft>
              <a:buSzPct val="85000"/>
              <a:buFont typeface="Wingdings" panose="05000000000000000000" pitchFamily="2" charset="2"/>
              <a:buChar char="q"/>
              <a:defRPr/>
            </a:pPr>
            <a:endParaRPr lang="en-US" sz="1050" dirty="0">
              <a:solidFill>
                <a:schemeClr val="tx1"/>
              </a:solidFill>
              <a:latin typeface="+mj-lt"/>
              <a:cs typeface="+mn-cs"/>
            </a:endParaRPr>
          </a:p>
          <a:p>
            <a:pPr marL="285750" indent="-285750" eaLnBrk="0" hangingPunct="0">
              <a:spcAft>
                <a:spcPts val="0"/>
              </a:spcAft>
              <a:buSzPct val="85000"/>
              <a:buFont typeface="Wingdings" panose="05000000000000000000" pitchFamily="2" charset="2"/>
              <a:buChar char="q"/>
              <a:defRPr/>
            </a:pPr>
            <a:r>
              <a:rPr lang="en-GB" sz="1600" dirty="0">
                <a:solidFill>
                  <a:schemeClr val="tx1"/>
                </a:solidFill>
                <a:latin typeface="+mj-lt"/>
              </a:rPr>
              <a:t>Mali endorsed a </a:t>
            </a:r>
            <a:r>
              <a:rPr lang="en-GB" sz="1600" b="1" dirty="0">
                <a:solidFill>
                  <a:srgbClr val="5268A4"/>
                </a:solidFill>
                <a:latin typeface="+mj-lt"/>
              </a:rPr>
              <a:t>Public Budgeting Framework sensitive to Demographic Dividend </a:t>
            </a:r>
            <a:r>
              <a:rPr lang="en-GB" sz="1600" dirty="0">
                <a:latin typeface="+mj-lt"/>
              </a:rPr>
              <a:t>that will inform the country’s 2021 national budget deliberations</a:t>
            </a:r>
          </a:p>
        </p:txBody>
      </p:sp>
      <p:sp>
        <p:nvSpPr>
          <p:cNvPr id="11269" name="Google Shape;229;p17">
            <a:extLst>
              <a:ext uri="{FF2B5EF4-FFF2-40B4-BE49-F238E27FC236}">
                <a16:creationId xmlns:a16="http://schemas.microsoft.com/office/drawing/2014/main" id="{E309DCEB-F5F1-422C-B6F4-3C5CF5D30CA4}"/>
              </a:ext>
            </a:extLst>
          </p:cNvPr>
          <p:cNvSpPr txBox="1">
            <a:spLocks noChangeArrowheads="1"/>
          </p:cNvSpPr>
          <p:nvPr/>
        </p:nvSpPr>
        <p:spPr bwMode="auto">
          <a:xfrm>
            <a:off x="2524125" y="962025"/>
            <a:ext cx="62690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EF5BE-C925-45AF-8415-4594B6842E10}"/>
              </a:ext>
            </a:extLst>
          </p:cNvPr>
          <p:cNvSpPr/>
          <p:nvPr/>
        </p:nvSpPr>
        <p:spPr>
          <a:xfrm>
            <a:off x="98425" y="838200"/>
            <a:ext cx="8170863" cy="339725"/>
          </a:xfrm>
          <a:prstGeom prst="rect">
            <a:avLst/>
          </a:prstGeom>
        </p:spPr>
        <p:txBody>
          <a:bodyPr>
            <a:spAutoFit/>
          </a:bodyPr>
          <a:lstStyle/>
          <a:p>
            <a:pPr lvl="1" eaLnBrk="0" hangingPunct="0">
              <a:spcAft>
                <a:spcPts val="0"/>
              </a:spcAft>
              <a:tabLst>
                <a:tab pos="914400" algn="l"/>
              </a:tabLst>
              <a:defRPr/>
            </a:pPr>
            <a:r>
              <a:rPr lang="en-GB" sz="1600" b="1" dirty="0">
                <a:latin typeface="+mj-lt"/>
              </a:rPr>
              <a:t>B.   Status against performance targets as per the 2020 ABP (by SP)</a:t>
            </a:r>
          </a:p>
        </p:txBody>
      </p:sp>
      <p:sp>
        <p:nvSpPr>
          <p:cNvPr id="12291" name="Google Shape;229;p17">
            <a:extLst>
              <a:ext uri="{FF2B5EF4-FFF2-40B4-BE49-F238E27FC236}">
                <a16:creationId xmlns:a16="http://schemas.microsoft.com/office/drawing/2014/main" id="{ED1994BC-12CF-4CD2-BF9A-E562CCE50E1A}"/>
              </a:ext>
            </a:extLst>
          </p:cNvPr>
          <p:cNvSpPr txBox="1">
            <a:spLocks noChangeArrowheads="1"/>
          </p:cNvSpPr>
          <p:nvPr/>
        </p:nvSpPr>
        <p:spPr bwMode="auto">
          <a:xfrm>
            <a:off x="2524125" y="595313"/>
            <a:ext cx="62690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grpSp>
        <p:nvGrpSpPr>
          <p:cNvPr id="12292" name="Group 7">
            <a:extLst>
              <a:ext uri="{FF2B5EF4-FFF2-40B4-BE49-F238E27FC236}">
                <a16:creationId xmlns:a16="http://schemas.microsoft.com/office/drawing/2014/main" id="{7AA50486-C74E-4CBC-BF80-33BEA48F3C95}"/>
              </a:ext>
            </a:extLst>
          </p:cNvPr>
          <p:cNvGrpSpPr>
            <a:grpSpLocks/>
          </p:cNvGrpSpPr>
          <p:nvPr/>
        </p:nvGrpSpPr>
        <p:grpSpPr bwMode="auto">
          <a:xfrm>
            <a:off x="509588" y="69850"/>
            <a:ext cx="8124825" cy="719138"/>
            <a:chOff x="510312" y="69186"/>
            <a:chExt cx="8124101" cy="720000"/>
          </a:xfrm>
        </p:grpSpPr>
        <p:pic>
          <p:nvPicPr>
            <p:cNvPr id="12459" name="Graphic 8" descr="Upward trend">
              <a:extLst>
                <a:ext uri="{FF2B5EF4-FFF2-40B4-BE49-F238E27FC236}">
                  <a16:creationId xmlns:a16="http://schemas.microsoft.com/office/drawing/2014/main" id="{C2D8491A-8D8E-43F1-B2AC-D7F1081BCE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60" name="Google Shape;229;p17">
              <a:extLst>
                <a:ext uri="{FF2B5EF4-FFF2-40B4-BE49-F238E27FC236}">
                  <a16:creationId xmlns:a16="http://schemas.microsoft.com/office/drawing/2014/main" id="{CAA6B1E2-A145-4D67-AACD-54249AC9F9F2}"/>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2461" name="Google Shape;230;p17">
              <a:extLst>
                <a:ext uri="{FF2B5EF4-FFF2-40B4-BE49-F238E27FC236}">
                  <a16:creationId xmlns:a16="http://schemas.microsoft.com/office/drawing/2014/main" id="{3F0632D5-6671-44D9-A9E9-E1FE338E0B2C}"/>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graphicFrame>
        <p:nvGraphicFramePr>
          <p:cNvPr id="3" name="Table 2">
            <a:extLst>
              <a:ext uri="{FF2B5EF4-FFF2-40B4-BE49-F238E27FC236}">
                <a16:creationId xmlns:a16="http://schemas.microsoft.com/office/drawing/2014/main" id="{BB2BBFC5-2D65-482A-8A10-816D04CC5FEE}"/>
              </a:ext>
            </a:extLst>
          </p:cNvPr>
          <p:cNvGraphicFramePr>
            <a:graphicFrameLocks noGrp="1"/>
          </p:cNvGraphicFramePr>
          <p:nvPr>
            <p:extLst>
              <p:ext uri="{D42A27DB-BD31-4B8C-83A1-F6EECF244321}">
                <p14:modId xmlns:p14="http://schemas.microsoft.com/office/powerpoint/2010/main" val="4256219533"/>
              </p:ext>
            </p:extLst>
          </p:nvPr>
        </p:nvGraphicFramePr>
        <p:xfrm>
          <a:off x="409575" y="1688179"/>
          <a:ext cx="7927977" cy="3281362"/>
        </p:xfrm>
        <a:graphic>
          <a:graphicData uri="http://schemas.openxmlformats.org/drawingml/2006/table">
            <a:tbl>
              <a:tblPr firstRow="1" bandRow="1">
                <a:tableStyleId>{5FD0F851-EC5A-4D38-B0AD-8093EC10F338}</a:tableStyleId>
              </a:tblPr>
              <a:tblGrid>
                <a:gridCol w="1366671">
                  <a:extLst>
                    <a:ext uri="{9D8B030D-6E8A-4147-A177-3AD203B41FA5}">
                      <a16:colId xmlns:a16="http://schemas.microsoft.com/office/drawing/2014/main" val="20000"/>
                    </a:ext>
                  </a:extLst>
                </a:gridCol>
                <a:gridCol w="729034">
                  <a:extLst>
                    <a:ext uri="{9D8B030D-6E8A-4147-A177-3AD203B41FA5}">
                      <a16:colId xmlns:a16="http://schemas.microsoft.com/office/drawing/2014/main" val="20001"/>
                    </a:ext>
                  </a:extLst>
                </a:gridCol>
                <a:gridCol w="729034">
                  <a:extLst>
                    <a:ext uri="{9D8B030D-6E8A-4147-A177-3AD203B41FA5}">
                      <a16:colId xmlns:a16="http://schemas.microsoft.com/office/drawing/2014/main" val="20002"/>
                    </a:ext>
                  </a:extLst>
                </a:gridCol>
                <a:gridCol w="729034">
                  <a:extLst>
                    <a:ext uri="{9D8B030D-6E8A-4147-A177-3AD203B41FA5}">
                      <a16:colId xmlns:a16="http://schemas.microsoft.com/office/drawing/2014/main" val="20003"/>
                    </a:ext>
                  </a:extLst>
                </a:gridCol>
                <a:gridCol w="729034">
                  <a:extLst>
                    <a:ext uri="{9D8B030D-6E8A-4147-A177-3AD203B41FA5}">
                      <a16:colId xmlns:a16="http://schemas.microsoft.com/office/drawing/2014/main" val="20004"/>
                    </a:ext>
                  </a:extLst>
                </a:gridCol>
                <a:gridCol w="729034">
                  <a:extLst>
                    <a:ext uri="{9D8B030D-6E8A-4147-A177-3AD203B41FA5}">
                      <a16:colId xmlns:a16="http://schemas.microsoft.com/office/drawing/2014/main" val="20005"/>
                    </a:ext>
                  </a:extLst>
                </a:gridCol>
                <a:gridCol w="729034">
                  <a:extLst>
                    <a:ext uri="{9D8B030D-6E8A-4147-A177-3AD203B41FA5}">
                      <a16:colId xmlns:a16="http://schemas.microsoft.com/office/drawing/2014/main" val="20006"/>
                    </a:ext>
                  </a:extLst>
                </a:gridCol>
                <a:gridCol w="729034">
                  <a:extLst>
                    <a:ext uri="{9D8B030D-6E8A-4147-A177-3AD203B41FA5}">
                      <a16:colId xmlns:a16="http://schemas.microsoft.com/office/drawing/2014/main" val="20007"/>
                    </a:ext>
                  </a:extLst>
                </a:gridCol>
                <a:gridCol w="729034">
                  <a:extLst>
                    <a:ext uri="{9D8B030D-6E8A-4147-A177-3AD203B41FA5}">
                      <a16:colId xmlns:a16="http://schemas.microsoft.com/office/drawing/2014/main" val="20008"/>
                    </a:ext>
                  </a:extLst>
                </a:gridCol>
                <a:gridCol w="729034">
                  <a:extLst>
                    <a:ext uri="{9D8B030D-6E8A-4147-A177-3AD203B41FA5}">
                      <a16:colId xmlns:a16="http://schemas.microsoft.com/office/drawing/2014/main" val="20009"/>
                    </a:ext>
                  </a:extLst>
                </a:gridCol>
              </a:tblGrid>
              <a:tr h="313946">
                <a:tc>
                  <a:txBody>
                    <a:bodyPr/>
                    <a:lstStyle/>
                    <a:p>
                      <a:pPr algn="ctr"/>
                      <a:r>
                        <a:rPr lang="en-US" sz="1400" b="1" dirty="0"/>
                        <a:t>SPs </a:t>
                      </a:r>
                      <a:endParaRPr lang="en-GB" sz="1400" b="1" dirty="0"/>
                    </a:p>
                  </a:txBody>
                  <a:tcPr marL="91445" marR="91445" marT="47090" marB="47090" anchor="ctr"/>
                </a:tc>
                <a:tc gridSpan="9">
                  <a:txBody>
                    <a:bodyPr/>
                    <a:lstStyle/>
                    <a:p>
                      <a:pPr algn="ctr"/>
                      <a:r>
                        <a:rPr lang="en-US" sz="1400" b="1" dirty="0"/>
                        <a:t>Indicators of Achievement</a:t>
                      </a:r>
                      <a:endParaRPr lang="en-GB" sz="1400" b="1" dirty="0"/>
                    </a:p>
                  </a:txBody>
                  <a:tcPr marL="91445" marR="91445" marT="47090" marB="47090" anchor="ct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0" dirty="0"/>
                    </a:p>
                  </a:txBody>
                  <a:tcPr anchor="ctr"/>
                </a:tc>
                <a:tc hMerge="1">
                  <a:txBody>
                    <a:bodyPr/>
                    <a:lstStyle/>
                    <a:p>
                      <a:pPr algn="ctr"/>
                      <a:endParaRPr lang="en-GB" b="0" dirty="0"/>
                    </a:p>
                  </a:txBody>
                  <a:tcPr anchor="ctr"/>
                </a:tc>
                <a:tc hMerge="1">
                  <a:txBody>
                    <a:bodyPr/>
                    <a:lstStyle/>
                    <a:p>
                      <a:pPr algn="ctr"/>
                      <a:endParaRPr lang="en-GB" b="0" dirty="0"/>
                    </a:p>
                  </a:txBody>
                  <a:tcPr anchor="ctr"/>
                </a:tc>
                <a:tc hMerge="1">
                  <a:txBody>
                    <a:bodyPr/>
                    <a:lstStyle/>
                    <a:p>
                      <a:pPr algn="ctr"/>
                      <a:endParaRPr lang="en-GB" b="1" dirty="0"/>
                    </a:p>
                  </a:txBody>
                  <a:tcPr anchor="ctr"/>
                </a:tc>
                <a:tc hMerge="1">
                  <a:txBody>
                    <a:bodyPr/>
                    <a:lstStyle/>
                    <a:p>
                      <a:pPr algn="ctr"/>
                      <a:endParaRPr lang="en-GB" b="1" dirty="0"/>
                    </a:p>
                  </a:txBody>
                  <a:tcPr anchor="ctr"/>
                </a:tc>
                <a:extLst>
                  <a:ext uri="{0D108BD9-81ED-4DB2-BD59-A6C34878D82A}">
                    <a16:rowId xmlns:a16="http://schemas.microsoft.com/office/drawing/2014/main" val="10000"/>
                  </a:ext>
                </a:extLst>
              </a:tr>
              <a:tr h="313946">
                <a:tc>
                  <a:txBody>
                    <a:bodyPr/>
                    <a:lstStyle/>
                    <a:p>
                      <a:pPr algn="ctr"/>
                      <a:endParaRPr lang="en-GB" sz="1400" b="1" dirty="0"/>
                    </a:p>
                  </a:txBody>
                  <a:tcPr marL="91445" marR="91445" marT="47090" marB="47090" anchor="ctr"/>
                </a:tc>
                <a:tc>
                  <a:txBody>
                    <a:bodyPr/>
                    <a:lstStyle/>
                    <a:p>
                      <a:pPr algn="ctr"/>
                      <a:r>
                        <a:rPr lang="en-US" sz="1100" b="1" dirty="0"/>
                        <a:t>1</a:t>
                      </a:r>
                      <a:endParaRPr lang="en-GB" sz="1100" b="1" dirty="0"/>
                    </a:p>
                  </a:txBody>
                  <a:tcPr marL="91445" marR="91445" marT="47090" marB="47090" anchor="ctr"/>
                </a:tc>
                <a:tc>
                  <a:txBody>
                    <a:bodyPr/>
                    <a:lstStyle/>
                    <a:p>
                      <a:pPr algn="ctr"/>
                      <a:r>
                        <a:rPr lang="en-US" sz="1100" b="1" dirty="0"/>
                        <a:t>2</a:t>
                      </a:r>
                      <a:endParaRPr lang="en-GB" sz="1100" b="1" dirty="0"/>
                    </a:p>
                  </a:txBody>
                  <a:tcPr marL="91445" marR="91445" marT="47090" marB="47090" anchor="ctr"/>
                </a:tc>
                <a:tc>
                  <a:txBody>
                    <a:bodyPr/>
                    <a:lstStyle/>
                    <a:p>
                      <a:pPr algn="ctr"/>
                      <a:r>
                        <a:rPr lang="en-US" sz="1100" b="1" dirty="0"/>
                        <a:t>3</a:t>
                      </a:r>
                      <a:endParaRPr lang="en-GB" sz="1100" b="1" dirty="0"/>
                    </a:p>
                  </a:txBody>
                  <a:tcPr marL="91445" marR="91445" marT="47090" marB="47090" anchor="ctr"/>
                </a:tc>
                <a:tc>
                  <a:txBody>
                    <a:bodyPr/>
                    <a:lstStyle/>
                    <a:p>
                      <a:pPr algn="ctr"/>
                      <a:r>
                        <a:rPr lang="en-US" sz="1100" b="1" dirty="0"/>
                        <a:t>4</a:t>
                      </a:r>
                      <a:endParaRPr lang="en-GB" sz="1100" b="1" dirty="0"/>
                    </a:p>
                  </a:txBody>
                  <a:tcPr marL="91445" marR="91445" marT="47090" marB="47090" anchor="ctr"/>
                </a:tc>
                <a:tc>
                  <a:txBody>
                    <a:bodyPr/>
                    <a:lstStyle/>
                    <a:p>
                      <a:pPr algn="ctr"/>
                      <a:r>
                        <a:rPr lang="en-US" sz="1100" b="1" dirty="0"/>
                        <a:t>5</a:t>
                      </a:r>
                      <a:endParaRPr lang="en-GB" sz="1100" b="1" dirty="0"/>
                    </a:p>
                  </a:txBody>
                  <a:tcPr marL="91445" marR="91445" marT="47090" marB="47090" anchor="ctr"/>
                </a:tc>
                <a:tc>
                  <a:txBody>
                    <a:bodyPr/>
                    <a:lstStyle/>
                    <a:p>
                      <a:pPr algn="ctr"/>
                      <a:r>
                        <a:rPr lang="en-US" sz="1100" b="1" dirty="0"/>
                        <a:t>6</a:t>
                      </a:r>
                      <a:endParaRPr lang="en-GB" sz="1100" b="1" dirty="0"/>
                    </a:p>
                  </a:txBody>
                  <a:tcPr marL="91445" marR="91445" marT="47090" marB="47090" anchor="ctr"/>
                </a:tc>
                <a:tc>
                  <a:txBody>
                    <a:bodyPr/>
                    <a:lstStyle/>
                    <a:p>
                      <a:pPr algn="ctr"/>
                      <a:r>
                        <a:rPr lang="en-US" sz="1100" b="1" dirty="0"/>
                        <a:t>7</a:t>
                      </a:r>
                      <a:endParaRPr lang="en-GB" sz="1100" b="1" dirty="0"/>
                    </a:p>
                  </a:txBody>
                  <a:tcPr marL="91445" marR="91445" marT="47090" marB="47090" anchor="ctr"/>
                </a:tc>
                <a:tc>
                  <a:txBody>
                    <a:bodyPr/>
                    <a:lstStyle/>
                    <a:p>
                      <a:pPr algn="ctr"/>
                      <a:r>
                        <a:rPr lang="en-US" sz="1100" b="1" dirty="0"/>
                        <a:t>8</a:t>
                      </a:r>
                      <a:endParaRPr lang="en-GB" sz="1100" b="1" dirty="0"/>
                    </a:p>
                  </a:txBody>
                  <a:tcPr marL="91445" marR="91445" marT="47090" marB="47090" anchor="ctr"/>
                </a:tc>
                <a:tc>
                  <a:txBody>
                    <a:bodyPr/>
                    <a:lstStyle/>
                    <a:p>
                      <a:pPr algn="ctr"/>
                      <a:r>
                        <a:rPr lang="en-US" sz="1100" b="1" dirty="0"/>
                        <a:t>9</a:t>
                      </a:r>
                      <a:endParaRPr lang="en-GB" sz="1100" b="1" dirty="0"/>
                    </a:p>
                  </a:txBody>
                  <a:tcPr marL="91445" marR="91445" marT="47090" marB="47090" anchor="ctr"/>
                </a:tc>
                <a:extLst>
                  <a:ext uri="{0D108BD9-81ED-4DB2-BD59-A6C34878D82A}">
                    <a16:rowId xmlns:a16="http://schemas.microsoft.com/office/drawing/2014/main" val="10001"/>
                  </a:ext>
                </a:extLst>
              </a:tr>
              <a:tr h="321016">
                <a:tc>
                  <a:txBody>
                    <a:bodyPr/>
                    <a:lstStyle/>
                    <a:p>
                      <a:pPr algn="ctr"/>
                      <a:r>
                        <a:rPr lang="en-US" sz="1400" dirty="0">
                          <a:solidFill>
                            <a:srgbClr val="0000FF"/>
                          </a:solidFill>
                        </a:rPr>
                        <a:t>SP1: </a:t>
                      </a:r>
                      <a:r>
                        <a:rPr lang="en-US" sz="1400" dirty="0"/>
                        <a:t>MGD</a:t>
                      </a:r>
                      <a:endParaRPr lang="en-GB" sz="1400" dirty="0"/>
                    </a:p>
                  </a:txBody>
                  <a:tcPr marL="91445" marR="91445" marT="47090" marB="47090" anchor="ctr"/>
                </a:tc>
                <a:tc>
                  <a:txBody>
                    <a:bodyPr/>
                    <a:lstStyle/>
                    <a:p>
                      <a:pPr algn="ctr">
                        <a:lnSpc>
                          <a:spcPct val="107000"/>
                        </a:lnSpc>
                        <a:spcAft>
                          <a:spcPts val="0"/>
                        </a:spcAft>
                      </a:pP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B w="3175" cap="flat" cmpd="sng" algn="ctr">
                      <a:solidFill>
                        <a:schemeClr val="bg1">
                          <a:lumMod val="50000"/>
                        </a:schemeClr>
                      </a:solid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B w="3175" cap="flat" cmpd="sng" algn="ctr">
                      <a:solidFill>
                        <a:schemeClr val="bg1">
                          <a:lumMod val="50000"/>
                        </a:schemeClr>
                      </a:solidFill>
                      <a:prstDash val="solid"/>
                      <a:round/>
                      <a:headEnd type="none" w="med" len="med"/>
                      <a:tailEnd type="none" w="med" len="med"/>
                    </a:lnB>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2"/>
                  </a:ext>
                </a:extLst>
              </a:tr>
              <a:tr h="413887">
                <a:tc>
                  <a:txBody>
                    <a:bodyPr/>
                    <a:lstStyle/>
                    <a:p>
                      <a:pPr algn="ctr"/>
                      <a:r>
                        <a:rPr lang="en-US" sz="1400" dirty="0">
                          <a:solidFill>
                            <a:srgbClr val="0000FF"/>
                          </a:solidFill>
                        </a:rPr>
                        <a:t>SP2: </a:t>
                      </a:r>
                      <a:r>
                        <a:rPr lang="en-US" sz="1400" dirty="0"/>
                        <a:t>RITD</a:t>
                      </a:r>
                      <a:endParaRPr lang="en-GB" sz="1400" dirty="0"/>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lang="en-GB" sz="2000" dirty="0">
                        <a:solidFill>
                          <a:srgbClr val="FF3300"/>
                        </a:solidFill>
                      </a:endParaRPr>
                    </a:p>
                  </a:txBody>
                  <a:tcPr marL="91445" marR="91445" marT="47090" marB="47090" anchor="ctr"/>
                </a:tc>
                <a:tc>
                  <a:txBody>
                    <a:bodyPr/>
                    <a:lstStyle/>
                    <a:p>
                      <a:pPr algn="ct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solidFill>
                          <a:srgbClr val="FF3300"/>
                        </a:solidFill>
                      </a:endParaRPr>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R w="3175"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L w="3175" cap="flat" cmpd="sng" algn="ctr">
                      <a:solidFill>
                        <a:schemeClr val="bg1">
                          <a:lumMod val="50000"/>
                        </a:schemeClr>
                      </a:solid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5196">
                <a:tc>
                  <a:txBody>
                    <a:bodyPr/>
                    <a:lstStyle/>
                    <a:p>
                      <a:pPr algn="ctr"/>
                      <a:r>
                        <a:rPr lang="en-US" sz="1400" dirty="0">
                          <a:solidFill>
                            <a:srgbClr val="0000FF"/>
                          </a:solidFill>
                        </a:rPr>
                        <a:t>SP3: </a:t>
                      </a:r>
                      <a:r>
                        <a:rPr lang="en-US" sz="1400" dirty="0"/>
                        <a:t>PSFD</a:t>
                      </a:r>
                      <a:endParaRPr lang="en-GB" sz="1400" dirty="0"/>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lang="en-GB" sz="2000" dirty="0">
                        <a:solidFill>
                          <a:srgbClr val="FF3300"/>
                        </a:solidFill>
                      </a:endParaRPr>
                    </a:p>
                  </a:txBody>
                  <a:tcPr marL="91445" marR="91445" marT="47090" marB="4709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kumimoji="0" lang="en-GB" sz="2000" b="0" i="0" u="none" strike="noStrike" kern="0" cap="none" spc="0" normalizeH="0" baseline="0" noProof="0" dirty="0">
                        <a:ln>
                          <a:noFill/>
                        </a:ln>
                        <a:solidFill>
                          <a:srgbClr val="FFFF00"/>
                        </a:solidFill>
                        <a:effectLst/>
                        <a:uLnTx/>
                        <a:uFillTx/>
                        <a:latin typeface="Arial"/>
                        <a:ea typeface="+mn-ea"/>
                        <a:cs typeface="+mn-cs"/>
                        <a:sym typeface="Arial"/>
                      </a:endParaRPr>
                    </a:p>
                  </a:txBody>
                  <a:tcPr marL="91445" marR="91445" marT="47090" marB="470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lang="en-GB" sz="2000" b="0" i="0" u="none" strike="noStrike" cap="none" noProof="0" dirty="0">
                        <a:solidFill>
                          <a:schemeClr val="tx1"/>
                        </a:solidFill>
                        <a:effectLst/>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lang="en-GB" sz="2000" b="0" i="0" u="none" strike="noStrike" cap="none" noProof="0" dirty="0">
                        <a:solidFill>
                          <a:schemeClr val="tx1"/>
                        </a:solidFill>
                        <a:effectLst/>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lang="en-GB" sz="2000" b="0" i="0" u="none" strike="noStrike" cap="none" noProof="0" dirty="0">
                        <a:solidFill>
                          <a:schemeClr val="tx1"/>
                        </a:solidFill>
                        <a:effectLst/>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T w="3175" cap="flat" cmpd="sng" algn="ctr">
                      <a:solidFill>
                        <a:schemeClr val="bg1">
                          <a:lumMod val="50000"/>
                        </a:schemeClr>
                      </a:solidFill>
                      <a:prstDash val="solid"/>
                      <a:round/>
                      <a:headEnd type="none" w="med" len="med"/>
                      <a:tailEnd type="none" w="med" len="med"/>
                    </a:lnT>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lang="en-GB" sz="2000" b="0" i="0" u="none" strike="noStrike" cap="none" noProof="0" dirty="0">
                        <a:solidFill>
                          <a:schemeClr val="tx1"/>
                        </a:solidFill>
                        <a:effectLst/>
                        <a:latin typeface="Calibri" panose="020F0502020204030204" pitchFamily="34" charset="0"/>
                        <a:ea typeface="DengXian" panose="02010600030101010101" pitchFamily="2" charset="-122"/>
                        <a:cs typeface="Arial" panose="020B0604020202020204" pitchFamily="34" charset="0"/>
                        <a:sym typeface="Arial"/>
                      </a:endParaRPr>
                    </a:p>
                  </a:txBody>
                  <a:tcPr marL="91445" marR="91445" marT="47090" marB="47090" anchor="ctr">
                    <a:lnT w="3175" cap="flat" cmpd="sng" algn="ctr">
                      <a:solidFill>
                        <a:schemeClr val="bg1">
                          <a:lumMod val="50000"/>
                        </a:schemeClr>
                      </a:solidFill>
                      <a:prstDash val="solid"/>
                      <a:round/>
                      <a:headEnd type="none" w="med" len="med"/>
                      <a:tailEnd type="none" w="med" len="med"/>
                    </a:lnT>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4"/>
                  </a:ext>
                </a:extLst>
              </a:tr>
              <a:tr h="366093">
                <a:tc>
                  <a:txBody>
                    <a:bodyPr/>
                    <a:lstStyle/>
                    <a:p>
                      <a:pPr algn="ctr"/>
                      <a:r>
                        <a:rPr lang="en-US" sz="1400" dirty="0">
                          <a:solidFill>
                            <a:srgbClr val="0000FF"/>
                          </a:solidFill>
                        </a:rPr>
                        <a:t>SP4: </a:t>
                      </a:r>
                      <a:r>
                        <a:rPr lang="en-US" sz="1400" dirty="0"/>
                        <a:t>ACS</a:t>
                      </a:r>
                      <a:endParaRPr lang="en-GB" sz="1400" dirty="0"/>
                    </a:p>
                  </a:txBody>
                  <a:tcPr marL="91445" marR="91445" marT="47090" marB="4709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5"/>
                  </a:ext>
                </a:extLst>
              </a:tr>
              <a:tr h="321016">
                <a:tc>
                  <a:txBody>
                    <a:bodyPr/>
                    <a:lstStyle/>
                    <a:p>
                      <a:pPr algn="ctr"/>
                      <a:r>
                        <a:rPr lang="en-US" sz="1400" dirty="0">
                          <a:solidFill>
                            <a:srgbClr val="0000FF"/>
                          </a:solidFill>
                        </a:rPr>
                        <a:t>SP5: </a:t>
                      </a:r>
                      <a:r>
                        <a:rPr lang="en-US" sz="1400" dirty="0"/>
                        <a:t>TCND</a:t>
                      </a:r>
                      <a:endParaRPr lang="en-GB" sz="1400" dirty="0"/>
                    </a:p>
                  </a:txBody>
                  <a:tcPr marL="91445" marR="91445" marT="47090" marB="4709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6"/>
                  </a:ext>
                </a:extLst>
              </a:tr>
              <a:tr h="40813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SP6: </a:t>
                      </a:r>
                      <a:r>
                        <a:rPr lang="en-US" sz="1400" dirty="0"/>
                        <a:t>ACG</a:t>
                      </a:r>
                      <a:endParaRPr lang="en-GB" sz="1400" dirty="0"/>
                    </a:p>
                  </a:txBody>
                  <a:tcPr marL="91445" marR="91445" marT="47090" marB="4709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7"/>
                  </a:ext>
                </a:extLst>
              </a:tr>
              <a:tr h="408131">
                <a:tc>
                  <a:txBody>
                    <a:bodyPr/>
                    <a:lstStyle/>
                    <a:p>
                      <a:pPr algn="ctr"/>
                      <a:r>
                        <a:rPr lang="en-US" sz="1400" dirty="0">
                          <a:solidFill>
                            <a:srgbClr val="0000FF"/>
                          </a:solidFill>
                        </a:rPr>
                        <a:t>SP7: </a:t>
                      </a:r>
                      <a:r>
                        <a:rPr lang="en-US" sz="1400" dirty="0"/>
                        <a:t>SRO-NA</a:t>
                      </a:r>
                      <a:endParaRPr lang="en-GB" sz="1400" dirty="0"/>
                    </a:p>
                  </a:txBody>
                  <a:tcPr marL="91445" marR="91445" marT="47090" marB="4709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4" marR="6858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5" marR="91445" marT="47090" marB="4709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8"/>
                  </a:ext>
                </a:extLst>
              </a:tr>
            </a:tbl>
          </a:graphicData>
        </a:graphic>
      </p:graphicFrame>
      <p:cxnSp>
        <p:nvCxnSpPr>
          <p:cNvPr id="14" name="Straight Arrow Connector 13">
            <a:extLst>
              <a:ext uri="{FF2B5EF4-FFF2-40B4-BE49-F238E27FC236}">
                <a16:creationId xmlns:a16="http://schemas.microsoft.com/office/drawing/2014/main" id="{D0B09D35-98D1-4AFA-8917-1A931A37DE32}"/>
              </a:ext>
            </a:extLst>
          </p:cNvPr>
          <p:cNvCxnSpPr>
            <a:cxnSpLocks/>
          </p:cNvCxnSpPr>
          <p:nvPr/>
        </p:nvCxnSpPr>
        <p:spPr>
          <a:xfrm flipH="1">
            <a:off x="8267700" y="2856018"/>
            <a:ext cx="1984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42" name="Rectangle 16">
            <a:extLst>
              <a:ext uri="{FF2B5EF4-FFF2-40B4-BE49-F238E27FC236}">
                <a16:creationId xmlns:a16="http://schemas.microsoft.com/office/drawing/2014/main" id="{0DABD64C-13D2-46B9-AAAC-B25955A34AB1}"/>
              </a:ext>
            </a:extLst>
          </p:cNvPr>
          <p:cNvSpPr>
            <a:spLocks noChangeArrowheads="1"/>
          </p:cNvSpPr>
          <p:nvPr/>
        </p:nvSpPr>
        <p:spPr bwMode="auto">
          <a:xfrm>
            <a:off x="8397875" y="2702030"/>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pPr>
            <a:r>
              <a:rPr lang="en-US" altLang="en-US" dirty="0"/>
              <a:t>NEPAD</a:t>
            </a:r>
            <a:endParaRPr lang="en-GB" altLang="en-US" sz="1600" dirty="0">
              <a:latin typeface="Calibri" panose="020F0502020204030204" pitchFamily="34" charset="0"/>
              <a:ea typeface="DengXian" panose="02010600030101010101" pitchFamily="2" charset="-122"/>
            </a:endParaRPr>
          </a:p>
        </p:txBody>
      </p:sp>
      <p:sp>
        <p:nvSpPr>
          <p:cNvPr id="12443" name="Rectangle 26">
            <a:extLst>
              <a:ext uri="{FF2B5EF4-FFF2-40B4-BE49-F238E27FC236}">
                <a16:creationId xmlns:a16="http://schemas.microsoft.com/office/drawing/2014/main" id="{A24F3F3D-897D-4305-A8A3-3EB7DF77F112}"/>
              </a:ext>
            </a:extLst>
          </p:cNvPr>
          <p:cNvSpPr>
            <a:spLocks noChangeArrowheads="1"/>
          </p:cNvSpPr>
          <p:nvPr/>
        </p:nvSpPr>
        <p:spPr bwMode="auto">
          <a:xfrm>
            <a:off x="0" y="1130300"/>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pPr>
            <a:r>
              <a:rPr lang="en-US" altLang="en-US" b="1"/>
              <a:t>Key</a:t>
            </a:r>
            <a:r>
              <a:rPr lang="en-US" altLang="en-US"/>
              <a:t>: </a:t>
            </a:r>
            <a:endParaRPr lang="en-GB" altLang="en-US" sz="1600">
              <a:latin typeface="Calibri" panose="020F0502020204030204" pitchFamily="34" charset="0"/>
              <a:ea typeface="DengXian" panose="02010600030101010101" pitchFamily="2" charset="-122"/>
            </a:endParaRPr>
          </a:p>
        </p:txBody>
      </p:sp>
      <p:graphicFrame>
        <p:nvGraphicFramePr>
          <p:cNvPr id="28" name="Table 27">
            <a:extLst>
              <a:ext uri="{FF2B5EF4-FFF2-40B4-BE49-F238E27FC236}">
                <a16:creationId xmlns:a16="http://schemas.microsoft.com/office/drawing/2014/main" id="{B6A0AFC3-2920-4F95-AC9B-5CCE8ACAE619}"/>
              </a:ext>
            </a:extLst>
          </p:cNvPr>
          <p:cNvGraphicFramePr>
            <a:graphicFrameLocks noGrp="1"/>
          </p:cNvGraphicFramePr>
          <p:nvPr>
            <p:extLst>
              <p:ext uri="{D42A27DB-BD31-4B8C-83A1-F6EECF244321}">
                <p14:modId xmlns:p14="http://schemas.microsoft.com/office/powerpoint/2010/main" val="3515329031"/>
              </p:ext>
            </p:extLst>
          </p:nvPr>
        </p:nvGraphicFramePr>
        <p:xfrm>
          <a:off x="409575" y="1181460"/>
          <a:ext cx="10742614" cy="487454"/>
        </p:xfrm>
        <a:graphic>
          <a:graphicData uri="http://schemas.openxmlformats.org/drawingml/2006/table">
            <a:tbl>
              <a:tblPr firstRow="1" bandRow="1">
                <a:tableStyleId>{5940675A-B579-460E-94D1-54222C63F5DA}</a:tableStyleId>
              </a:tblPr>
              <a:tblGrid>
                <a:gridCol w="277346">
                  <a:extLst>
                    <a:ext uri="{9D8B030D-6E8A-4147-A177-3AD203B41FA5}">
                      <a16:colId xmlns:a16="http://schemas.microsoft.com/office/drawing/2014/main" val="20000"/>
                    </a:ext>
                  </a:extLst>
                </a:gridCol>
                <a:gridCol w="796170">
                  <a:extLst>
                    <a:ext uri="{9D8B030D-6E8A-4147-A177-3AD203B41FA5}">
                      <a16:colId xmlns:a16="http://schemas.microsoft.com/office/drawing/2014/main" val="20001"/>
                    </a:ext>
                  </a:extLst>
                </a:gridCol>
                <a:gridCol w="221822">
                  <a:extLst>
                    <a:ext uri="{9D8B030D-6E8A-4147-A177-3AD203B41FA5}">
                      <a16:colId xmlns:a16="http://schemas.microsoft.com/office/drawing/2014/main" val="20002"/>
                    </a:ext>
                  </a:extLst>
                </a:gridCol>
                <a:gridCol w="1457553">
                  <a:extLst>
                    <a:ext uri="{9D8B030D-6E8A-4147-A177-3AD203B41FA5}">
                      <a16:colId xmlns:a16="http://schemas.microsoft.com/office/drawing/2014/main" val="20003"/>
                    </a:ext>
                  </a:extLst>
                </a:gridCol>
                <a:gridCol w="368322">
                  <a:extLst>
                    <a:ext uri="{9D8B030D-6E8A-4147-A177-3AD203B41FA5}">
                      <a16:colId xmlns:a16="http://schemas.microsoft.com/office/drawing/2014/main" val="20004"/>
                    </a:ext>
                  </a:extLst>
                </a:gridCol>
                <a:gridCol w="685841">
                  <a:extLst>
                    <a:ext uri="{9D8B030D-6E8A-4147-A177-3AD203B41FA5}">
                      <a16:colId xmlns:a16="http://schemas.microsoft.com/office/drawing/2014/main" val="20005"/>
                    </a:ext>
                  </a:extLst>
                </a:gridCol>
                <a:gridCol w="342921">
                  <a:extLst>
                    <a:ext uri="{9D8B030D-6E8A-4147-A177-3AD203B41FA5}">
                      <a16:colId xmlns:a16="http://schemas.microsoft.com/office/drawing/2014/main" val="20006"/>
                    </a:ext>
                  </a:extLst>
                </a:gridCol>
                <a:gridCol w="1509157">
                  <a:extLst>
                    <a:ext uri="{9D8B030D-6E8A-4147-A177-3AD203B41FA5}">
                      <a16:colId xmlns:a16="http://schemas.microsoft.com/office/drawing/2014/main" val="20007"/>
                    </a:ext>
                  </a:extLst>
                </a:gridCol>
                <a:gridCol w="393724">
                  <a:extLst>
                    <a:ext uri="{9D8B030D-6E8A-4147-A177-3AD203B41FA5}">
                      <a16:colId xmlns:a16="http://schemas.microsoft.com/office/drawing/2014/main" val="20008"/>
                    </a:ext>
                  </a:extLst>
                </a:gridCol>
                <a:gridCol w="1267764">
                  <a:extLst>
                    <a:ext uri="{9D8B030D-6E8A-4147-A177-3AD203B41FA5}">
                      <a16:colId xmlns:a16="http://schemas.microsoft.com/office/drawing/2014/main" val="20009"/>
                    </a:ext>
                  </a:extLst>
                </a:gridCol>
                <a:gridCol w="208281">
                  <a:extLst>
                    <a:ext uri="{9D8B030D-6E8A-4147-A177-3AD203B41FA5}">
                      <a16:colId xmlns:a16="http://schemas.microsoft.com/office/drawing/2014/main" val="20010"/>
                    </a:ext>
                  </a:extLst>
                </a:gridCol>
                <a:gridCol w="3213713">
                  <a:extLst>
                    <a:ext uri="{9D8B030D-6E8A-4147-A177-3AD203B41FA5}">
                      <a16:colId xmlns:a16="http://schemas.microsoft.com/office/drawing/2014/main" val="20011"/>
                    </a:ext>
                  </a:extLst>
                </a:gridCol>
              </a:tblGrid>
              <a:tr h="48736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&gt;= 50%</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&lt; 50% &amp; &gt;=30%</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kumimoji="0" lang="en-GB" sz="2000" b="0" i="0" u="none" strike="noStrike" kern="0" cap="none" spc="0" normalizeH="0" baseline="0" noProof="0" dirty="0">
                        <a:ln>
                          <a:noFill/>
                        </a:ln>
                        <a:solidFill>
                          <a:srgbClr val="00B050"/>
                        </a:solidFill>
                        <a:effectLst/>
                        <a:uLnTx/>
                        <a:uFillTx/>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&lt; 30% </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Data not provided / available</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solidFill>
                          <a:srgbClr val="7030A0"/>
                        </a:solidFill>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Data available by year end</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Not applicable</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229;p17">
            <a:extLst>
              <a:ext uri="{FF2B5EF4-FFF2-40B4-BE49-F238E27FC236}">
                <a16:creationId xmlns:a16="http://schemas.microsoft.com/office/drawing/2014/main" id="{34B1FE36-B6F0-4E50-A468-0156660AA579}"/>
              </a:ext>
            </a:extLst>
          </p:cNvPr>
          <p:cNvSpPr txBox="1">
            <a:spLocks noChangeArrowheads="1"/>
          </p:cNvSpPr>
          <p:nvPr/>
        </p:nvSpPr>
        <p:spPr bwMode="auto">
          <a:xfrm>
            <a:off x="2000250" y="582613"/>
            <a:ext cx="62690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80000"/>
              </a:lnSpc>
              <a:buClr>
                <a:srgbClr val="000000"/>
              </a:buClr>
              <a:buSzPts val="2500"/>
              <a:buFont typeface="Arial" panose="020B0604020202020204" pitchFamily="34" charset="0"/>
              <a:buNone/>
            </a:pPr>
            <a:r>
              <a:rPr lang="en-US" altLang="en-US" sz="2000" i="1">
                <a:solidFill>
                  <a:srgbClr val="5268A4"/>
                </a:solidFill>
                <a:latin typeface="Helvetica Neue" charset="0"/>
                <a:sym typeface="Helvetica Neue" charset="0"/>
              </a:rPr>
              <a:t>… continued</a:t>
            </a:r>
          </a:p>
        </p:txBody>
      </p:sp>
      <p:grpSp>
        <p:nvGrpSpPr>
          <p:cNvPr id="13315" name="Group 7">
            <a:extLst>
              <a:ext uri="{FF2B5EF4-FFF2-40B4-BE49-F238E27FC236}">
                <a16:creationId xmlns:a16="http://schemas.microsoft.com/office/drawing/2014/main" id="{15DBAE2F-3F07-4AA9-AF4C-89CE21E3C49B}"/>
              </a:ext>
            </a:extLst>
          </p:cNvPr>
          <p:cNvGrpSpPr>
            <a:grpSpLocks/>
          </p:cNvGrpSpPr>
          <p:nvPr/>
        </p:nvGrpSpPr>
        <p:grpSpPr bwMode="auto">
          <a:xfrm>
            <a:off x="509588" y="69850"/>
            <a:ext cx="8124825" cy="719138"/>
            <a:chOff x="510312" y="69186"/>
            <a:chExt cx="8124101" cy="720000"/>
          </a:xfrm>
        </p:grpSpPr>
        <p:pic>
          <p:nvPicPr>
            <p:cNvPr id="13407" name="Graphic 8" descr="Upward trend">
              <a:extLst>
                <a:ext uri="{FF2B5EF4-FFF2-40B4-BE49-F238E27FC236}">
                  <a16:creationId xmlns:a16="http://schemas.microsoft.com/office/drawing/2014/main" id="{DC9D2022-07A3-44EB-B07E-0D960C1DC0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312" y="6918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8" name="Google Shape;229;p17">
              <a:extLst>
                <a:ext uri="{FF2B5EF4-FFF2-40B4-BE49-F238E27FC236}">
                  <a16:creationId xmlns:a16="http://schemas.microsoft.com/office/drawing/2014/main" id="{4276EC7F-4419-40FE-8C77-6E049B67371B}"/>
                </a:ext>
              </a:extLst>
            </p:cNvPr>
            <p:cNvSpPr txBox="1">
              <a:spLocks noChangeArrowheads="1"/>
            </p:cNvSpPr>
            <p:nvPr/>
          </p:nvSpPr>
          <p:spPr bwMode="auto">
            <a:xfrm>
              <a:off x="1584377" y="180512"/>
              <a:ext cx="7050036" cy="49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19050" rIns="19050" bIns="1905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rgbClr val="000000"/>
                </a:buClr>
                <a:buSzPts val="2500"/>
                <a:buFont typeface="Arial" panose="020B0604020202020204" pitchFamily="34" charset="0"/>
                <a:buNone/>
              </a:pPr>
              <a:r>
                <a:rPr lang="en-US" altLang="en-US" sz="2000" b="1" dirty="0">
                  <a:solidFill>
                    <a:srgbClr val="5268A4"/>
                  </a:solidFill>
                  <a:latin typeface="Helvetica Neue" charset="0"/>
                  <a:sym typeface="Helvetica Neue" charset="0"/>
                </a:rPr>
                <a:t>3.  Trends and issues emerging from mid-term reports </a:t>
              </a:r>
            </a:p>
          </p:txBody>
        </p:sp>
        <p:cxnSp>
          <p:nvCxnSpPr>
            <p:cNvPr id="13409" name="Google Shape;230;p17">
              <a:extLst>
                <a:ext uri="{FF2B5EF4-FFF2-40B4-BE49-F238E27FC236}">
                  <a16:creationId xmlns:a16="http://schemas.microsoft.com/office/drawing/2014/main" id="{C741CF7B-AD5B-4FCC-8503-DFA9854CB112}"/>
                </a:ext>
              </a:extLst>
            </p:cNvPr>
            <p:cNvCxnSpPr>
              <a:cxnSpLocks noChangeShapeType="1"/>
            </p:cNvCxnSpPr>
            <p:nvPr/>
          </p:nvCxnSpPr>
          <p:spPr bwMode="auto">
            <a:xfrm rot="10800000">
              <a:off x="1418919" y="126768"/>
              <a:ext cx="0" cy="604837"/>
            </a:xfrm>
            <a:prstGeom prst="straightConnector1">
              <a:avLst/>
            </a:prstGeom>
            <a:noFill/>
            <a:ln w="63500">
              <a:solidFill>
                <a:srgbClr val="5268A4"/>
              </a:solidFill>
              <a:miter lim="400000"/>
              <a:headEnd type="none" w="sm" len="sm"/>
              <a:tailEnd type="none" w="sm" len="sm"/>
            </a:ln>
            <a:extLst>
              <a:ext uri="{909E8E84-426E-40DD-AFC4-6F175D3DCCD1}">
                <a14:hiddenFill xmlns:a14="http://schemas.microsoft.com/office/drawing/2010/main">
                  <a:noFill/>
                </a14:hiddenFill>
              </a:ext>
            </a:extLst>
          </p:spPr>
        </p:cxnSp>
      </p:grpSp>
      <p:graphicFrame>
        <p:nvGraphicFramePr>
          <p:cNvPr id="3" name="Table 2">
            <a:extLst>
              <a:ext uri="{FF2B5EF4-FFF2-40B4-BE49-F238E27FC236}">
                <a16:creationId xmlns:a16="http://schemas.microsoft.com/office/drawing/2014/main" id="{12B4EA96-FAEB-416F-B7C4-EF2AF8BF95A6}"/>
              </a:ext>
            </a:extLst>
          </p:cNvPr>
          <p:cNvGraphicFramePr>
            <a:graphicFrameLocks noGrp="1"/>
          </p:cNvGraphicFramePr>
          <p:nvPr/>
        </p:nvGraphicFramePr>
        <p:xfrm>
          <a:off x="447675" y="1809750"/>
          <a:ext cx="7821611" cy="3035299"/>
        </p:xfrm>
        <a:graphic>
          <a:graphicData uri="http://schemas.openxmlformats.org/drawingml/2006/table">
            <a:tbl>
              <a:tblPr firstRow="1" bandRow="1">
                <a:tableStyleId>{5FD0F851-EC5A-4D38-B0AD-8093EC10F338}</a:tableStyleId>
              </a:tblPr>
              <a:tblGrid>
                <a:gridCol w="1735331">
                  <a:extLst>
                    <a:ext uri="{9D8B030D-6E8A-4147-A177-3AD203B41FA5}">
                      <a16:colId xmlns:a16="http://schemas.microsoft.com/office/drawing/2014/main" val="20000"/>
                    </a:ext>
                  </a:extLst>
                </a:gridCol>
                <a:gridCol w="1217256">
                  <a:extLst>
                    <a:ext uri="{9D8B030D-6E8A-4147-A177-3AD203B41FA5}">
                      <a16:colId xmlns:a16="http://schemas.microsoft.com/office/drawing/2014/main" val="20001"/>
                    </a:ext>
                  </a:extLst>
                </a:gridCol>
                <a:gridCol w="1217256">
                  <a:extLst>
                    <a:ext uri="{9D8B030D-6E8A-4147-A177-3AD203B41FA5}">
                      <a16:colId xmlns:a16="http://schemas.microsoft.com/office/drawing/2014/main" val="20002"/>
                    </a:ext>
                  </a:extLst>
                </a:gridCol>
                <a:gridCol w="1217256">
                  <a:extLst>
                    <a:ext uri="{9D8B030D-6E8A-4147-A177-3AD203B41FA5}">
                      <a16:colId xmlns:a16="http://schemas.microsoft.com/office/drawing/2014/main" val="20003"/>
                    </a:ext>
                  </a:extLst>
                </a:gridCol>
                <a:gridCol w="1217256">
                  <a:extLst>
                    <a:ext uri="{9D8B030D-6E8A-4147-A177-3AD203B41FA5}">
                      <a16:colId xmlns:a16="http://schemas.microsoft.com/office/drawing/2014/main" val="20004"/>
                    </a:ext>
                  </a:extLst>
                </a:gridCol>
                <a:gridCol w="1217256">
                  <a:extLst>
                    <a:ext uri="{9D8B030D-6E8A-4147-A177-3AD203B41FA5}">
                      <a16:colId xmlns:a16="http://schemas.microsoft.com/office/drawing/2014/main" val="20005"/>
                    </a:ext>
                  </a:extLst>
                </a:gridCol>
              </a:tblGrid>
              <a:tr h="314474">
                <a:tc>
                  <a:txBody>
                    <a:bodyPr/>
                    <a:lstStyle/>
                    <a:p>
                      <a:pPr algn="ctr"/>
                      <a:r>
                        <a:rPr lang="en-US" sz="1400" dirty="0"/>
                        <a:t>SPs </a:t>
                      </a:r>
                      <a:endParaRPr lang="en-GB" sz="1400" b="1" dirty="0"/>
                    </a:p>
                  </a:txBody>
                  <a:tcPr marL="91441" marR="91441" marT="47166" marB="47166" anchor="ctr"/>
                </a:tc>
                <a:tc gridSpan="5">
                  <a:txBody>
                    <a:bodyPr/>
                    <a:lstStyle/>
                    <a:p>
                      <a:pPr algn="ctr"/>
                      <a:r>
                        <a:rPr lang="en-US" sz="1400" b="1" dirty="0"/>
                        <a:t>Indicators of Achievement</a:t>
                      </a:r>
                      <a:endParaRPr lang="en-GB" sz="1400" b="1" dirty="0"/>
                    </a:p>
                  </a:txBody>
                  <a:tcPr marL="91441" marR="91441" marT="47166" marB="47166" anchor="ct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b="0" dirty="0"/>
                    </a:p>
                  </a:txBody>
                  <a:tcPr anchor="ctr"/>
                </a:tc>
                <a:extLst>
                  <a:ext uri="{0D108BD9-81ED-4DB2-BD59-A6C34878D82A}">
                    <a16:rowId xmlns:a16="http://schemas.microsoft.com/office/drawing/2014/main" val="10000"/>
                  </a:ext>
                </a:extLst>
              </a:tr>
              <a:tr h="377372">
                <a:tc>
                  <a:txBody>
                    <a:bodyPr/>
                    <a:lstStyle/>
                    <a:p>
                      <a:pPr algn="ctr"/>
                      <a:endParaRPr lang="en-GB" sz="1800" dirty="0"/>
                    </a:p>
                  </a:txBody>
                  <a:tcPr marL="91441" marR="91441" marT="47166" marB="47166" anchor="ctr"/>
                </a:tc>
                <a:tc>
                  <a:txBody>
                    <a:bodyPr/>
                    <a:lstStyle/>
                    <a:p>
                      <a:pPr algn="ctr"/>
                      <a:r>
                        <a:rPr lang="en-US" sz="1400" dirty="0"/>
                        <a:t>1</a:t>
                      </a:r>
                      <a:endParaRPr lang="en-GB" sz="1400" dirty="0"/>
                    </a:p>
                  </a:txBody>
                  <a:tcPr marL="91441" marR="91441" marT="47166" marB="47166" anchor="ctr"/>
                </a:tc>
                <a:tc>
                  <a:txBody>
                    <a:bodyPr/>
                    <a:lstStyle/>
                    <a:p>
                      <a:pPr algn="ctr"/>
                      <a:r>
                        <a:rPr lang="en-US" sz="1400" dirty="0"/>
                        <a:t>2</a:t>
                      </a:r>
                      <a:endParaRPr lang="en-GB" sz="1400" dirty="0"/>
                    </a:p>
                  </a:txBody>
                  <a:tcPr marL="91441" marR="91441" marT="47166" marB="47166" anchor="ctr"/>
                </a:tc>
                <a:tc>
                  <a:txBody>
                    <a:bodyPr/>
                    <a:lstStyle/>
                    <a:p>
                      <a:pPr algn="ctr"/>
                      <a:r>
                        <a:rPr lang="en-US" sz="1400" dirty="0"/>
                        <a:t>3</a:t>
                      </a:r>
                      <a:endParaRPr lang="en-GB" sz="1400" dirty="0"/>
                    </a:p>
                  </a:txBody>
                  <a:tcPr marL="91441" marR="91441" marT="47166" marB="47166" anchor="ctr"/>
                </a:tc>
                <a:tc>
                  <a:txBody>
                    <a:bodyPr/>
                    <a:lstStyle/>
                    <a:p>
                      <a:pPr algn="ctr"/>
                      <a:r>
                        <a:rPr lang="en-US" sz="1400" dirty="0"/>
                        <a:t>4</a:t>
                      </a:r>
                      <a:endParaRPr lang="en-GB" sz="1400" dirty="0"/>
                    </a:p>
                  </a:txBody>
                  <a:tcPr marL="91441" marR="91441" marT="47166" marB="47166" anchor="ctr"/>
                </a:tc>
                <a:tc>
                  <a:txBody>
                    <a:bodyPr/>
                    <a:lstStyle/>
                    <a:p>
                      <a:pPr algn="ctr"/>
                      <a:r>
                        <a:rPr lang="en-US" sz="1400" dirty="0"/>
                        <a:t>5</a:t>
                      </a:r>
                      <a:endParaRPr lang="en-GB" sz="1400" dirty="0"/>
                    </a:p>
                  </a:txBody>
                  <a:tcPr marL="91441" marR="91441" marT="47166" marB="47166" anchor="ctr"/>
                </a:tc>
                <a:extLst>
                  <a:ext uri="{0D108BD9-81ED-4DB2-BD59-A6C34878D82A}">
                    <a16:rowId xmlns:a16="http://schemas.microsoft.com/office/drawing/2014/main" val="10001"/>
                  </a:ext>
                </a:extLst>
              </a:tr>
              <a:tr h="32156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SP7: </a:t>
                      </a:r>
                      <a:r>
                        <a:rPr lang="en-US" sz="1400" dirty="0"/>
                        <a:t>SRO-WA</a:t>
                      </a:r>
                      <a:endParaRPr lang="en-GB" sz="1400" dirty="0"/>
                    </a:p>
                  </a:txBody>
                  <a:tcPr marL="91441" marR="91441" marT="47166" marB="47166" anchor="ctr"/>
                </a:tc>
                <a:tc>
                  <a:txBody>
                    <a:bodyPr/>
                    <a:lstStyle/>
                    <a:p>
                      <a:pPr algn="ctr">
                        <a:lnSpc>
                          <a:spcPct val="107000"/>
                        </a:lnSpc>
                        <a:spcAft>
                          <a:spcPts val="0"/>
                        </a:spcAft>
                      </a:pP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GB"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algn="ctr">
                        <a:lnSpc>
                          <a:spcPct val="107000"/>
                        </a:lnSpc>
                        <a:spcAft>
                          <a:spcPts val="0"/>
                        </a:spcAft>
                      </a:pP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2"/>
                  </a:ext>
                </a:extLst>
              </a:tr>
              <a:tr h="4158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SP7: </a:t>
                      </a:r>
                      <a:r>
                        <a:rPr lang="en-US" sz="1400" dirty="0"/>
                        <a:t>SRO-CA</a:t>
                      </a:r>
                      <a:endParaRPr lang="en-GB" sz="1400" dirty="0"/>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tc>
                <a:tc>
                  <a:txBody>
                    <a:bodyPr/>
                    <a:lstStyle/>
                    <a:p>
                      <a:pPr algn="ctr"/>
                      <a:endParaRPr lang="en-GB" sz="2000" dirty="0">
                        <a:solidFill>
                          <a:srgbClr val="FF3300"/>
                        </a:solidFil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3"/>
                  </a:ext>
                </a:extLst>
              </a:tr>
              <a:tr h="4158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SP7: </a:t>
                      </a:r>
                      <a:r>
                        <a:rPr lang="en-US" sz="1400" dirty="0"/>
                        <a:t>SRO-SA</a:t>
                      </a:r>
                      <a:endParaRPr lang="en-GB" sz="1400" dirty="0"/>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FFFF0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4"/>
                  </a:ext>
                </a:extLst>
              </a:tr>
              <a:tr h="36668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SP7: </a:t>
                      </a:r>
                      <a:r>
                        <a:rPr lang="en-US" sz="1400" dirty="0"/>
                        <a:t>SRO-EA</a:t>
                      </a:r>
                      <a:endParaRPr lang="en-GB" sz="1400" dirty="0"/>
                    </a:p>
                  </a:txBody>
                  <a:tcPr marL="91441" marR="91441" marT="47166" marB="47166"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68581" marR="68581" marT="0" marB="0" anchor="ctr"/>
                </a:tc>
                <a:tc>
                  <a:txBody>
                    <a:bodyPr/>
                    <a:lstStyle/>
                    <a:p>
                      <a:pPr algn="ctr">
                        <a:lnSpc>
                          <a:spcPct val="107000"/>
                        </a:lnSpc>
                        <a:spcAft>
                          <a:spcPts val="0"/>
                        </a:spcAft>
                      </a:pPr>
                      <a:r>
                        <a:rPr lang="en-GB" sz="20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68581" marR="68581" marT="0" marB="0" anchor="ctr"/>
                </a:tc>
                <a:extLst>
                  <a:ext uri="{0D108BD9-81ED-4DB2-BD59-A6C34878D82A}">
                    <a16:rowId xmlns:a16="http://schemas.microsoft.com/office/drawing/2014/main" val="10005"/>
                  </a:ext>
                </a:extLst>
              </a:tr>
              <a:tr h="408821">
                <a:tc>
                  <a:txBody>
                    <a:bodyPr/>
                    <a:lstStyle/>
                    <a:p>
                      <a:pPr algn="ctr"/>
                      <a:r>
                        <a:rPr lang="en-US" sz="1400" dirty="0">
                          <a:solidFill>
                            <a:srgbClr val="0000FF"/>
                          </a:solidFill>
                        </a:rPr>
                        <a:t>SP8: </a:t>
                      </a:r>
                      <a:r>
                        <a:rPr lang="en-US" sz="1400" dirty="0"/>
                        <a:t>IDEP</a:t>
                      </a:r>
                      <a:endParaRPr lang="en-GB" sz="1400" dirty="0"/>
                    </a:p>
                  </a:txBody>
                  <a:tcPr marL="91441" marR="91441" marT="47166" marB="47166" anchor="ctr"/>
                </a:tc>
                <a:tc>
                  <a:txBody>
                    <a:bodyPr/>
                    <a:lstStyle/>
                    <a:p>
                      <a:pPr algn="ctr">
                        <a:lnSpc>
                          <a:spcPct val="107000"/>
                        </a:lnSpc>
                        <a:spcAft>
                          <a:spcPts val="0"/>
                        </a:spcAft>
                      </a:pP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GB"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GB" sz="2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solidFill>
                          <a:srgbClr val="7030A0"/>
                        </a:solidFill>
                        <a:effectLst/>
                        <a:latin typeface="Calibri" panose="020F0502020204030204" pitchFamily="34" charset="0"/>
                        <a:ea typeface="DengXian" panose="02010600030101010101" pitchFamily="2" charset="-122"/>
                        <a:cs typeface="Arial" panose="020B0604020202020204" pitchFamily="34" charset="0"/>
                      </a:endParaRPr>
                    </a:p>
                  </a:txBody>
                  <a:tcPr marL="68581" marR="68581"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E3DE0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6"/>
                  </a:ext>
                </a:extLst>
              </a:tr>
              <a:tr h="41458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FF"/>
                          </a:solidFill>
                        </a:rPr>
                        <a:t>SP9: </a:t>
                      </a:r>
                      <a:r>
                        <a:rPr lang="en-US" sz="1400" dirty="0"/>
                        <a:t>PISP</a:t>
                      </a:r>
                      <a:endParaRPr lang="en-GB" sz="1400" dirty="0"/>
                    </a:p>
                  </a:txBody>
                  <a:tcPr marL="91441" marR="91441" marT="47166" marB="47166"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68581" marR="68581" marT="0" marB="0" anchor="ctr"/>
                </a:tc>
                <a:tc>
                  <a:txBody>
                    <a:bodyPr/>
                    <a:lstStyle/>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7F7F7F"/>
                          </a:solidFill>
                          <a:effectLst/>
                          <a:uLnTx/>
                          <a:uFillTx/>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txBody>
                  <a:tcPr marL="91441" marR="91441" marT="47166" marB="47166"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none" strike="noStrike" kern="0" cap="none" spc="0" normalizeH="0" baseline="0" noProof="0" dirty="0">
                        <a:ln>
                          <a:noFill/>
                        </a:ln>
                        <a:solidFill>
                          <a:srgbClr val="00B050"/>
                        </a:solidFill>
                        <a:effectLst/>
                        <a:uLnTx/>
                        <a:uFillTx/>
                        <a:latin typeface="Arial"/>
                        <a:ea typeface="+mn-ea"/>
                        <a:cs typeface="+mn-cs"/>
                        <a:sym typeface="Arial"/>
                      </a:endParaRPr>
                    </a:p>
                  </a:txBody>
                  <a:tcPr marL="91441" marR="91441" marT="47166" marB="47166" anchor="ctr">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291D16E1-2201-4510-B2DE-3FA111ABB43E}"/>
              </a:ext>
            </a:extLst>
          </p:cNvPr>
          <p:cNvSpPr/>
          <p:nvPr/>
        </p:nvSpPr>
        <p:spPr>
          <a:xfrm>
            <a:off x="98425" y="889000"/>
            <a:ext cx="8170863" cy="339725"/>
          </a:xfrm>
          <a:prstGeom prst="rect">
            <a:avLst/>
          </a:prstGeom>
        </p:spPr>
        <p:txBody>
          <a:bodyPr>
            <a:spAutoFit/>
          </a:bodyPr>
          <a:lstStyle/>
          <a:p>
            <a:pPr lvl="1" eaLnBrk="0" hangingPunct="0">
              <a:spcAft>
                <a:spcPts val="0"/>
              </a:spcAft>
              <a:tabLst>
                <a:tab pos="914400" algn="l"/>
              </a:tabLst>
              <a:defRPr/>
            </a:pPr>
            <a:r>
              <a:rPr lang="en-GB" sz="1600" b="1" dirty="0">
                <a:latin typeface="+mj-lt"/>
              </a:rPr>
              <a:t>B.   Status against performance targets as per the 2020 ABP (by SP)</a:t>
            </a:r>
          </a:p>
        </p:txBody>
      </p:sp>
      <p:sp>
        <p:nvSpPr>
          <p:cNvPr id="13391" name="Rectangle 26">
            <a:extLst>
              <a:ext uri="{FF2B5EF4-FFF2-40B4-BE49-F238E27FC236}">
                <a16:creationId xmlns:a16="http://schemas.microsoft.com/office/drawing/2014/main" id="{83C8E2FB-EAB3-4FB1-9AF8-FF62EBF8E969}"/>
              </a:ext>
            </a:extLst>
          </p:cNvPr>
          <p:cNvSpPr>
            <a:spLocks noChangeArrowheads="1"/>
          </p:cNvSpPr>
          <p:nvPr/>
        </p:nvSpPr>
        <p:spPr bwMode="auto">
          <a:xfrm>
            <a:off x="0" y="1181100"/>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pPr>
            <a:r>
              <a:rPr lang="en-US" altLang="en-US" b="1"/>
              <a:t>Key</a:t>
            </a:r>
            <a:r>
              <a:rPr lang="en-US" altLang="en-US"/>
              <a:t>: </a:t>
            </a:r>
            <a:endParaRPr lang="en-GB" altLang="en-US" sz="1600">
              <a:latin typeface="Calibri" panose="020F0502020204030204" pitchFamily="34" charset="0"/>
              <a:ea typeface="DengXian" panose="02010600030101010101" pitchFamily="2" charset="-122"/>
            </a:endParaRPr>
          </a:p>
        </p:txBody>
      </p:sp>
      <p:graphicFrame>
        <p:nvGraphicFramePr>
          <p:cNvPr id="16" name="Table 15">
            <a:extLst>
              <a:ext uri="{FF2B5EF4-FFF2-40B4-BE49-F238E27FC236}">
                <a16:creationId xmlns:a16="http://schemas.microsoft.com/office/drawing/2014/main" id="{88E28B74-7663-4D68-B4D5-E5FC36189BC0}"/>
              </a:ext>
            </a:extLst>
          </p:cNvPr>
          <p:cNvGraphicFramePr>
            <a:graphicFrameLocks noGrp="1"/>
          </p:cNvGraphicFramePr>
          <p:nvPr/>
        </p:nvGraphicFramePr>
        <p:xfrm>
          <a:off x="409575" y="1296988"/>
          <a:ext cx="10742614" cy="487454"/>
        </p:xfrm>
        <a:graphic>
          <a:graphicData uri="http://schemas.openxmlformats.org/drawingml/2006/table">
            <a:tbl>
              <a:tblPr firstRow="1" bandRow="1">
                <a:tableStyleId>{5940675A-B579-460E-94D1-54222C63F5DA}</a:tableStyleId>
              </a:tblPr>
              <a:tblGrid>
                <a:gridCol w="277346">
                  <a:extLst>
                    <a:ext uri="{9D8B030D-6E8A-4147-A177-3AD203B41FA5}">
                      <a16:colId xmlns:a16="http://schemas.microsoft.com/office/drawing/2014/main" val="20000"/>
                    </a:ext>
                  </a:extLst>
                </a:gridCol>
                <a:gridCol w="796170">
                  <a:extLst>
                    <a:ext uri="{9D8B030D-6E8A-4147-A177-3AD203B41FA5}">
                      <a16:colId xmlns:a16="http://schemas.microsoft.com/office/drawing/2014/main" val="20001"/>
                    </a:ext>
                  </a:extLst>
                </a:gridCol>
                <a:gridCol w="221822">
                  <a:extLst>
                    <a:ext uri="{9D8B030D-6E8A-4147-A177-3AD203B41FA5}">
                      <a16:colId xmlns:a16="http://schemas.microsoft.com/office/drawing/2014/main" val="20002"/>
                    </a:ext>
                  </a:extLst>
                </a:gridCol>
                <a:gridCol w="1457553">
                  <a:extLst>
                    <a:ext uri="{9D8B030D-6E8A-4147-A177-3AD203B41FA5}">
                      <a16:colId xmlns:a16="http://schemas.microsoft.com/office/drawing/2014/main" val="20003"/>
                    </a:ext>
                  </a:extLst>
                </a:gridCol>
                <a:gridCol w="368322">
                  <a:extLst>
                    <a:ext uri="{9D8B030D-6E8A-4147-A177-3AD203B41FA5}">
                      <a16:colId xmlns:a16="http://schemas.microsoft.com/office/drawing/2014/main" val="20004"/>
                    </a:ext>
                  </a:extLst>
                </a:gridCol>
                <a:gridCol w="685841">
                  <a:extLst>
                    <a:ext uri="{9D8B030D-6E8A-4147-A177-3AD203B41FA5}">
                      <a16:colId xmlns:a16="http://schemas.microsoft.com/office/drawing/2014/main" val="20005"/>
                    </a:ext>
                  </a:extLst>
                </a:gridCol>
                <a:gridCol w="342921">
                  <a:extLst>
                    <a:ext uri="{9D8B030D-6E8A-4147-A177-3AD203B41FA5}">
                      <a16:colId xmlns:a16="http://schemas.microsoft.com/office/drawing/2014/main" val="20006"/>
                    </a:ext>
                  </a:extLst>
                </a:gridCol>
                <a:gridCol w="1509157">
                  <a:extLst>
                    <a:ext uri="{9D8B030D-6E8A-4147-A177-3AD203B41FA5}">
                      <a16:colId xmlns:a16="http://schemas.microsoft.com/office/drawing/2014/main" val="20007"/>
                    </a:ext>
                  </a:extLst>
                </a:gridCol>
                <a:gridCol w="393724">
                  <a:extLst>
                    <a:ext uri="{9D8B030D-6E8A-4147-A177-3AD203B41FA5}">
                      <a16:colId xmlns:a16="http://schemas.microsoft.com/office/drawing/2014/main" val="20008"/>
                    </a:ext>
                  </a:extLst>
                </a:gridCol>
                <a:gridCol w="1267764">
                  <a:extLst>
                    <a:ext uri="{9D8B030D-6E8A-4147-A177-3AD203B41FA5}">
                      <a16:colId xmlns:a16="http://schemas.microsoft.com/office/drawing/2014/main" val="20009"/>
                    </a:ext>
                  </a:extLst>
                </a:gridCol>
                <a:gridCol w="208281">
                  <a:extLst>
                    <a:ext uri="{9D8B030D-6E8A-4147-A177-3AD203B41FA5}">
                      <a16:colId xmlns:a16="http://schemas.microsoft.com/office/drawing/2014/main" val="20010"/>
                    </a:ext>
                  </a:extLst>
                </a:gridCol>
                <a:gridCol w="3213713">
                  <a:extLst>
                    <a:ext uri="{9D8B030D-6E8A-4147-A177-3AD203B41FA5}">
                      <a16:colId xmlns:a16="http://schemas.microsoft.com/office/drawing/2014/main" val="20011"/>
                    </a:ext>
                  </a:extLst>
                </a:gridCol>
              </a:tblGrid>
              <a:tr h="48736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&gt;= 50%</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&lt; 50% &amp; &gt;=30%</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FF3300"/>
                          </a:solidFill>
                          <a:sym typeface="Wingdings 2" panose="05020102010507070707" pitchFamily="18" charset="2"/>
                        </a:rPr>
                        <a:t></a:t>
                      </a:r>
                      <a:endParaRPr kumimoji="0" lang="en-GB" sz="2000" b="0" i="0" u="none" strike="noStrike" kern="0" cap="none" spc="0" normalizeH="0" baseline="0" noProof="0" dirty="0">
                        <a:ln>
                          <a:noFill/>
                        </a:ln>
                        <a:solidFill>
                          <a:srgbClr val="00B050"/>
                        </a:solidFill>
                        <a:effectLst/>
                        <a:uLnTx/>
                        <a:uFillTx/>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&lt; 30% </a:t>
                      </a:r>
                      <a:endParaRPr lang="en-GB" sz="1300" b="0" dirty="0"/>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solidFill>
                            <a:srgbClr val="7F7F7F"/>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Data not provided / available</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2000" dirty="0">
                        <a:solidFill>
                          <a:srgbClr val="7030A0"/>
                        </a:solidFill>
                        <a:effectLst/>
                        <a:latin typeface="Calibri" panose="020F0502020204030204" pitchFamily="34" charset="0"/>
                        <a:ea typeface="DengXian" panose="02010600030101010101" pitchFamily="2" charset="-122"/>
                        <a:cs typeface="Arial" panose="020B0604020202020204" pitchFamily="34" charset="0"/>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Data available by year end</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3175" cap="flat" cmpd="sng" algn="ctr">
                      <a:solidFill>
                        <a:schemeClr val="bg1">
                          <a:lumMod val="50000"/>
                        </a:schemeClr>
                      </a:solidFill>
                      <a:prstDash val="solid"/>
                      <a:round/>
                      <a:headEnd type="none" w="med" len="med"/>
                      <a:tailEnd type="none" w="med" len="med"/>
                    </a:lnTlToBr>
                    <a:lnBlToTr w="3175" cap="flat" cmpd="sng" algn="ctr">
                      <a:solidFill>
                        <a:schemeClr val="bg1">
                          <a:lumMod val="50000"/>
                        </a:schemeClr>
                      </a:solid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dirty="0">
                          <a:solidFill>
                            <a:schemeClr val="tx1"/>
                          </a:solidFill>
                          <a:latin typeface="+mn-lt"/>
                          <a:ea typeface="+mn-ea"/>
                          <a:cs typeface="+mn-cs"/>
                          <a:sym typeface="Arial"/>
                        </a:rPr>
                        <a:t>Not applicable</a:t>
                      </a:r>
                      <a:endParaRPr lang="en-GB" sz="1300" b="0" i="0" u="none" strike="noStrike" cap="none" dirty="0">
                        <a:solidFill>
                          <a:schemeClr val="tx1"/>
                        </a:solidFill>
                        <a:latin typeface="+mn-lt"/>
                        <a:ea typeface="+mn-ea"/>
                        <a:cs typeface="+mn-cs"/>
                        <a:sym typeface="Arial"/>
                      </a:endParaRPr>
                    </a:p>
                  </a:txBody>
                  <a:tcPr marL="91439" marR="91439" marT="45607" marB="456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transition>
    <p:wedge/>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A9B82AF11BF543B627E48F61248C3D" ma:contentTypeVersion="12" ma:contentTypeDescription="Create a new document." ma:contentTypeScope="" ma:versionID="f20da497359a49caf61a85c8fcb6bc08">
  <xsd:schema xmlns:xsd="http://www.w3.org/2001/XMLSchema" xmlns:xs="http://www.w3.org/2001/XMLSchema" xmlns:p="http://schemas.microsoft.com/office/2006/metadata/properties" xmlns:ns3="95e5e678-43ad-40d1-ac60-f89d2cdf5b98" xmlns:ns4="66598c8a-6b47-4fa5-ac2b-785d0e3e46d1" targetNamespace="http://schemas.microsoft.com/office/2006/metadata/properties" ma:root="true" ma:fieldsID="747d953be85f99528bba67ec4bd3fbcc" ns3:_="" ns4:_="">
    <xsd:import namespace="95e5e678-43ad-40d1-ac60-f89d2cdf5b98"/>
    <xsd:import namespace="66598c8a-6b47-4fa5-ac2b-785d0e3e46d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5e678-43ad-40d1-ac60-f89d2cdf5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598c8a-6b47-4fa5-ac2b-785d0e3e46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1CD07A-43D0-44C3-9FBA-2F15294BD784}">
  <ds:schemaRefs>
    <ds:schemaRef ds:uri="http://schemas.microsoft.com/sharepoint/v3/contenttype/forms"/>
  </ds:schemaRefs>
</ds:datastoreItem>
</file>

<file path=customXml/itemProps2.xml><?xml version="1.0" encoding="utf-8"?>
<ds:datastoreItem xmlns:ds="http://schemas.openxmlformats.org/officeDocument/2006/customXml" ds:itemID="{6CD83E8E-52DB-4649-A0E8-010FA99A7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5e678-43ad-40d1-ac60-f89d2cdf5b98"/>
    <ds:schemaRef ds:uri="66598c8a-6b47-4fa5-ac2b-785d0e3e4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5145</TotalTime>
  <Words>1735</Words>
  <Application>Microsoft Office PowerPoint</Application>
  <PresentationFormat>On-screen Show (16:9)</PresentationFormat>
  <Paragraphs>289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Helvetica Neue</vt:lpstr>
      <vt:lpstr>Wingdings</vt:lpstr>
      <vt:lpstr>Calibri</vt:lpstr>
      <vt:lpstr>Symbol</vt:lpstr>
      <vt:lpstr>Lucida Sans</vt:lpstr>
      <vt:lpstr>Lato Light</vt:lpstr>
      <vt:lpstr>Wingdings 2</vt:lpstr>
      <vt:lpstr>Arial</vt:lpstr>
      <vt:lpstr>Office Theme</vt:lpstr>
      <vt:lpstr> Mid-Year Programme Performance Review:  Emerging Issues, Trends and Assessments    Said Adejumobi,  Director  Strategic Planning, Oversight and Results Division (SPORD)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Ashebir Desalegn</dc:creator>
  <cp:lastModifiedBy>Ashebir D</cp:lastModifiedBy>
  <cp:revision>175</cp:revision>
  <dcterms:modified xsi:type="dcterms:W3CDTF">2020-07-20T06:34:58Z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0x010100F6A9B82AF11BF543B627E48F61248C3D</vt:lpwstr>
  </property>
</Properties>
</file>