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75" r:id="rId2"/>
    <p:sldId id="257" r:id="rId3"/>
    <p:sldId id="256" r:id="rId4"/>
    <p:sldId id="259" r:id="rId5"/>
    <p:sldId id="260" r:id="rId6"/>
    <p:sldId id="258" r:id="rId7"/>
    <p:sldId id="261" r:id="rId8"/>
    <p:sldId id="264" r:id="rId9"/>
    <p:sldId id="262" r:id="rId10"/>
    <p:sldId id="263" r:id="rId11"/>
    <p:sldId id="267" r:id="rId12"/>
    <p:sldId id="265" r:id="rId13"/>
    <p:sldId id="268" r:id="rId14"/>
    <p:sldId id="269" r:id="rId15"/>
    <p:sldId id="270" r:id="rId16"/>
    <p:sldId id="271" r:id="rId17"/>
    <p:sldId id="272" r:id="rId18"/>
    <p:sldId id="273" r:id="rId19"/>
    <p:sldId id="274"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7731"/>
    <a:srgbClr val="FFFFFF"/>
    <a:srgbClr val="99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94" y="108"/>
      </p:cViewPr>
      <p:guideLst>
        <p:guide orient="horz" pos="2160"/>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06406-11EE-4FCE-9099-B45AF544E186}" type="datetimeFigureOut">
              <a:rPr lang="en-US" smtClean="0"/>
              <a:pPr/>
              <a:t>8/7/2020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BED8E-5167-422A-A0D9-20357CDD11B8}" type="slidenum">
              <a:rPr lang="en-US" smtClean="0"/>
              <a:pPr/>
              <a:t>‹#›</a:t>
            </a:fld>
            <a:endParaRPr lang="en-US"/>
          </a:p>
        </p:txBody>
      </p:sp>
    </p:spTree>
    <p:extLst>
      <p:ext uri="{BB962C8B-B14F-4D97-AF65-F5344CB8AC3E}">
        <p14:creationId xmlns:p14="http://schemas.microsoft.com/office/powerpoint/2010/main" val="356015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BED8E-5167-422A-A0D9-20357CDD11B8}" type="slidenum">
              <a:rPr lang="en-US" smtClean="0"/>
              <a:pPr/>
              <a:t>4</a:t>
            </a:fld>
            <a:endParaRPr lang="en-US"/>
          </a:p>
        </p:txBody>
      </p:sp>
    </p:spTree>
    <p:extLst>
      <p:ext uri="{BB962C8B-B14F-4D97-AF65-F5344CB8AC3E}">
        <p14:creationId xmlns:p14="http://schemas.microsoft.com/office/powerpoint/2010/main" val="154447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09583" y="359898"/>
            <a:ext cx="9872948"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09583" y="1850064"/>
            <a:ext cx="9872948"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34F8894-A303-4F50-BA48-5E64D6A1B90B}" type="slidenum">
              <a:rPr lang="en-US" smtClean="0"/>
              <a:pPr/>
              <a:t>‹#›</a:t>
            </a:fld>
            <a:endParaRPr lang="en-US"/>
          </a:p>
        </p:txBody>
      </p:sp>
      <p:sp>
        <p:nvSpPr>
          <p:cNvPr id="8" name="Oval 7"/>
          <p:cNvSpPr/>
          <p:nvPr/>
        </p:nvSpPr>
        <p:spPr>
          <a:xfrm>
            <a:off x="1228257" y="1413802"/>
            <a:ext cx="280343"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499" y="1345016"/>
            <a:ext cx="8532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619" y="274640"/>
            <a:ext cx="2437765"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3603" y="274641"/>
            <a:ext cx="7414869"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061" y="-54"/>
            <a:ext cx="9141619"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6960" y="2600325"/>
            <a:ext cx="8532178"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6960" y="1066800"/>
            <a:ext cx="8532178"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4F8894-A303-4F50-BA48-5E64D6A1B90B}" type="slidenum">
              <a:rPr lang="en-US" smtClean="0"/>
              <a:pPr/>
              <a:t>‹#›</a:t>
            </a:fld>
            <a:endParaRPr lang="en-US"/>
          </a:p>
        </p:txBody>
      </p:sp>
      <p:sp>
        <p:nvSpPr>
          <p:cNvPr id="10" name="Rectangle 9"/>
          <p:cNvSpPr/>
          <p:nvPr/>
        </p:nvSpPr>
        <p:spPr bwMode="invGray">
          <a:xfrm>
            <a:off x="3047206" y="0"/>
            <a:ext cx="10157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5674" y="2814656"/>
            <a:ext cx="280343"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09916" y="2745870"/>
            <a:ext cx="8532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645" y="274320"/>
            <a:ext cx="9994837"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3646" y="1524000"/>
            <a:ext cx="487553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2952" y="1524000"/>
            <a:ext cx="487553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5160336"/>
            <a:ext cx="10969943"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328278"/>
            <a:ext cx="5363083"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6301" y="328278"/>
            <a:ext cx="5363083"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969336"/>
            <a:ext cx="5363083"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6301" y="969336"/>
            <a:ext cx="5363083"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3645" y="274320"/>
            <a:ext cx="9994837"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2960" y="0"/>
            <a:ext cx="1083586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34F8894-A303-4F50-BA48-5E64D6A1B90B}" type="slidenum">
              <a:rPr lang="en-US" smtClean="0"/>
              <a:pPr/>
              <a:t>‹#›</a:t>
            </a:fld>
            <a:endParaRPr lang="en-US"/>
          </a:p>
        </p:txBody>
      </p:sp>
      <p:sp>
        <p:nvSpPr>
          <p:cNvPr id="6" name="Rectangle 5"/>
          <p:cNvSpPr/>
          <p:nvPr/>
        </p:nvSpPr>
        <p:spPr bwMode="invGray">
          <a:xfrm>
            <a:off x="1352959" y="-54"/>
            <a:ext cx="97511"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1" y="216778"/>
            <a:ext cx="5078677"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441" y="1406964"/>
            <a:ext cx="5078677"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441" y="2133601"/>
            <a:ext cx="10868369"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4F8894-A303-4F50-BA48-5E64D6A1B9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7150" y="1066800"/>
            <a:ext cx="3656648"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FCD2610-33F6-41FB-8352-4F8A13D78E7B}" type="datetimeFigureOut">
              <a:rPr lang="en-US" smtClean="0"/>
              <a:pPr/>
              <a:t>8/7/2020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4F8894-A303-4F50-BA48-5E64D6A1B90B}" type="slidenum">
              <a:rPr lang="en-US" smtClean="0"/>
              <a:pPr/>
              <a:t>‹#›</a:t>
            </a:fld>
            <a:endParaRPr lang="en-US"/>
          </a:p>
        </p:txBody>
      </p:sp>
      <p:sp>
        <p:nvSpPr>
          <p:cNvPr id="8" name="Rectangle 7"/>
          <p:cNvSpPr/>
          <p:nvPr/>
        </p:nvSpPr>
        <p:spPr>
          <a:xfrm>
            <a:off x="1015735" y="1066800"/>
            <a:ext cx="6094413"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309" y="1143004"/>
            <a:ext cx="5891265"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829" y="954341"/>
            <a:ext cx="91416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69818" y="936786"/>
            <a:ext cx="865407"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309" y="4800600"/>
            <a:ext cx="5891265"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619" y="-815922"/>
            <a:ext cx="2184614"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30" y="21103"/>
            <a:ext cx="2268997"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779" y="1055077"/>
            <a:ext cx="1500565"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146" y="-54"/>
            <a:ext cx="10838679"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3645" y="274638"/>
            <a:ext cx="9994837"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3645" y="1447800"/>
            <a:ext cx="9994837"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3957" y="6305550"/>
            <a:ext cx="2844059"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CD2610-33F6-41FB-8352-4F8A13D78E7B}" type="datetimeFigureOut">
              <a:rPr lang="en-US" smtClean="0"/>
              <a:pPr/>
              <a:t>8/7/2020</a:t>
            </a:fld>
            <a:endParaRPr lang="en-US"/>
          </a:p>
        </p:txBody>
      </p:sp>
      <p:sp>
        <p:nvSpPr>
          <p:cNvPr id="10" name="Footer Placeholder 9"/>
          <p:cNvSpPr>
            <a:spLocks noGrp="1"/>
          </p:cNvSpPr>
          <p:nvPr>
            <p:ph type="ftr" sz="quarter" idx="3"/>
          </p:nvPr>
        </p:nvSpPr>
        <p:spPr>
          <a:xfrm>
            <a:off x="7618015" y="6305550"/>
            <a:ext cx="3859795"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1873" y="6305550"/>
            <a:ext cx="609441"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34F8894-A303-4F50-BA48-5E64D6A1B90B}" type="slidenum">
              <a:rPr lang="en-US" smtClean="0"/>
              <a:pPr/>
              <a:t>‹#›</a:t>
            </a:fld>
            <a:endParaRPr lang="en-US"/>
          </a:p>
        </p:txBody>
      </p:sp>
      <p:sp>
        <p:nvSpPr>
          <p:cNvPr id="15" name="Rectangle 14"/>
          <p:cNvSpPr/>
          <p:nvPr/>
        </p:nvSpPr>
        <p:spPr bwMode="invGray">
          <a:xfrm>
            <a:off x="1352959" y="-54"/>
            <a:ext cx="97511"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2711" y="914400"/>
            <a:ext cx="10360501" cy="2438400"/>
          </a:xfrm>
        </p:spPr>
        <p:txBody>
          <a:bodyPr>
            <a:noAutofit/>
          </a:bodyPr>
          <a:lstStyle/>
          <a:p>
            <a:pPr algn="ctr"/>
            <a:r>
              <a:rPr lang="en-US" sz="3600" dirty="0" smtClean="0">
                <a:latin typeface="Tw Cen MT" pitchFamily="34" charset="0"/>
              </a:rPr>
              <a:t>Webinar on: Skills for Economic diversification in Central Africa: leveraging experiences from successful comparators and building partnerships</a:t>
            </a:r>
            <a:br>
              <a:rPr lang="en-US" sz="3600" dirty="0" smtClean="0">
                <a:latin typeface="Tw Cen MT" pitchFamily="34" charset="0"/>
              </a:rPr>
            </a:br>
            <a:r>
              <a:rPr lang="en-US" sz="3600" dirty="0" smtClean="0">
                <a:latin typeface="Tw Cen MT" pitchFamily="34" charset="0"/>
              </a:rPr>
              <a:t>UNECA</a:t>
            </a:r>
            <a:endParaRPr lang="en-US" sz="3600" dirty="0">
              <a:latin typeface="Tw Cen MT" pitchFamily="34" charset="0"/>
            </a:endParaRPr>
          </a:p>
        </p:txBody>
      </p:sp>
      <p:sp>
        <p:nvSpPr>
          <p:cNvPr id="3" name="Subtitle 2"/>
          <p:cNvSpPr>
            <a:spLocks noGrp="1"/>
          </p:cNvSpPr>
          <p:nvPr>
            <p:ph type="subTitle" idx="1"/>
          </p:nvPr>
        </p:nvSpPr>
        <p:spPr>
          <a:xfrm>
            <a:off x="2439034" y="3581400"/>
            <a:ext cx="8532178" cy="1143000"/>
          </a:xfrm>
        </p:spPr>
        <p:txBody>
          <a:bodyPr>
            <a:noAutofit/>
          </a:bodyPr>
          <a:lstStyle/>
          <a:p>
            <a:pPr algn="ctr">
              <a:spcBef>
                <a:spcPts val="0"/>
              </a:spcBef>
            </a:pPr>
            <a:r>
              <a:rPr lang="en-US" sz="3000" dirty="0" smtClean="0">
                <a:latin typeface="Tw Cen MT" pitchFamily="34" charset="0"/>
              </a:rPr>
              <a:t>Leather Production </a:t>
            </a:r>
          </a:p>
          <a:p>
            <a:pPr algn="ctr">
              <a:spcBef>
                <a:spcPts val="0"/>
              </a:spcBef>
            </a:pPr>
            <a:r>
              <a:rPr lang="en-US" sz="3000" dirty="0" smtClean="0">
                <a:latin typeface="Tw Cen MT" pitchFamily="34" charset="0"/>
              </a:rPr>
              <a:t>what to learn from Ethiopia</a:t>
            </a:r>
            <a:endParaRPr lang="en-US" sz="3000" dirty="0">
              <a:latin typeface="Tw Cen MT" pitchFamily="34" charset="0"/>
            </a:endParaRPr>
          </a:p>
        </p:txBody>
      </p:sp>
      <p:sp>
        <p:nvSpPr>
          <p:cNvPr id="4" name="Subtitle 2"/>
          <p:cNvSpPr txBox="1">
            <a:spLocks/>
          </p:cNvSpPr>
          <p:nvPr/>
        </p:nvSpPr>
        <p:spPr>
          <a:xfrm>
            <a:off x="1980724" y="5029200"/>
            <a:ext cx="8532178" cy="914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tint val="75000"/>
                  </a:schemeClr>
                </a:solidFill>
                <a:effectLst/>
                <a:uLnTx/>
                <a:uFillTx/>
                <a:latin typeface="Tw Cen MT" pitchFamily="34" charset="0"/>
              </a:rPr>
              <a:t>Nebiyeleul Gessese (PhD)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solidFill>
                  <a:schemeClr val="tx1">
                    <a:tint val="75000"/>
                  </a:schemeClr>
                </a:solidFill>
                <a:latin typeface="Tw Cen MT" pitchFamily="34" charset="0"/>
              </a:rPr>
              <a:t>30 July 2020</a:t>
            </a:r>
            <a:endParaRPr kumimoji="0" lang="en-US" sz="2400" b="0" i="0" u="none" strike="noStrike" kern="1200" cap="none" spc="0" normalizeH="0" baseline="0" noProof="0" dirty="0">
              <a:ln>
                <a:noFill/>
              </a:ln>
              <a:solidFill>
                <a:schemeClr val="tx1">
                  <a:tint val="75000"/>
                </a:schemeClr>
              </a:solidFill>
              <a:effectLst/>
              <a:uLnTx/>
              <a:uFillTx/>
              <a:latin typeface="Tw Cen M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1903412" y="838200"/>
            <a:ext cx="8686800" cy="5884034"/>
          </a:xfrm>
          <a:prstGeom prst="rect">
            <a:avLst/>
          </a:prstGeom>
          <a:noFill/>
          <a:ln w="9525">
            <a:noFill/>
            <a:miter lim="800000"/>
            <a:headEnd/>
            <a:tailEnd/>
          </a:ln>
        </p:spPr>
      </p:pic>
      <p:sp>
        <p:nvSpPr>
          <p:cNvPr id="6" name="Rectangle 5"/>
          <p:cNvSpPr/>
          <p:nvPr/>
        </p:nvSpPr>
        <p:spPr>
          <a:xfrm>
            <a:off x="989012" y="381000"/>
            <a:ext cx="10134600" cy="553998"/>
          </a:xfrm>
          <a:prstGeom prst="rect">
            <a:avLst/>
          </a:prstGeom>
        </p:spPr>
        <p:txBody>
          <a:bodyPr wrap="square">
            <a:spAutoFit/>
          </a:bodyPr>
          <a:lstStyle/>
          <a:p>
            <a:pPr algn="ctr"/>
            <a:r>
              <a:rPr lang="en-US" sz="3000" b="1" dirty="0" smtClean="0">
                <a:latin typeface="Tw Cen MT" pitchFamily="34" charset="0"/>
              </a:rPr>
              <a:t>Transitions in the Ethiopian Tanning Sector Regulations </a:t>
            </a:r>
            <a:endParaRPr lang="en-US" sz="3000" dirty="0">
              <a:latin typeface="Tw Cen M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715962"/>
          </a:xfrm>
        </p:spPr>
        <p:txBody>
          <a:bodyPr>
            <a:normAutofit/>
          </a:bodyPr>
          <a:lstStyle/>
          <a:p>
            <a:r>
              <a:rPr lang="en-US" sz="3000" b="1" dirty="0" smtClean="0">
                <a:latin typeface="Tw Cen MT" pitchFamily="34" charset="0"/>
                <a:ea typeface="+mn-ea"/>
                <a:cs typeface="+mn-cs"/>
              </a:rPr>
              <a:t>Estimated/Potential RHS Production and Tanneries Capacity </a:t>
            </a:r>
          </a:p>
        </p:txBody>
      </p:sp>
      <p:graphicFrame>
        <p:nvGraphicFramePr>
          <p:cNvPr id="4" name="Table 3"/>
          <p:cNvGraphicFramePr>
            <a:graphicFrameLocks noGrp="1"/>
          </p:cNvGraphicFramePr>
          <p:nvPr/>
        </p:nvGraphicFramePr>
        <p:xfrm>
          <a:off x="379412" y="1478280"/>
          <a:ext cx="11430000" cy="3931920"/>
        </p:xfrm>
        <a:graphic>
          <a:graphicData uri="http://schemas.openxmlformats.org/drawingml/2006/table">
            <a:tbl>
              <a:tblPr firstRow="1" bandRow="1">
                <a:tableStyleId>{5C22544A-7EE6-4342-B048-85BDC9FD1C3A}</a:tableStyleId>
              </a:tblPr>
              <a:tblGrid>
                <a:gridCol w="2819400"/>
                <a:gridCol w="4267200"/>
                <a:gridCol w="4343400"/>
              </a:tblGrid>
              <a:tr h="370840">
                <a:tc>
                  <a:txBody>
                    <a:bodyPr/>
                    <a:lstStyle/>
                    <a:p>
                      <a:pPr algn="ctr"/>
                      <a:endParaRPr lang="en-US" sz="2600" dirty="0">
                        <a:solidFill>
                          <a:schemeClr val="tx1"/>
                        </a:solidFill>
                        <a:latin typeface="Tw Cen MT" pitchFamily="34"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kern="1200" baseline="0" dirty="0" smtClean="0">
                          <a:solidFill>
                            <a:schemeClr val="bg1">
                              <a:lumMod val="95000"/>
                            </a:schemeClr>
                          </a:solidFill>
                          <a:latin typeface="Tw Cen MT" pitchFamily="34" charset="0"/>
                          <a:ea typeface="+mn-ea"/>
                          <a:cs typeface="Times New Roman" pitchFamily="18" charset="0"/>
                        </a:rPr>
                        <a:t>Annual estimated Raw Hide </a:t>
                      </a:r>
                    </a:p>
                    <a:p>
                      <a:pPr algn="ctr"/>
                      <a:r>
                        <a:rPr lang="en-US" sz="2600" dirty="0" err="1" smtClean="0">
                          <a:solidFill>
                            <a:schemeClr val="bg1">
                              <a:lumMod val="95000"/>
                            </a:schemeClr>
                          </a:solidFill>
                          <a:latin typeface="Tw Cen MT" pitchFamily="34" charset="0"/>
                          <a:cs typeface="Times New Roman" pitchFamily="18" charset="0"/>
                        </a:rPr>
                        <a:t>mln</a:t>
                      </a:r>
                      <a:r>
                        <a:rPr lang="en-US" sz="2600" dirty="0" smtClean="0">
                          <a:solidFill>
                            <a:schemeClr val="bg1">
                              <a:lumMod val="95000"/>
                            </a:schemeClr>
                          </a:solidFill>
                          <a:latin typeface="Tw Cen MT" pitchFamily="34" charset="0"/>
                          <a:cs typeface="Times New Roman" pitchFamily="18" charset="0"/>
                        </a:rPr>
                        <a:t> </a:t>
                      </a:r>
                      <a:r>
                        <a:rPr lang="en-US" sz="2600" dirty="0" err="1" smtClean="0">
                          <a:solidFill>
                            <a:schemeClr val="bg1">
                              <a:lumMod val="95000"/>
                            </a:schemeClr>
                          </a:solidFill>
                          <a:latin typeface="Tw Cen MT" pitchFamily="34" charset="0"/>
                          <a:cs typeface="Times New Roman" pitchFamily="18" charset="0"/>
                        </a:rPr>
                        <a:t>pcs</a:t>
                      </a:r>
                      <a:endParaRPr lang="en-US" sz="2600" dirty="0">
                        <a:solidFill>
                          <a:schemeClr val="bg1">
                            <a:lumMod val="95000"/>
                          </a:schemeClr>
                        </a:solidFill>
                        <a:latin typeface="Tw Cen MT" pitchFamily="34"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kern="1200" baseline="0" dirty="0" smtClean="0">
                          <a:solidFill>
                            <a:schemeClr val="bg1">
                              <a:lumMod val="95000"/>
                            </a:schemeClr>
                          </a:solidFill>
                          <a:latin typeface="Tw Cen MT" pitchFamily="34" charset="0"/>
                          <a:ea typeface="+mn-ea"/>
                          <a:cs typeface="Times New Roman" pitchFamily="18" charset="0"/>
                        </a:rPr>
                        <a:t>Annual estimated Raw Skin</a:t>
                      </a:r>
                    </a:p>
                    <a:p>
                      <a:pPr marL="0" marR="0" indent="0" algn="ctr" defTabSz="914400" rtl="0" eaLnBrk="1" fontAlgn="auto" latinLnBrk="0" hangingPunct="1">
                        <a:lnSpc>
                          <a:spcPct val="100000"/>
                        </a:lnSpc>
                        <a:spcBef>
                          <a:spcPts val="0"/>
                        </a:spcBef>
                        <a:spcAft>
                          <a:spcPts val="0"/>
                        </a:spcAft>
                        <a:buClrTx/>
                        <a:buSzTx/>
                        <a:buFontTx/>
                        <a:buNone/>
                        <a:tabLst/>
                        <a:defRPr/>
                      </a:pPr>
                      <a:r>
                        <a:rPr lang="en-US" sz="2600" dirty="0" err="1" smtClean="0">
                          <a:solidFill>
                            <a:schemeClr val="bg1">
                              <a:lumMod val="95000"/>
                            </a:schemeClr>
                          </a:solidFill>
                          <a:latin typeface="Tw Cen MT" pitchFamily="34" charset="0"/>
                          <a:cs typeface="Times New Roman" pitchFamily="18" charset="0"/>
                        </a:rPr>
                        <a:t>mln</a:t>
                      </a:r>
                      <a:r>
                        <a:rPr lang="en-US" sz="2600" dirty="0" smtClean="0">
                          <a:solidFill>
                            <a:schemeClr val="bg1">
                              <a:lumMod val="95000"/>
                            </a:schemeClr>
                          </a:solidFill>
                          <a:latin typeface="Tw Cen MT" pitchFamily="34" charset="0"/>
                          <a:cs typeface="Times New Roman" pitchFamily="18" charset="0"/>
                        </a:rPr>
                        <a:t> </a:t>
                      </a:r>
                      <a:r>
                        <a:rPr lang="en-US" sz="2600" dirty="0" err="1" smtClean="0">
                          <a:solidFill>
                            <a:schemeClr val="bg1">
                              <a:lumMod val="95000"/>
                            </a:schemeClr>
                          </a:solidFill>
                          <a:latin typeface="Tw Cen MT" pitchFamily="34" charset="0"/>
                          <a:cs typeface="Times New Roman" pitchFamily="18" charset="0"/>
                        </a:rPr>
                        <a:t>pcs</a:t>
                      </a:r>
                      <a:endParaRPr lang="en-US" sz="2600" dirty="0">
                        <a:solidFill>
                          <a:schemeClr val="bg1">
                            <a:lumMod val="95000"/>
                          </a:schemeClr>
                        </a:solidFill>
                        <a:latin typeface="Tw Cen MT" pitchFamily="34"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kern="1200" baseline="0" dirty="0" smtClean="0">
                          <a:solidFill>
                            <a:schemeClr val="tx1"/>
                          </a:solidFill>
                          <a:latin typeface="Tw Cen MT" pitchFamily="34" charset="0"/>
                          <a:ea typeface="+mn-ea"/>
                          <a:cs typeface="+mn-cs"/>
                        </a:rPr>
                        <a:t>Estimated production with minimum kill rate </a:t>
                      </a:r>
                      <a:endParaRPr lang="en-US" sz="2600" dirty="0">
                        <a:latin typeface="Tw Cen MT" pitchFamily="34" charset="0"/>
                      </a:endParaRPr>
                    </a:p>
                  </a:txBody>
                  <a:tcPr/>
                </a:tc>
                <a:tc>
                  <a:txBody>
                    <a:bodyPr/>
                    <a:lstStyle/>
                    <a:p>
                      <a:pPr algn="ctr"/>
                      <a:r>
                        <a:rPr lang="en-US" sz="2600" b="1" dirty="0" smtClean="0">
                          <a:latin typeface="Tw Cen MT" pitchFamily="34" charset="0"/>
                        </a:rPr>
                        <a:t>4</a:t>
                      </a:r>
                      <a:endParaRPr lang="en-US" sz="2600" b="1" dirty="0">
                        <a:latin typeface="Tw Cen MT" pitchFamily="34" charset="0"/>
                      </a:endParaRPr>
                    </a:p>
                  </a:txBody>
                  <a:tcPr anchor="ctr"/>
                </a:tc>
                <a:tc>
                  <a:txBody>
                    <a:bodyPr/>
                    <a:lstStyle/>
                    <a:p>
                      <a:pPr algn="ctr"/>
                      <a:r>
                        <a:rPr lang="en-US" sz="2600" b="1" dirty="0" smtClean="0">
                          <a:latin typeface="Tw Cen MT" pitchFamily="34" charset="0"/>
                        </a:rPr>
                        <a:t>21</a:t>
                      </a:r>
                      <a:endParaRPr lang="en-US" sz="2600" b="1" dirty="0">
                        <a:latin typeface="Tw Cen MT"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kern="1200" baseline="0" dirty="0" smtClean="0">
                          <a:solidFill>
                            <a:schemeClr val="tx1"/>
                          </a:solidFill>
                          <a:latin typeface="Tw Cen MT" pitchFamily="34" charset="0"/>
                          <a:ea typeface="+mn-ea"/>
                          <a:cs typeface="+mn-cs"/>
                        </a:rPr>
                        <a:t>Realized Recovery (2016/17) </a:t>
                      </a:r>
                      <a:endParaRPr lang="en-US" sz="2600" dirty="0">
                        <a:latin typeface="Tw Cen MT" pitchFamily="34" charset="0"/>
                      </a:endParaRPr>
                    </a:p>
                  </a:txBody>
                  <a:tcPr/>
                </a:tc>
                <a:tc>
                  <a:txBody>
                    <a:bodyPr/>
                    <a:lstStyle/>
                    <a:p>
                      <a:pPr algn="ctr"/>
                      <a:r>
                        <a:rPr lang="en-US" sz="2600" b="1" dirty="0" smtClean="0">
                          <a:latin typeface="Tw Cen MT" pitchFamily="34" charset="0"/>
                        </a:rPr>
                        <a:t>2</a:t>
                      </a:r>
                      <a:endParaRPr lang="en-US" sz="2600" b="1" dirty="0">
                        <a:latin typeface="Tw Cen MT" pitchFamily="34" charset="0"/>
                      </a:endParaRPr>
                    </a:p>
                  </a:txBody>
                  <a:tcPr anchor="ctr"/>
                </a:tc>
                <a:tc>
                  <a:txBody>
                    <a:bodyPr/>
                    <a:lstStyle/>
                    <a:p>
                      <a:pPr algn="ctr"/>
                      <a:r>
                        <a:rPr lang="en-US" sz="2600" b="1" dirty="0" smtClean="0">
                          <a:latin typeface="Tw Cen MT" pitchFamily="34" charset="0"/>
                        </a:rPr>
                        <a:t>19</a:t>
                      </a:r>
                      <a:endParaRPr lang="en-US" sz="2600" b="1" dirty="0">
                        <a:latin typeface="Tw Cen MT"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kern="1200" baseline="0" dirty="0" smtClean="0">
                          <a:solidFill>
                            <a:schemeClr val="tx1"/>
                          </a:solidFill>
                          <a:latin typeface="Tw Cen MT" pitchFamily="34" charset="0"/>
                          <a:ea typeface="+mn-ea"/>
                          <a:cs typeface="+mn-cs"/>
                        </a:rPr>
                        <a:t>Tanneries installed soaking capacity </a:t>
                      </a:r>
                      <a:endParaRPr lang="en-US" sz="2600" dirty="0">
                        <a:latin typeface="Tw Cen MT" pitchFamily="34" charset="0"/>
                      </a:endParaRPr>
                    </a:p>
                  </a:txBody>
                  <a:tcPr/>
                </a:tc>
                <a:tc>
                  <a:txBody>
                    <a:bodyPr/>
                    <a:lstStyle/>
                    <a:p>
                      <a:pPr algn="ctr"/>
                      <a:r>
                        <a:rPr lang="en-US" sz="2600" b="1" dirty="0" smtClean="0">
                          <a:latin typeface="Tw Cen MT" pitchFamily="34" charset="0"/>
                        </a:rPr>
                        <a:t>4</a:t>
                      </a:r>
                      <a:endParaRPr lang="en-US" sz="2600" b="1" dirty="0">
                        <a:latin typeface="Tw Cen MT" pitchFamily="34" charset="0"/>
                      </a:endParaRPr>
                    </a:p>
                  </a:txBody>
                  <a:tcPr anchor="ctr"/>
                </a:tc>
                <a:tc>
                  <a:txBody>
                    <a:bodyPr/>
                    <a:lstStyle/>
                    <a:p>
                      <a:pPr algn="ctr"/>
                      <a:r>
                        <a:rPr lang="en-US" sz="2600" b="1" dirty="0" smtClean="0">
                          <a:latin typeface="Tw Cen MT" pitchFamily="34" charset="0"/>
                        </a:rPr>
                        <a:t>46</a:t>
                      </a:r>
                      <a:endParaRPr lang="en-US" sz="2600" b="1" dirty="0">
                        <a:latin typeface="Tw Cen MT" pitchFamily="34" charset="0"/>
                      </a:endParaRPr>
                    </a:p>
                  </a:txBody>
                  <a:tcPr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6038"/>
            <a:ext cx="10969943" cy="487362"/>
          </a:xfrm>
        </p:spPr>
        <p:txBody>
          <a:bodyPr>
            <a:noAutofit/>
          </a:bodyPr>
          <a:lstStyle/>
          <a:p>
            <a:r>
              <a:rPr lang="en-US" sz="3000" b="1" dirty="0" smtClean="0">
                <a:latin typeface="Tw Cen MT" pitchFamily="34" charset="0"/>
                <a:ea typeface="+mn-ea"/>
                <a:cs typeface="+mn-cs"/>
              </a:rPr>
              <a:t>Product Manufacturing - Leather Goods  </a:t>
            </a:r>
          </a:p>
        </p:txBody>
      </p:sp>
      <p:pic>
        <p:nvPicPr>
          <p:cNvPr id="1026" name="Picture 2"/>
          <p:cNvPicPr>
            <a:picLocks noChangeAspect="1" noChangeArrowheads="1"/>
          </p:cNvPicPr>
          <p:nvPr/>
        </p:nvPicPr>
        <p:blipFill>
          <a:blip r:embed="rId2" cstate="print"/>
          <a:srcRect/>
          <a:stretch>
            <a:fillRect/>
          </a:stretch>
        </p:blipFill>
        <p:spPr bwMode="auto">
          <a:xfrm>
            <a:off x="989012" y="838200"/>
            <a:ext cx="10210800" cy="590713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487362"/>
          </a:xfrm>
        </p:spPr>
        <p:txBody>
          <a:bodyPr>
            <a:noAutofit/>
          </a:bodyPr>
          <a:lstStyle/>
          <a:p>
            <a:r>
              <a:rPr lang="en-US" sz="3000" b="1" dirty="0" smtClean="0">
                <a:latin typeface="Tw Cen MT" pitchFamily="34" charset="0"/>
                <a:ea typeface="+mn-ea"/>
                <a:cs typeface="+mn-cs"/>
              </a:rPr>
              <a:t>Target </a:t>
            </a:r>
            <a:r>
              <a:rPr lang="en-US" sz="3000" b="1" dirty="0" err="1" smtClean="0">
                <a:latin typeface="Tw Cen MT" pitchFamily="34" charset="0"/>
                <a:ea typeface="+mn-ea"/>
                <a:cs typeface="+mn-cs"/>
              </a:rPr>
              <a:t>vs</a:t>
            </a:r>
            <a:r>
              <a:rPr lang="en-US" sz="3000" b="1" dirty="0" smtClean="0">
                <a:latin typeface="Tw Cen MT" pitchFamily="34" charset="0"/>
                <a:ea typeface="+mn-ea"/>
                <a:cs typeface="+mn-cs"/>
              </a:rPr>
              <a:t> Actual Exports (USD ‘000) - </a:t>
            </a:r>
            <a:r>
              <a:rPr lang="en-US" sz="3000" b="1" dirty="0" smtClean="0">
                <a:latin typeface="Tw Cen MT" pitchFamily="34" charset="0"/>
              </a:rPr>
              <a:t>Leather Goods</a:t>
            </a:r>
            <a:r>
              <a:rPr lang="en-US" sz="3000" b="1" dirty="0" smtClean="0">
                <a:latin typeface="Tw Cen MT" pitchFamily="34" charset="0"/>
                <a:ea typeface="+mn-ea"/>
                <a:cs typeface="+mn-cs"/>
              </a:rPr>
              <a:t> </a:t>
            </a:r>
          </a:p>
        </p:txBody>
      </p:sp>
      <p:pic>
        <p:nvPicPr>
          <p:cNvPr id="26626" name="Picture 2"/>
          <p:cNvPicPr>
            <a:picLocks noChangeAspect="1" noChangeArrowheads="1"/>
          </p:cNvPicPr>
          <p:nvPr/>
        </p:nvPicPr>
        <p:blipFill>
          <a:blip r:embed="rId2" cstate="print"/>
          <a:srcRect/>
          <a:stretch>
            <a:fillRect/>
          </a:stretch>
        </p:blipFill>
        <p:spPr bwMode="auto">
          <a:xfrm>
            <a:off x="2208213" y="762000"/>
            <a:ext cx="8040376" cy="5161960"/>
          </a:xfrm>
          <a:prstGeom prst="rect">
            <a:avLst/>
          </a:prstGeom>
          <a:noFill/>
          <a:ln w="9525">
            <a:noFill/>
            <a:miter lim="800000"/>
            <a:headEnd/>
            <a:tailEnd/>
          </a:ln>
        </p:spPr>
      </p:pic>
      <p:pic>
        <p:nvPicPr>
          <p:cNvPr id="26627" name="Picture 3"/>
          <p:cNvPicPr>
            <a:picLocks noChangeAspect="1" noChangeArrowheads="1"/>
          </p:cNvPicPr>
          <p:nvPr/>
        </p:nvPicPr>
        <p:blipFill>
          <a:blip r:embed="rId3" cstate="print"/>
          <a:srcRect/>
          <a:stretch>
            <a:fillRect/>
          </a:stretch>
        </p:blipFill>
        <p:spPr bwMode="auto">
          <a:xfrm>
            <a:off x="5942012" y="1447800"/>
            <a:ext cx="4902938" cy="2362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655638"/>
            <a:ext cx="10969943" cy="792162"/>
          </a:xfrm>
        </p:spPr>
        <p:txBody>
          <a:bodyPr>
            <a:normAutofit/>
          </a:bodyPr>
          <a:lstStyle/>
          <a:p>
            <a:r>
              <a:rPr lang="en-US" sz="3000" b="1" dirty="0" smtClean="0">
                <a:latin typeface="Tw Cen MT" pitchFamily="34" charset="0"/>
                <a:ea typeface="+mn-ea"/>
                <a:cs typeface="+mn-cs"/>
              </a:rPr>
              <a:t>Constraints in the Ethiopian - </a:t>
            </a:r>
            <a:r>
              <a:rPr lang="en-US" sz="3000" b="1" i="1" dirty="0" smtClean="0">
                <a:latin typeface="Tw Cen MT" pitchFamily="34" charset="0"/>
                <a:ea typeface="+mn-ea"/>
                <a:cs typeface="+mn-cs"/>
              </a:rPr>
              <a:t>Leather Sector </a:t>
            </a:r>
          </a:p>
        </p:txBody>
      </p:sp>
      <p:sp>
        <p:nvSpPr>
          <p:cNvPr id="4" name="Rectangle 3"/>
          <p:cNvSpPr/>
          <p:nvPr/>
        </p:nvSpPr>
        <p:spPr>
          <a:xfrm>
            <a:off x="1217612" y="1600200"/>
            <a:ext cx="10363200" cy="3385542"/>
          </a:xfrm>
          <a:prstGeom prst="rect">
            <a:avLst/>
          </a:prstGeom>
        </p:spPr>
        <p:txBody>
          <a:bodyPr wrap="square">
            <a:spAutoFit/>
          </a:bodyPr>
          <a:lstStyle/>
          <a:p>
            <a:pPr marL="344488" indent="-344488">
              <a:buFont typeface="Wingdings" pitchFamily="2" charset="2"/>
              <a:buChar char="§"/>
            </a:pPr>
            <a:r>
              <a:rPr lang="en-US" sz="2800" dirty="0" smtClean="0">
                <a:latin typeface="Tw Cen MT" pitchFamily="34" charset="0"/>
              </a:rPr>
              <a:t>Environment and Sustainability</a:t>
            </a:r>
          </a:p>
          <a:p>
            <a:pPr marL="344488" indent="-344488">
              <a:buFont typeface="Wingdings" pitchFamily="2" charset="2"/>
              <a:buChar char="§"/>
            </a:pPr>
            <a:r>
              <a:rPr lang="en-US" sz="2800" dirty="0" smtClean="0">
                <a:latin typeface="Tw Cen MT" pitchFamily="34" charset="0"/>
              </a:rPr>
              <a:t>Compliance to International Standards   </a:t>
            </a:r>
          </a:p>
          <a:p>
            <a:pPr marL="344488" indent="-344488">
              <a:buFont typeface="Wingdings" pitchFamily="2" charset="2"/>
              <a:buChar char="§"/>
            </a:pPr>
            <a:r>
              <a:rPr lang="en-US" sz="2800" dirty="0" smtClean="0">
                <a:latin typeface="Tw Cen MT" pitchFamily="34" charset="0"/>
              </a:rPr>
              <a:t>Export and Investments </a:t>
            </a:r>
          </a:p>
          <a:p>
            <a:pPr marL="344488" indent="-344488">
              <a:buFont typeface="Wingdings" pitchFamily="2" charset="2"/>
              <a:buChar char="§"/>
            </a:pPr>
            <a:r>
              <a:rPr lang="en-US" sz="2800" dirty="0" smtClean="0">
                <a:latin typeface="Tw Cen MT" pitchFamily="34" charset="0"/>
              </a:rPr>
              <a:t>Finance and Incentives</a:t>
            </a:r>
          </a:p>
          <a:p>
            <a:pPr marL="344488" indent="-344488">
              <a:buFont typeface="Wingdings" pitchFamily="2" charset="2"/>
              <a:buChar char="§"/>
            </a:pPr>
            <a:r>
              <a:rPr lang="en-US" sz="2800" dirty="0" smtClean="0">
                <a:latin typeface="Tw Cen MT" pitchFamily="34" charset="0"/>
              </a:rPr>
              <a:t>Institutional Coordination </a:t>
            </a:r>
          </a:p>
          <a:p>
            <a:pPr marL="344488" indent="-344488">
              <a:buFont typeface="Wingdings" pitchFamily="2" charset="2"/>
              <a:buChar char="§"/>
            </a:pPr>
            <a:r>
              <a:rPr lang="en-US" sz="2800" dirty="0" smtClean="0">
                <a:latin typeface="Tw Cen MT" pitchFamily="34" charset="0"/>
              </a:rPr>
              <a:t>Customs and Logistics </a:t>
            </a:r>
          </a:p>
          <a:p>
            <a:pPr marL="344488" indent="-344488">
              <a:buFont typeface="Wingdings" pitchFamily="2" charset="2"/>
              <a:buChar char="§"/>
            </a:pPr>
            <a:r>
              <a:rPr lang="en-US" sz="2800" dirty="0" smtClean="0">
                <a:latin typeface="Tw Cen MT" pitchFamily="34" charset="0"/>
              </a:rPr>
              <a:t>Workforce Development and Sustainability </a:t>
            </a:r>
          </a:p>
          <a:p>
            <a:r>
              <a:rPr lang="en-US" b="1"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304800"/>
            <a:ext cx="10969943" cy="838200"/>
          </a:xfrm>
        </p:spPr>
        <p:txBody>
          <a:bodyPr>
            <a:noAutofit/>
          </a:bodyPr>
          <a:lstStyle/>
          <a:p>
            <a:pPr algn="ctr"/>
            <a:r>
              <a:rPr lang="en-US" sz="3000" b="1" dirty="0" smtClean="0">
                <a:latin typeface="Tw Cen MT" pitchFamily="34" charset="0"/>
              </a:rPr>
              <a:t>Policy  and/or Technical Interventions undertaken and envisaged  – Leather Sector </a:t>
            </a:r>
            <a:endParaRPr lang="en-US" sz="3000" b="1" dirty="0" smtClean="0">
              <a:latin typeface="Tw Cen MT" pitchFamily="34" charset="0"/>
              <a:ea typeface="+mn-ea"/>
              <a:cs typeface="+mn-cs"/>
            </a:endParaRPr>
          </a:p>
        </p:txBody>
      </p:sp>
      <p:graphicFrame>
        <p:nvGraphicFramePr>
          <p:cNvPr id="4" name="Table 3"/>
          <p:cNvGraphicFramePr>
            <a:graphicFrameLocks noGrp="1"/>
          </p:cNvGraphicFramePr>
          <p:nvPr/>
        </p:nvGraphicFramePr>
        <p:xfrm>
          <a:off x="1" y="1752600"/>
          <a:ext cx="12188824" cy="4937760"/>
        </p:xfrm>
        <a:graphic>
          <a:graphicData uri="http://schemas.openxmlformats.org/drawingml/2006/table">
            <a:tbl>
              <a:tblPr firstRow="1" bandRow="1">
                <a:tableStyleId>{5C22544A-7EE6-4342-B048-85BDC9FD1C3A}</a:tableStyleId>
              </a:tblPr>
              <a:tblGrid>
                <a:gridCol w="6304564"/>
                <a:gridCol w="5884260"/>
              </a:tblGrid>
              <a:tr h="370840">
                <a:tc>
                  <a:txBody>
                    <a:bodyPr/>
                    <a:lstStyle/>
                    <a:p>
                      <a:pPr algn="ctr"/>
                      <a:r>
                        <a:rPr lang="en-US" sz="2600" b="0" dirty="0" smtClean="0">
                          <a:latin typeface="Tw Cen MT" pitchFamily="34" charset="0"/>
                        </a:rPr>
                        <a:t>Policy </a:t>
                      </a:r>
                      <a:endParaRPr lang="en-US" sz="2600" b="0" dirty="0">
                        <a:latin typeface="Tw Cen MT" pitchFamily="34" charset="0"/>
                      </a:endParaRPr>
                    </a:p>
                  </a:txBody>
                  <a:tcPr/>
                </a:tc>
                <a:tc>
                  <a:txBody>
                    <a:bodyPr/>
                    <a:lstStyle/>
                    <a:p>
                      <a:pPr algn="ctr"/>
                      <a:r>
                        <a:rPr lang="en-US" sz="2600" b="0" dirty="0" smtClean="0">
                          <a:latin typeface="Tw Cen MT" pitchFamily="34" charset="0"/>
                        </a:rPr>
                        <a:t>Technical </a:t>
                      </a:r>
                      <a:endParaRPr lang="en-US" sz="2600" b="0" dirty="0">
                        <a:latin typeface="Tw Cen MT" pitchFamily="34" charset="0"/>
                      </a:endParaRPr>
                    </a:p>
                  </a:txBody>
                  <a:tcPr/>
                </a:tc>
              </a:tr>
              <a:tr h="370840">
                <a:tc>
                  <a:txBody>
                    <a:bodyPr/>
                    <a:lstStyle/>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Introduce floor price mechanism for RHS at production and collection level to incentivize better collection rate </a:t>
                      </a:r>
                    </a:p>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Improve RHS management and inspection system </a:t>
                      </a:r>
                    </a:p>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Introduce Restricted Substance Lists (RSL) for leather manufacturers </a:t>
                      </a:r>
                    </a:p>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Enable existing FDI footwear factories to supply the domestic market with accessories and components and provide product development services. </a:t>
                      </a:r>
                      <a:endParaRPr lang="en-US" sz="2600" b="0" dirty="0">
                        <a:latin typeface="Tw Cen MT" pitchFamily="34" charset="0"/>
                      </a:endParaRPr>
                    </a:p>
                  </a:txBody>
                  <a:tcPr/>
                </a:tc>
                <a:tc>
                  <a:txBody>
                    <a:bodyPr/>
                    <a:lstStyle/>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Optimize utilization of existing abattoirs and encouraging modern/commercialized farms and abattoirs via new investment following the directive already approved by the Ethiopian investment board </a:t>
                      </a:r>
                    </a:p>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Develop pre-tanning process or pickling plant – by abattoirs, traders or tanners </a:t>
                      </a:r>
                    </a:p>
                    <a:p>
                      <a:pPr marL="225425" indent="-225425">
                        <a:buFont typeface="Arial" pitchFamily="34" charset="0"/>
                        <a:buNone/>
                      </a:pPr>
                      <a:endParaRPr lang="en-US" sz="2600" b="0" kern="1200" baseline="0" dirty="0" smtClean="0">
                        <a:solidFill>
                          <a:schemeClr val="dk1"/>
                        </a:solidFill>
                        <a:latin typeface="Tw Cen MT" pitchFamily="34" charset="0"/>
                        <a:ea typeface="+mn-ea"/>
                        <a:cs typeface="+mn-cs"/>
                      </a:endParaRPr>
                    </a:p>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Focusing on animal health and handling </a:t>
                      </a:r>
                      <a:endParaRPr lang="en-US" sz="2600" b="0" dirty="0">
                        <a:latin typeface="Tw Cen MT" pitchFamily="34" charset="0"/>
                      </a:endParaRPr>
                    </a:p>
                  </a:txBody>
                  <a:tcPr/>
                </a:tc>
              </a:tr>
            </a:tbl>
          </a:graphicData>
        </a:graphic>
      </p:graphicFrame>
      <p:sp>
        <p:nvSpPr>
          <p:cNvPr id="5" name="Rectangle 4"/>
          <p:cNvSpPr/>
          <p:nvPr/>
        </p:nvSpPr>
        <p:spPr>
          <a:xfrm>
            <a:off x="74612" y="1143000"/>
            <a:ext cx="7302064" cy="523220"/>
          </a:xfrm>
          <a:prstGeom prst="rect">
            <a:avLst/>
          </a:prstGeom>
        </p:spPr>
        <p:txBody>
          <a:bodyPr wrap="none">
            <a:spAutoFit/>
          </a:bodyPr>
          <a:lstStyle/>
          <a:p>
            <a:r>
              <a:rPr lang="en-US" sz="2800" b="1" dirty="0" smtClean="0">
                <a:solidFill>
                  <a:schemeClr val="dk1"/>
                </a:solidFill>
                <a:latin typeface="Tw Cen MT" pitchFamily="34" charset="0"/>
              </a:rPr>
              <a:t>Inputs supply (RHS, Chemical, Accessories etc.) </a:t>
            </a:r>
            <a:endParaRPr lang="en-US" sz="2800" dirty="0">
              <a:latin typeface="Tw Cen MT"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1276171" cy="914400"/>
          </a:xfrm>
        </p:spPr>
        <p:txBody>
          <a:bodyPr>
            <a:noAutofit/>
          </a:bodyPr>
          <a:lstStyle/>
          <a:p>
            <a:r>
              <a:rPr lang="en-US" sz="3200" b="1" dirty="0" smtClean="0">
                <a:latin typeface="Tw Cen MT" pitchFamily="34" charset="0"/>
              </a:rPr>
              <a:t>Policy  and/or Technical Interventions undertaken and envisaged  – Leather Sector … Cont’</a:t>
            </a:r>
            <a:endParaRPr lang="en-US" sz="3200" b="1" dirty="0" smtClean="0">
              <a:latin typeface="Tw Cen MT" pitchFamily="34" charset="0"/>
              <a:ea typeface="+mn-ea"/>
              <a:cs typeface="+mn-cs"/>
            </a:endParaRPr>
          </a:p>
        </p:txBody>
      </p:sp>
      <p:graphicFrame>
        <p:nvGraphicFramePr>
          <p:cNvPr id="4" name="Table 3"/>
          <p:cNvGraphicFramePr>
            <a:graphicFrameLocks noGrp="1"/>
          </p:cNvGraphicFramePr>
          <p:nvPr/>
        </p:nvGraphicFramePr>
        <p:xfrm>
          <a:off x="303212" y="1630680"/>
          <a:ext cx="11658600" cy="5303520"/>
        </p:xfrm>
        <a:graphic>
          <a:graphicData uri="http://schemas.openxmlformats.org/drawingml/2006/table">
            <a:tbl>
              <a:tblPr firstRow="1" bandRow="1">
                <a:tableStyleId>{5C22544A-7EE6-4342-B048-85BDC9FD1C3A}</a:tableStyleId>
              </a:tblPr>
              <a:tblGrid>
                <a:gridCol w="6351927"/>
                <a:gridCol w="5306673"/>
              </a:tblGrid>
              <a:tr h="370840">
                <a:tc>
                  <a:txBody>
                    <a:bodyPr/>
                    <a:lstStyle/>
                    <a:p>
                      <a:pPr algn="ctr"/>
                      <a:r>
                        <a:rPr lang="en-US" sz="2400" b="0" dirty="0" smtClean="0">
                          <a:latin typeface="Tw Cen MT" pitchFamily="34" charset="0"/>
                        </a:rPr>
                        <a:t>Policy </a:t>
                      </a:r>
                      <a:endParaRPr lang="en-US" sz="2400" b="0" dirty="0">
                        <a:latin typeface="Tw Cen MT" pitchFamily="34" charset="0"/>
                      </a:endParaRPr>
                    </a:p>
                  </a:txBody>
                  <a:tcPr/>
                </a:tc>
                <a:tc>
                  <a:txBody>
                    <a:bodyPr/>
                    <a:lstStyle/>
                    <a:p>
                      <a:pPr algn="ctr"/>
                      <a:r>
                        <a:rPr lang="en-US" sz="2400" b="0" dirty="0" smtClean="0">
                          <a:latin typeface="Tw Cen MT" pitchFamily="34" charset="0"/>
                        </a:rPr>
                        <a:t>Technical </a:t>
                      </a:r>
                      <a:endParaRPr lang="en-US" sz="2400" b="0" dirty="0">
                        <a:latin typeface="Tw Cen MT" pitchFamily="34" charset="0"/>
                      </a:endParaRPr>
                    </a:p>
                  </a:txBody>
                  <a:tcPr/>
                </a:tc>
              </a:tr>
              <a:tr h="370840">
                <a:tc>
                  <a:txBody>
                    <a:bodyPr/>
                    <a:lstStyle/>
                    <a:p>
                      <a:pPr marL="225425" indent="-225425" algn="l" defTabSz="914400" rtl="0" eaLnBrk="1" latinLnBrk="0" hangingPunct="1">
                        <a:buFont typeface="Arial" pitchFamily="34" charset="0"/>
                        <a:buChar char="•"/>
                      </a:pPr>
                      <a:r>
                        <a:rPr lang="en-US" sz="2400" b="0" kern="1200" baseline="0" dirty="0" smtClean="0">
                          <a:solidFill>
                            <a:schemeClr val="dk1"/>
                          </a:solidFill>
                          <a:latin typeface="Tw Cen MT" pitchFamily="34" charset="0"/>
                          <a:ea typeface="+mn-ea"/>
                          <a:cs typeface="+mn-cs"/>
                        </a:rPr>
                        <a:t>LIDI driving research and product development with incentive mechanism established within LIDI to encourage proactive support </a:t>
                      </a:r>
                    </a:p>
                    <a:p>
                      <a:pPr marL="225425" indent="-225425" algn="l" defTabSz="914400" rtl="0" eaLnBrk="1" latinLnBrk="0" hangingPunct="1">
                        <a:buFont typeface="Arial" pitchFamily="34" charset="0"/>
                        <a:buChar char="•"/>
                      </a:pPr>
                      <a:r>
                        <a:rPr lang="en-US" sz="2400" b="0" kern="1200" baseline="0" dirty="0" smtClean="0">
                          <a:solidFill>
                            <a:schemeClr val="dk1"/>
                          </a:solidFill>
                          <a:latin typeface="Tw Cen MT" pitchFamily="34" charset="0"/>
                          <a:ea typeface="+mn-ea"/>
                          <a:cs typeface="+mn-cs"/>
                        </a:rPr>
                        <a:t>Incentivize R&amp;D and technical laboratory set-up at the tannery and leather product factory premises </a:t>
                      </a:r>
                    </a:p>
                    <a:p>
                      <a:pPr marL="225425" indent="-225425" algn="l" defTabSz="914400" rtl="0" eaLnBrk="1" latinLnBrk="0" hangingPunct="1">
                        <a:buFont typeface="Arial" pitchFamily="34" charset="0"/>
                        <a:buChar char="•"/>
                      </a:pPr>
                      <a:r>
                        <a:rPr lang="en-US" sz="2400" b="0" kern="1200" baseline="0" dirty="0" smtClean="0">
                          <a:solidFill>
                            <a:schemeClr val="dk1"/>
                          </a:solidFill>
                          <a:latin typeface="Tw Cen MT" pitchFamily="34" charset="0"/>
                          <a:ea typeface="+mn-ea"/>
                          <a:cs typeface="+mn-cs"/>
                        </a:rPr>
                        <a:t>Ensure the enforcement of standards such as Leather Working Group (LWG) Environmental Audit Protocol, Zero Discharge of Hazardous Chemical (ZDHC) Certification, and Restricted Subsistence List (RSL) certification which are key compliance requirements globally </a:t>
                      </a:r>
                    </a:p>
                    <a:p>
                      <a:pPr marL="225425" indent="-225425">
                        <a:buFont typeface="Arial" pitchFamily="34" charset="0"/>
                        <a:buChar char="•"/>
                      </a:pPr>
                      <a:endParaRPr lang="en-US" sz="2400" b="0" dirty="0">
                        <a:latin typeface="Tw Cen MT" pitchFamily="34" charset="0"/>
                      </a:endParaRPr>
                    </a:p>
                  </a:txBody>
                  <a:tcPr/>
                </a:tc>
                <a:tc>
                  <a:txBody>
                    <a:bodyPr/>
                    <a:lstStyle/>
                    <a:p>
                      <a:pPr marL="225425" indent="-225425">
                        <a:buFont typeface="Arial" pitchFamily="34" charset="0"/>
                        <a:buChar char="•"/>
                      </a:pPr>
                      <a:r>
                        <a:rPr lang="en-US" sz="2400" b="0" kern="1200" baseline="0" dirty="0" smtClean="0">
                          <a:solidFill>
                            <a:schemeClr val="dk1"/>
                          </a:solidFill>
                          <a:latin typeface="Tw Cen MT" pitchFamily="34" charset="0"/>
                          <a:ea typeface="+mn-ea"/>
                          <a:cs typeface="+mn-cs"/>
                        </a:rPr>
                        <a:t>Put in place a process control guideline/training system based on LWG standards so that tanners conform to specifications </a:t>
                      </a:r>
                    </a:p>
                    <a:p>
                      <a:pPr marL="225425" indent="-225425">
                        <a:buFont typeface="Arial" pitchFamily="34" charset="0"/>
                        <a:buChar char="•"/>
                      </a:pPr>
                      <a:r>
                        <a:rPr lang="en-US" sz="2400" b="0" kern="1200" baseline="0" dirty="0" smtClean="0">
                          <a:solidFill>
                            <a:schemeClr val="dk1"/>
                          </a:solidFill>
                          <a:latin typeface="Tw Cen MT" pitchFamily="34" charset="0"/>
                          <a:ea typeface="+mn-ea"/>
                          <a:cs typeface="+mn-cs"/>
                        </a:rPr>
                        <a:t>Encourage the principle of PPM (Planned Preventative Maintenance) through private service providers and consultants</a:t>
                      </a:r>
                    </a:p>
                    <a:p>
                      <a:pPr marL="225425" indent="-225425">
                        <a:buFont typeface="Arial" pitchFamily="34" charset="0"/>
                        <a:buNone/>
                      </a:pPr>
                      <a:r>
                        <a:rPr lang="en-US" sz="2400" b="0" kern="1200" baseline="0" dirty="0" smtClean="0">
                          <a:solidFill>
                            <a:schemeClr val="dk1"/>
                          </a:solidFill>
                          <a:latin typeface="Tw Cen MT" pitchFamily="34" charset="0"/>
                          <a:ea typeface="+mn-ea"/>
                          <a:cs typeface="+mn-cs"/>
                        </a:rPr>
                        <a:t> International expert support to ensure that the tanneries and factories are run as per international business standards </a:t>
                      </a:r>
                      <a:endParaRPr lang="en-US" sz="2400" b="0" dirty="0">
                        <a:latin typeface="Tw Cen MT" pitchFamily="34" charset="0"/>
                      </a:endParaRPr>
                    </a:p>
                  </a:txBody>
                  <a:tcPr/>
                </a:tc>
              </a:tr>
            </a:tbl>
          </a:graphicData>
        </a:graphic>
      </p:graphicFrame>
      <p:sp>
        <p:nvSpPr>
          <p:cNvPr id="5" name="Rectangle 4"/>
          <p:cNvSpPr/>
          <p:nvPr/>
        </p:nvSpPr>
        <p:spPr>
          <a:xfrm>
            <a:off x="303212" y="1097280"/>
            <a:ext cx="3429000" cy="523220"/>
          </a:xfrm>
          <a:prstGeom prst="rect">
            <a:avLst/>
          </a:prstGeom>
        </p:spPr>
        <p:txBody>
          <a:bodyPr wrap="square">
            <a:spAutoFit/>
          </a:bodyPr>
          <a:lstStyle/>
          <a:p>
            <a:r>
              <a:rPr lang="en-US" sz="2800" b="1" dirty="0" smtClean="0">
                <a:solidFill>
                  <a:schemeClr val="dk1"/>
                </a:solidFill>
                <a:latin typeface="Tw Cen MT" pitchFamily="34" charset="0"/>
              </a:rPr>
              <a:t>Production Process </a:t>
            </a:r>
            <a:endParaRPr lang="en-US" sz="2800" dirty="0">
              <a:latin typeface="Tw Cen MT"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914400"/>
          </a:xfrm>
        </p:spPr>
        <p:txBody>
          <a:bodyPr>
            <a:noAutofit/>
          </a:bodyPr>
          <a:lstStyle/>
          <a:p>
            <a:r>
              <a:rPr lang="en-US" sz="3200" b="1" dirty="0" smtClean="0">
                <a:latin typeface="Tw Cen MT" pitchFamily="34" charset="0"/>
              </a:rPr>
              <a:t>Policy  and/or Technical Interventions undertaken and envisaged  – Leather Sector … Cont’</a:t>
            </a:r>
            <a:endParaRPr lang="en-US" sz="3200" b="1" dirty="0" smtClean="0">
              <a:latin typeface="Tw Cen MT" pitchFamily="34" charset="0"/>
              <a:ea typeface="+mn-ea"/>
              <a:cs typeface="+mn-cs"/>
            </a:endParaRPr>
          </a:p>
        </p:txBody>
      </p:sp>
      <p:graphicFrame>
        <p:nvGraphicFramePr>
          <p:cNvPr id="4" name="Table 3"/>
          <p:cNvGraphicFramePr>
            <a:graphicFrameLocks noGrp="1"/>
          </p:cNvGraphicFramePr>
          <p:nvPr/>
        </p:nvGraphicFramePr>
        <p:xfrm>
          <a:off x="227012" y="1691640"/>
          <a:ext cx="11658600" cy="1889760"/>
        </p:xfrm>
        <a:graphic>
          <a:graphicData uri="http://schemas.openxmlformats.org/drawingml/2006/table">
            <a:tbl>
              <a:tblPr firstRow="1" bandRow="1">
                <a:tableStyleId>{5C22544A-7EE6-4342-B048-85BDC9FD1C3A}</a:tableStyleId>
              </a:tblPr>
              <a:tblGrid>
                <a:gridCol w="6096000"/>
                <a:gridCol w="5562600"/>
              </a:tblGrid>
              <a:tr h="370840">
                <a:tc>
                  <a:txBody>
                    <a:bodyPr/>
                    <a:lstStyle/>
                    <a:p>
                      <a:pPr algn="ctr"/>
                      <a:r>
                        <a:rPr lang="en-US" sz="2800" b="0" dirty="0" smtClean="0">
                          <a:latin typeface="Tw Cen MT" pitchFamily="34" charset="0"/>
                        </a:rPr>
                        <a:t>Policy </a:t>
                      </a:r>
                      <a:endParaRPr lang="en-US" sz="2800" b="0" dirty="0">
                        <a:latin typeface="Tw Cen MT" pitchFamily="34" charset="0"/>
                      </a:endParaRPr>
                    </a:p>
                  </a:txBody>
                  <a:tcPr/>
                </a:tc>
                <a:tc>
                  <a:txBody>
                    <a:bodyPr/>
                    <a:lstStyle/>
                    <a:p>
                      <a:pPr algn="ctr"/>
                      <a:r>
                        <a:rPr lang="en-US" sz="2800" b="0" dirty="0" smtClean="0">
                          <a:latin typeface="Tw Cen MT" pitchFamily="34" charset="0"/>
                        </a:rPr>
                        <a:t>Technical </a:t>
                      </a:r>
                      <a:endParaRPr lang="en-US" sz="2800" b="0" dirty="0">
                        <a:latin typeface="Tw Cen MT" pitchFamily="34" charset="0"/>
                      </a:endParaRPr>
                    </a:p>
                  </a:txBody>
                  <a:tcPr/>
                </a:tc>
              </a:tr>
              <a:tr h="370840">
                <a:tc>
                  <a:txBody>
                    <a:bodyPr/>
                    <a:lstStyle/>
                    <a:p>
                      <a:pPr marL="225425" indent="-225425">
                        <a:buFont typeface="Arial" pitchFamily="34" charset="0"/>
                        <a:buChar char="•"/>
                      </a:pPr>
                      <a:endParaRPr lang="en-US" sz="2800" b="0" dirty="0">
                        <a:latin typeface="Tw Cen MT" pitchFamily="34" charset="0"/>
                      </a:endParaRPr>
                    </a:p>
                  </a:txBody>
                  <a:tcPr/>
                </a:tc>
                <a:tc>
                  <a:txBody>
                    <a:bodyPr/>
                    <a:lstStyle/>
                    <a:p>
                      <a:pPr marL="225425" indent="-225425">
                        <a:buFont typeface="Arial" pitchFamily="34" charset="0"/>
                        <a:buChar char="•"/>
                      </a:pPr>
                      <a:r>
                        <a:rPr lang="en-US" sz="2800" b="0" kern="1200" baseline="0" dirty="0" smtClean="0">
                          <a:solidFill>
                            <a:schemeClr val="dk1"/>
                          </a:solidFill>
                          <a:latin typeface="Tw Cen MT" pitchFamily="34" charset="0"/>
                          <a:ea typeface="+mn-ea"/>
                          <a:cs typeface="+mn-cs"/>
                        </a:rPr>
                        <a:t>Build business network through experienced marketers and create a digital presence for easy access </a:t>
                      </a:r>
                      <a:endParaRPr lang="en-US" sz="2800" b="0" dirty="0">
                        <a:latin typeface="Tw Cen MT" pitchFamily="34" charset="0"/>
                      </a:endParaRPr>
                    </a:p>
                  </a:txBody>
                  <a:tcPr/>
                </a:tc>
              </a:tr>
            </a:tbl>
          </a:graphicData>
        </a:graphic>
      </p:graphicFrame>
      <p:sp>
        <p:nvSpPr>
          <p:cNvPr id="5" name="Rectangle 4"/>
          <p:cNvSpPr/>
          <p:nvPr/>
        </p:nvSpPr>
        <p:spPr>
          <a:xfrm>
            <a:off x="227012" y="1168420"/>
            <a:ext cx="1778372" cy="523220"/>
          </a:xfrm>
          <a:prstGeom prst="rect">
            <a:avLst/>
          </a:prstGeom>
        </p:spPr>
        <p:txBody>
          <a:bodyPr wrap="square">
            <a:spAutoFit/>
          </a:bodyPr>
          <a:lstStyle/>
          <a:p>
            <a:r>
              <a:rPr lang="en-US" sz="2800" b="1" dirty="0" smtClean="0">
                <a:latin typeface="Tw Cen MT" pitchFamily="34" charset="0"/>
              </a:rPr>
              <a:t>Marketing </a:t>
            </a:r>
            <a:endParaRPr lang="en-US" sz="2800" dirty="0">
              <a:latin typeface="Tw Cen MT" pitchFamily="34" charset="0"/>
            </a:endParaRPr>
          </a:p>
        </p:txBody>
      </p:sp>
      <p:graphicFrame>
        <p:nvGraphicFramePr>
          <p:cNvPr id="6" name="Table 5"/>
          <p:cNvGraphicFramePr>
            <a:graphicFrameLocks noGrp="1"/>
          </p:cNvGraphicFramePr>
          <p:nvPr/>
        </p:nvGraphicFramePr>
        <p:xfrm>
          <a:off x="303212" y="4145280"/>
          <a:ext cx="11658600" cy="2560320"/>
        </p:xfrm>
        <a:graphic>
          <a:graphicData uri="http://schemas.openxmlformats.org/drawingml/2006/table">
            <a:tbl>
              <a:tblPr firstRow="1" bandRow="1">
                <a:tableStyleId>{5C22544A-7EE6-4342-B048-85BDC9FD1C3A}</a:tableStyleId>
              </a:tblPr>
              <a:tblGrid>
                <a:gridCol w="6019800"/>
                <a:gridCol w="5638800"/>
              </a:tblGrid>
              <a:tr h="289560">
                <a:tc>
                  <a:txBody>
                    <a:bodyPr/>
                    <a:lstStyle/>
                    <a:p>
                      <a:pPr algn="ctr"/>
                      <a:r>
                        <a:rPr lang="en-US" sz="2600" b="0" dirty="0" smtClean="0">
                          <a:latin typeface="Tw Cen MT" pitchFamily="34" charset="0"/>
                        </a:rPr>
                        <a:t>Policy </a:t>
                      </a:r>
                      <a:endParaRPr lang="en-US" sz="2600" b="0" dirty="0">
                        <a:latin typeface="Tw Cen MT" pitchFamily="34" charset="0"/>
                      </a:endParaRPr>
                    </a:p>
                  </a:txBody>
                  <a:tcPr/>
                </a:tc>
                <a:tc>
                  <a:txBody>
                    <a:bodyPr/>
                    <a:lstStyle/>
                    <a:p>
                      <a:pPr algn="ctr"/>
                      <a:r>
                        <a:rPr lang="en-US" sz="2600" b="0" dirty="0" smtClean="0">
                          <a:latin typeface="Tw Cen MT" pitchFamily="34" charset="0"/>
                        </a:rPr>
                        <a:t>Technical </a:t>
                      </a:r>
                      <a:endParaRPr lang="en-US" sz="2600" b="0" dirty="0">
                        <a:latin typeface="Tw Cen MT" pitchFamily="34" charset="0"/>
                      </a:endParaRPr>
                    </a:p>
                  </a:txBody>
                  <a:tcPr/>
                </a:tc>
              </a:tr>
              <a:tr h="370840">
                <a:tc>
                  <a:txBody>
                    <a:bodyPr/>
                    <a:lstStyle/>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Enable domestic tanneries with indirect exports to access USD </a:t>
                      </a:r>
                      <a:endParaRPr lang="en-US" sz="2600" b="0" dirty="0">
                        <a:latin typeface="Tw Cen MT" pitchFamily="34" charset="0"/>
                      </a:endParaRPr>
                    </a:p>
                  </a:txBody>
                  <a:tcPr/>
                </a:tc>
                <a:tc>
                  <a:txBody>
                    <a:bodyPr/>
                    <a:lstStyle/>
                    <a:p>
                      <a:pPr marL="284163" indent="-284163">
                        <a:buFont typeface="Arial" pitchFamily="34" charset="0"/>
                        <a:buChar char="•"/>
                      </a:pPr>
                      <a:r>
                        <a:rPr lang="en-US" sz="2600" b="0" kern="1200" baseline="0" dirty="0" smtClean="0">
                          <a:solidFill>
                            <a:schemeClr val="dk1"/>
                          </a:solidFill>
                          <a:latin typeface="Tw Cen MT" pitchFamily="34" charset="0"/>
                          <a:ea typeface="+mn-ea"/>
                          <a:cs typeface="+mn-cs"/>
                        </a:rPr>
                        <a:t>Targeting international brands and manufacturers for increased export and induce new investment in Ethiopia </a:t>
                      </a:r>
                    </a:p>
                    <a:p>
                      <a:pPr marL="225425" indent="-225425">
                        <a:buFont typeface="Arial" pitchFamily="34" charset="0"/>
                        <a:buChar char="•"/>
                      </a:pPr>
                      <a:r>
                        <a:rPr lang="en-US" sz="2600" b="0" kern="1200" baseline="0" dirty="0" smtClean="0">
                          <a:solidFill>
                            <a:schemeClr val="dk1"/>
                          </a:solidFill>
                          <a:latin typeface="Tw Cen MT" pitchFamily="34" charset="0"/>
                          <a:ea typeface="+mn-ea"/>
                          <a:cs typeface="+mn-cs"/>
                        </a:rPr>
                        <a:t>Investment promotion via Industrial Parks </a:t>
                      </a:r>
                      <a:endParaRPr lang="en-US" sz="2600" b="0" dirty="0">
                        <a:latin typeface="Tw Cen MT" pitchFamily="34" charset="0"/>
                      </a:endParaRPr>
                    </a:p>
                  </a:txBody>
                  <a:tcPr/>
                </a:tc>
              </a:tr>
            </a:tbl>
          </a:graphicData>
        </a:graphic>
      </p:graphicFrame>
      <p:sp>
        <p:nvSpPr>
          <p:cNvPr id="7" name="Rectangle 6"/>
          <p:cNvSpPr/>
          <p:nvPr/>
        </p:nvSpPr>
        <p:spPr>
          <a:xfrm>
            <a:off x="303212" y="3667780"/>
            <a:ext cx="3639073" cy="523220"/>
          </a:xfrm>
          <a:prstGeom prst="rect">
            <a:avLst/>
          </a:prstGeom>
        </p:spPr>
        <p:txBody>
          <a:bodyPr wrap="none">
            <a:spAutoFit/>
          </a:bodyPr>
          <a:lstStyle/>
          <a:p>
            <a:r>
              <a:rPr lang="en-US" sz="2800" b="1" dirty="0" smtClean="0">
                <a:latin typeface="Tw Cen MT" pitchFamily="34" charset="0"/>
              </a:rPr>
              <a:t>Export and Investment </a:t>
            </a:r>
            <a:endParaRPr lang="en-US" sz="2800" b="1" dirty="0">
              <a:latin typeface="Tw Cen M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28600"/>
            <a:ext cx="10969943" cy="334962"/>
          </a:xfrm>
        </p:spPr>
        <p:txBody>
          <a:bodyPr>
            <a:noAutofit/>
          </a:bodyPr>
          <a:lstStyle/>
          <a:p>
            <a:r>
              <a:rPr lang="en-US" sz="3000" b="1" dirty="0" smtClean="0">
                <a:latin typeface="Tw Cen MT" pitchFamily="34" charset="0"/>
              </a:rPr>
              <a:t>Policy  and/or Technical Interventions - Leather Sector  … Cont’</a:t>
            </a:r>
            <a:endParaRPr lang="en-US" sz="3000" b="1" dirty="0" smtClean="0">
              <a:latin typeface="Tw Cen MT" pitchFamily="34" charset="0"/>
              <a:ea typeface="+mn-ea"/>
              <a:cs typeface="+mn-cs"/>
            </a:endParaRPr>
          </a:p>
        </p:txBody>
      </p:sp>
      <p:graphicFrame>
        <p:nvGraphicFramePr>
          <p:cNvPr id="4" name="Table 3"/>
          <p:cNvGraphicFramePr>
            <a:graphicFrameLocks noGrp="1"/>
          </p:cNvGraphicFramePr>
          <p:nvPr/>
        </p:nvGraphicFramePr>
        <p:xfrm>
          <a:off x="303212" y="990600"/>
          <a:ext cx="11582400" cy="2468880"/>
        </p:xfrm>
        <a:graphic>
          <a:graphicData uri="http://schemas.openxmlformats.org/drawingml/2006/table">
            <a:tbl>
              <a:tblPr firstRow="1" bandRow="1">
                <a:tableStyleId>{5C22544A-7EE6-4342-B048-85BDC9FD1C3A}</a:tableStyleId>
              </a:tblPr>
              <a:tblGrid>
                <a:gridCol w="6310411"/>
                <a:gridCol w="5271989"/>
              </a:tblGrid>
              <a:tr h="370840">
                <a:tc>
                  <a:txBody>
                    <a:bodyPr/>
                    <a:lstStyle/>
                    <a:p>
                      <a:pPr algn="ctr"/>
                      <a:r>
                        <a:rPr lang="en-US" sz="2500" b="0" dirty="0" smtClean="0">
                          <a:latin typeface="Tw Cen MT" pitchFamily="34" charset="0"/>
                        </a:rPr>
                        <a:t>Policy </a:t>
                      </a:r>
                      <a:endParaRPr lang="en-US" sz="2500" b="0" dirty="0">
                        <a:latin typeface="Tw Cen MT" pitchFamily="34" charset="0"/>
                      </a:endParaRPr>
                    </a:p>
                  </a:txBody>
                  <a:tcPr/>
                </a:tc>
                <a:tc>
                  <a:txBody>
                    <a:bodyPr/>
                    <a:lstStyle/>
                    <a:p>
                      <a:pPr algn="ctr"/>
                      <a:r>
                        <a:rPr lang="en-US" sz="2500" b="0" dirty="0" smtClean="0">
                          <a:latin typeface="Tw Cen MT" pitchFamily="34" charset="0"/>
                        </a:rPr>
                        <a:t>Technical </a:t>
                      </a:r>
                      <a:endParaRPr lang="en-US" sz="2500" b="0" dirty="0">
                        <a:latin typeface="Tw Cen MT" pitchFamily="34" charset="0"/>
                      </a:endParaRPr>
                    </a:p>
                  </a:txBody>
                  <a:tcPr/>
                </a:tc>
              </a:tr>
              <a:tr h="370840">
                <a:tc>
                  <a:txBody>
                    <a:bodyPr/>
                    <a:lstStyle/>
                    <a:p>
                      <a:pPr marL="225425" indent="-225425">
                        <a:buFont typeface="Arial" pitchFamily="34" charset="0"/>
                        <a:buChar char="•"/>
                      </a:pPr>
                      <a:r>
                        <a:rPr lang="en-US" sz="2500" b="0" kern="1200" baseline="0" dirty="0" smtClean="0">
                          <a:solidFill>
                            <a:schemeClr val="dk1"/>
                          </a:solidFill>
                          <a:latin typeface="Tw Cen MT" pitchFamily="34" charset="0"/>
                          <a:ea typeface="+mn-ea"/>
                          <a:cs typeface="+mn-cs"/>
                        </a:rPr>
                        <a:t>Increased and systematic checks of tanneries for installing primary and secondary treatment plant. </a:t>
                      </a:r>
                    </a:p>
                    <a:p>
                      <a:pPr marL="225425" indent="-225425">
                        <a:buFont typeface="Arial" pitchFamily="34" charset="0"/>
                        <a:buChar char="•"/>
                      </a:pPr>
                      <a:r>
                        <a:rPr lang="en-US" sz="2500" b="0" kern="1200" baseline="0" dirty="0" smtClean="0">
                          <a:solidFill>
                            <a:schemeClr val="dk1"/>
                          </a:solidFill>
                          <a:latin typeface="Tw Cen MT" pitchFamily="34" charset="0"/>
                          <a:ea typeface="+mn-ea"/>
                          <a:cs typeface="+mn-cs"/>
                        </a:rPr>
                        <a:t>Put in place a standard guide for responsible water usage </a:t>
                      </a:r>
                      <a:endParaRPr lang="en-US" sz="2500" b="0" dirty="0">
                        <a:latin typeface="Tw Cen MT" pitchFamily="34" charset="0"/>
                      </a:endParaRPr>
                    </a:p>
                  </a:txBody>
                  <a:tcPr/>
                </a:tc>
                <a:tc>
                  <a:txBody>
                    <a:bodyPr/>
                    <a:lstStyle/>
                    <a:p>
                      <a:pPr marL="225425" indent="-225425">
                        <a:buFont typeface="Arial" pitchFamily="34" charset="0"/>
                        <a:buChar char="•"/>
                      </a:pPr>
                      <a:r>
                        <a:rPr lang="en-US" sz="2500" b="0" kern="1200" baseline="0" dirty="0" smtClean="0">
                          <a:solidFill>
                            <a:schemeClr val="dk1"/>
                          </a:solidFill>
                          <a:latin typeface="Tw Cen MT" pitchFamily="34" charset="0"/>
                          <a:ea typeface="+mn-ea"/>
                          <a:cs typeface="+mn-cs"/>
                        </a:rPr>
                        <a:t>Finalize the Modjo Common Effluent Treatment Plan (CETP) plant construction </a:t>
                      </a:r>
                      <a:endParaRPr lang="en-US" sz="2500" b="0" dirty="0">
                        <a:latin typeface="Tw Cen MT" pitchFamily="34" charset="0"/>
                      </a:endParaRPr>
                    </a:p>
                  </a:txBody>
                  <a:tcPr/>
                </a:tc>
              </a:tr>
            </a:tbl>
          </a:graphicData>
        </a:graphic>
      </p:graphicFrame>
      <p:sp>
        <p:nvSpPr>
          <p:cNvPr id="5" name="Rectangle 4"/>
          <p:cNvSpPr/>
          <p:nvPr/>
        </p:nvSpPr>
        <p:spPr>
          <a:xfrm>
            <a:off x="303212" y="533400"/>
            <a:ext cx="2159566" cy="523220"/>
          </a:xfrm>
          <a:prstGeom prst="rect">
            <a:avLst/>
          </a:prstGeom>
        </p:spPr>
        <p:txBody>
          <a:bodyPr wrap="none">
            <a:spAutoFit/>
          </a:bodyPr>
          <a:lstStyle/>
          <a:p>
            <a:r>
              <a:rPr lang="en-US" sz="2800" b="1" dirty="0" smtClean="0">
                <a:latin typeface="Tw Cen MT" pitchFamily="34" charset="0"/>
              </a:rPr>
              <a:t>Environment </a:t>
            </a:r>
            <a:endParaRPr lang="en-US" sz="2800" dirty="0">
              <a:latin typeface="Tw Cen MT" pitchFamily="34" charset="0"/>
            </a:endParaRPr>
          </a:p>
        </p:txBody>
      </p:sp>
      <p:graphicFrame>
        <p:nvGraphicFramePr>
          <p:cNvPr id="6" name="Table 5"/>
          <p:cNvGraphicFramePr>
            <a:graphicFrameLocks noGrp="1"/>
          </p:cNvGraphicFramePr>
          <p:nvPr/>
        </p:nvGraphicFramePr>
        <p:xfrm>
          <a:off x="379412" y="4023360"/>
          <a:ext cx="11582400" cy="2377440"/>
        </p:xfrm>
        <a:graphic>
          <a:graphicData uri="http://schemas.openxmlformats.org/drawingml/2006/table">
            <a:tbl>
              <a:tblPr firstRow="1" bandRow="1">
                <a:tableStyleId>{5C22544A-7EE6-4342-B048-85BDC9FD1C3A}</a:tableStyleId>
              </a:tblPr>
              <a:tblGrid>
                <a:gridCol w="8382000"/>
                <a:gridCol w="3200400"/>
              </a:tblGrid>
              <a:tr h="289560">
                <a:tc>
                  <a:txBody>
                    <a:bodyPr/>
                    <a:lstStyle/>
                    <a:p>
                      <a:pPr algn="ctr"/>
                      <a:r>
                        <a:rPr lang="en-US" sz="2400" b="0" dirty="0" smtClean="0">
                          <a:latin typeface="Tw Cen MT" pitchFamily="34" charset="0"/>
                        </a:rPr>
                        <a:t>Policy </a:t>
                      </a:r>
                      <a:endParaRPr lang="en-US" sz="2400" b="0" dirty="0">
                        <a:latin typeface="Tw Cen MT" pitchFamily="34" charset="0"/>
                      </a:endParaRPr>
                    </a:p>
                  </a:txBody>
                  <a:tcPr/>
                </a:tc>
                <a:tc>
                  <a:txBody>
                    <a:bodyPr/>
                    <a:lstStyle/>
                    <a:p>
                      <a:pPr algn="ctr"/>
                      <a:r>
                        <a:rPr lang="en-US" sz="2400" b="0" dirty="0" smtClean="0">
                          <a:latin typeface="Tw Cen MT" pitchFamily="34" charset="0"/>
                        </a:rPr>
                        <a:t>Technical </a:t>
                      </a:r>
                      <a:endParaRPr lang="en-US" sz="2400" b="0" dirty="0">
                        <a:latin typeface="Tw Cen MT" pitchFamily="34" charset="0"/>
                      </a:endParaRPr>
                    </a:p>
                  </a:txBody>
                  <a:tcPr/>
                </a:tc>
              </a:tr>
              <a:tr h="370840">
                <a:tc>
                  <a:txBody>
                    <a:bodyPr/>
                    <a:lstStyle/>
                    <a:p>
                      <a:pPr marL="165100" indent="-165100">
                        <a:buFont typeface="Arial" pitchFamily="34" charset="0"/>
                        <a:buChar char="•"/>
                      </a:pPr>
                      <a:r>
                        <a:rPr lang="en-US" sz="2400" b="0" kern="1200" baseline="0" dirty="0" smtClean="0">
                          <a:solidFill>
                            <a:schemeClr val="dk1"/>
                          </a:solidFill>
                          <a:latin typeface="Tw Cen MT" pitchFamily="34" charset="0"/>
                          <a:ea typeface="+mn-ea"/>
                          <a:cs typeface="+mn-cs"/>
                        </a:rPr>
                        <a:t>Introduce performance based new incentives for value addition and improve management of existing incentive mechanisms</a:t>
                      </a:r>
                    </a:p>
                    <a:p>
                      <a:pPr marL="165100" indent="-165100">
                        <a:buFont typeface="Arial" pitchFamily="34" charset="0"/>
                        <a:buChar char="•"/>
                      </a:pPr>
                      <a:r>
                        <a:rPr lang="en-US" sz="2400" b="0" kern="1200" baseline="0" dirty="0" smtClean="0">
                          <a:solidFill>
                            <a:schemeClr val="dk1"/>
                          </a:solidFill>
                          <a:latin typeface="Tw Cen MT" pitchFamily="34" charset="0"/>
                          <a:ea typeface="+mn-ea"/>
                          <a:cs typeface="+mn-cs"/>
                        </a:rPr>
                        <a:t>Create a joint taskforce between key supporting institutions to serve as a central coordinating body to drive necessary change </a:t>
                      </a:r>
                    </a:p>
                    <a:p>
                      <a:pPr marL="165100" indent="-165100">
                        <a:buFont typeface="Arial" pitchFamily="34" charset="0"/>
                        <a:buChar char="•"/>
                      </a:pPr>
                      <a:r>
                        <a:rPr lang="en-US" sz="2400" b="0" kern="1200" baseline="0" dirty="0" smtClean="0">
                          <a:solidFill>
                            <a:schemeClr val="dk1"/>
                          </a:solidFill>
                          <a:latin typeface="Tw Cen MT" pitchFamily="34" charset="0"/>
                          <a:ea typeface="+mn-ea"/>
                          <a:cs typeface="+mn-cs"/>
                        </a:rPr>
                        <a:t>Set logistic competitiveness target  </a:t>
                      </a:r>
                      <a:endParaRPr lang="en-US" sz="2400" b="0" dirty="0">
                        <a:latin typeface="Tw Cen MT" pitchFamily="34" charset="0"/>
                      </a:endParaRPr>
                    </a:p>
                  </a:txBody>
                  <a:tcPr/>
                </a:tc>
                <a:tc>
                  <a:txBody>
                    <a:bodyPr/>
                    <a:lstStyle/>
                    <a:p>
                      <a:pPr marL="284163" indent="-284163">
                        <a:buFont typeface="Arial" pitchFamily="34" charset="0"/>
                        <a:buChar char="•"/>
                      </a:pPr>
                      <a:endParaRPr lang="en-US" sz="2400" b="0" dirty="0">
                        <a:latin typeface="Tw Cen MT" pitchFamily="34" charset="0"/>
                      </a:endParaRPr>
                    </a:p>
                  </a:txBody>
                  <a:tcPr/>
                </a:tc>
              </a:tr>
            </a:tbl>
          </a:graphicData>
        </a:graphic>
      </p:graphicFrame>
      <p:sp>
        <p:nvSpPr>
          <p:cNvPr id="7" name="Rectangle 6"/>
          <p:cNvSpPr/>
          <p:nvPr/>
        </p:nvSpPr>
        <p:spPr>
          <a:xfrm>
            <a:off x="303212" y="3429000"/>
            <a:ext cx="7369197" cy="523220"/>
          </a:xfrm>
          <a:prstGeom prst="rect">
            <a:avLst/>
          </a:prstGeom>
        </p:spPr>
        <p:txBody>
          <a:bodyPr wrap="none">
            <a:spAutoFit/>
          </a:bodyPr>
          <a:lstStyle/>
          <a:p>
            <a:r>
              <a:rPr lang="en-US" sz="2800" b="1" dirty="0" smtClean="0">
                <a:latin typeface="Tw Cen MT" pitchFamily="34" charset="0"/>
              </a:rPr>
              <a:t>Incentives, Coordination, Logistics, and Customs</a:t>
            </a:r>
            <a:endParaRPr lang="en-US" sz="2800" dirty="0">
              <a:latin typeface="Tw Cen MT"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503238"/>
            <a:ext cx="10969943" cy="334962"/>
          </a:xfrm>
        </p:spPr>
        <p:txBody>
          <a:bodyPr>
            <a:noAutofit/>
          </a:bodyPr>
          <a:lstStyle/>
          <a:p>
            <a:r>
              <a:rPr lang="en-US" sz="3200" b="1" dirty="0" smtClean="0">
                <a:latin typeface="Tw Cen MT" pitchFamily="34" charset="0"/>
                <a:ea typeface="+mn-ea"/>
                <a:cs typeface="+mn-cs"/>
              </a:rPr>
              <a:t>Policy  and/or Technical Interventions - </a:t>
            </a:r>
            <a:r>
              <a:rPr lang="en-US" sz="3200" b="1" dirty="0" smtClean="0">
                <a:latin typeface="Tw Cen MT" pitchFamily="34" charset="0"/>
              </a:rPr>
              <a:t>Leather Sector  … Cont’</a:t>
            </a:r>
            <a:endParaRPr lang="en-US" sz="3200" b="1" dirty="0" smtClean="0">
              <a:latin typeface="Tw Cen MT" pitchFamily="34" charset="0"/>
              <a:ea typeface="+mn-ea"/>
              <a:cs typeface="+mn-cs"/>
            </a:endParaRPr>
          </a:p>
        </p:txBody>
      </p:sp>
      <p:sp>
        <p:nvSpPr>
          <p:cNvPr id="5" name="Rectangle 4"/>
          <p:cNvSpPr/>
          <p:nvPr/>
        </p:nvSpPr>
        <p:spPr>
          <a:xfrm>
            <a:off x="800873" y="1447800"/>
            <a:ext cx="3693832" cy="523220"/>
          </a:xfrm>
          <a:prstGeom prst="rect">
            <a:avLst/>
          </a:prstGeom>
        </p:spPr>
        <p:txBody>
          <a:bodyPr wrap="none">
            <a:spAutoFit/>
          </a:bodyPr>
          <a:lstStyle/>
          <a:p>
            <a:r>
              <a:rPr lang="en-US" sz="2800" b="1" dirty="0" smtClean="0">
                <a:latin typeface="Tw Cen MT" pitchFamily="34" charset="0"/>
              </a:rPr>
              <a:t>workforce development</a:t>
            </a:r>
            <a:endParaRPr lang="en-US" sz="2800" dirty="0">
              <a:latin typeface="Tw Cen MT" pitchFamily="34" charset="0"/>
            </a:endParaRPr>
          </a:p>
        </p:txBody>
      </p:sp>
      <p:graphicFrame>
        <p:nvGraphicFramePr>
          <p:cNvPr id="6" name="Table 5"/>
          <p:cNvGraphicFramePr>
            <a:graphicFrameLocks noGrp="1"/>
          </p:cNvGraphicFramePr>
          <p:nvPr/>
        </p:nvGraphicFramePr>
        <p:xfrm>
          <a:off x="684212" y="2026920"/>
          <a:ext cx="11049000" cy="3230880"/>
        </p:xfrm>
        <a:graphic>
          <a:graphicData uri="http://schemas.openxmlformats.org/drawingml/2006/table">
            <a:tbl>
              <a:tblPr firstRow="1" bandRow="1">
                <a:tableStyleId>{5C22544A-7EE6-4342-B048-85BDC9FD1C3A}</a:tableStyleId>
              </a:tblPr>
              <a:tblGrid>
                <a:gridCol w="6019800"/>
                <a:gridCol w="5029200"/>
              </a:tblGrid>
              <a:tr h="289560">
                <a:tc>
                  <a:txBody>
                    <a:bodyPr/>
                    <a:lstStyle/>
                    <a:p>
                      <a:pPr algn="ctr"/>
                      <a:r>
                        <a:rPr lang="en-US" sz="2500" b="0" dirty="0" smtClean="0">
                          <a:latin typeface="Tw Cen MT" pitchFamily="34" charset="0"/>
                        </a:rPr>
                        <a:t>Policy </a:t>
                      </a:r>
                      <a:endParaRPr lang="en-US" sz="2500" b="0" dirty="0">
                        <a:latin typeface="Tw Cen MT" pitchFamily="34" charset="0"/>
                      </a:endParaRPr>
                    </a:p>
                  </a:txBody>
                  <a:tcPr/>
                </a:tc>
                <a:tc>
                  <a:txBody>
                    <a:bodyPr/>
                    <a:lstStyle/>
                    <a:p>
                      <a:pPr algn="ctr"/>
                      <a:r>
                        <a:rPr lang="en-US" sz="2500" b="0" dirty="0" smtClean="0">
                          <a:latin typeface="Tw Cen MT" pitchFamily="34" charset="0"/>
                        </a:rPr>
                        <a:t>Technical </a:t>
                      </a:r>
                      <a:endParaRPr lang="en-US" sz="2500" b="0" dirty="0">
                        <a:latin typeface="Tw Cen MT" pitchFamily="34" charset="0"/>
                      </a:endParaRPr>
                    </a:p>
                  </a:txBody>
                  <a:tcPr/>
                </a:tc>
              </a:tr>
              <a:tr h="370840">
                <a:tc>
                  <a:txBody>
                    <a:bodyPr/>
                    <a:lstStyle/>
                    <a:p>
                      <a:pPr marL="165100" indent="-165100">
                        <a:buFont typeface="Arial" pitchFamily="34" charset="0"/>
                        <a:buChar char="•"/>
                      </a:pPr>
                      <a:r>
                        <a:rPr lang="en-US" sz="2500" b="0" kern="1200" baseline="0" dirty="0" smtClean="0">
                          <a:solidFill>
                            <a:schemeClr val="dk1"/>
                          </a:solidFill>
                          <a:latin typeface="Tw Cen MT" pitchFamily="34" charset="0"/>
                          <a:ea typeface="+mn-ea"/>
                          <a:cs typeface="+mn-cs"/>
                        </a:rPr>
                        <a:t>Establish a human resource development fund to support with worker training in both soft and hard skills </a:t>
                      </a:r>
                    </a:p>
                    <a:p>
                      <a:pPr marL="165100" indent="-165100">
                        <a:buFont typeface="Arial" pitchFamily="34" charset="0"/>
                        <a:buChar char="•"/>
                      </a:pPr>
                      <a:endParaRPr lang="en-US" sz="2500" b="0" kern="1200" baseline="0" dirty="0" smtClean="0">
                        <a:solidFill>
                          <a:schemeClr val="dk1"/>
                        </a:solidFill>
                        <a:latin typeface="Tw Cen MT" pitchFamily="34" charset="0"/>
                        <a:ea typeface="+mn-ea"/>
                        <a:cs typeface="+mn-cs"/>
                      </a:endParaRPr>
                    </a:p>
                    <a:p>
                      <a:pPr marL="165100" indent="-165100">
                        <a:buFont typeface="Arial" pitchFamily="34" charset="0"/>
                        <a:buChar char="•"/>
                      </a:pPr>
                      <a:r>
                        <a:rPr lang="en-US" sz="2500" b="0" kern="1200" baseline="0" dirty="0" smtClean="0">
                          <a:solidFill>
                            <a:schemeClr val="dk1"/>
                          </a:solidFill>
                          <a:latin typeface="Tw Cen MT" pitchFamily="34" charset="0"/>
                          <a:ea typeface="+mn-ea"/>
                          <a:cs typeface="+mn-cs"/>
                        </a:rPr>
                        <a:t>Workers health and safety procedures and guidelines development and enforcement </a:t>
                      </a:r>
                    </a:p>
                    <a:p>
                      <a:pPr marL="165100" indent="-165100">
                        <a:buFont typeface="Arial" pitchFamily="34" charset="0"/>
                        <a:buNone/>
                      </a:pPr>
                      <a:r>
                        <a:rPr lang="en-US" sz="2500" b="0" kern="1200" baseline="0" dirty="0" smtClean="0">
                          <a:solidFill>
                            <a:schemeClr val="dk1"/>
                          </a:solidFill>
                          <a:latin typeface="Tw Cen MT" pitchFamily="34" charset="0"/>
                          <a:ea typeface="+mn-ea"/>
                          <a:cs typeface="+mn-cs"/>
                        </a:rPr>
                        <a:t>  </a:t>
                      </a:r>
                      <a:endParaRPr lang="en-US" sz="2500" b="0" dirty="0">
                        <a:latin typeface="Tw Cen MT" pitchFamily="34" charset="0"/>
                      </a:endParaRPr>
                    </a:p>
                  </a:txBody>
                  <a:tcPr/>
                </a:tc>
                <a:tc>
                  <a:txBody>
                    <a:bodyPr/>
                    <a:lstStyle/>
                    <a:p>
                      <a:pPr marL="284163" indent="-284163">
                        <a:buFont typeface="Arial" pitchFamily="34" charset="0"/>
                        <a:buChar char="•"/>
                      </a:pPr>
                      <a:r>
                        <a:rPr lang="en-US" sz="2500" b="0" kern="1200" baseline="0" dirty="0" smtClean="0">
                          <a:solidFill>
                            <a:schemeClr val="dk1"/>
                          </a:solidFill>
                          <a:latin typeface="Tw Cen MT" pitchFamily="34" charset="0"/>
                          <a:ea typeface="+mn-ea"/>
                          <a:cs typeface="+mn-cs"/>
                        </a:rPr>
                        <a:t>Set-up worker service support centers to improve retention and address worker unrest related issues </a:t>
                      </a:r>
                    </a:p>
                    <a:p>
                      <a:pPr marL="284163" indent="-284163">
                        <a:buFont typeface="Arial" pitchFamily="34" charset="0"/>
                        <a:buChar char="•"/>
                      </a:pPr>
                      <a:endParaRPr lang="en-US" sz="2500" b="0" kern="1200" baseline="0" dirty="0" smtClean="0">
                        <a:solidFill>
                          <a:schemeClr val="dk1"/>
                        </a:solidFill>
                        <a:latin typeface="Tw Cen MT" pitchFamily="34" charset="0"/>
                        <a:ea typeface="+mn-ea"/>
                        <a:cs typeface="+mn-cs"/>
                      </a:endParaRPr>
                    </a:p>
                    <a:p>
                      <a:pPr marL="284163" indent="-284163">
                        <a:buFont typeface="Arial" pitchFamily="34" charset="0"/>
                        <a:buChar char="•"/>
                      </a:pPr>
                      <a:endParaRPr lang="en-US" sz="2500" b="0" dirty="0">
                        <a:latin typeface="Tw Cen MT" pitchFamily="34"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3" y="152400"/>
            <a:ext cx="11047572" cy="639762"/>
          </a:xfrm>
        </p:spPr>
        <p:txBody>
          <a:bodyPr>
            <a:noAutofit/>
          </a:bodyPr>
          <a:lstStyle/>
          <a:p>
            <a:r>
              <a:rPr lang="en-US" sz="3000" b="1" dirty="0" smtClean="0">
                <a:latin typeface="Tw Cen MT" pitchFamily="34" charset="0"/>
              </a:rPr>
              <a:t/>
            </a:r>
            <a:br>
              <a:rPr lang="en-US" sz="3000" b="1" dirty="0" smtClean="0">
                <a:latin typeface="Tw Cen MT" pitchFamily="34" charset="0"/>
              </a:rPr>
            </a:br>
            <a:r>
              <a:rPr lang="en-US" sz="3000" b="1" dirty="0" smtClean="0">
                <a:latin typeface="Tw Cen MT" pitchFamily="34" charset="0"/>
              </a:rPr>
              <a:t>Comparison of Livestock Population and RHS Productivity</a:t>
            </a:r>
            <a:r>
              <a:rPr lang="en-US" sz="3000" dirty="0"/>
              <a:t/>
            </a:r>
            <a:br>
              <a:rPr lang="en-US" sz="3000" dirty="0"/>
            </a:br>
            <a:endParaRPr lang="en-US" sz="3000" dirty="0"/>
          </a:p>
        </p:txBody>
      </p:sp>
      <p:graphicFrame>
        <p:nvGraphicFramePr>
          <p:cNvPr id="5" name="Table 4"/>
          <p:cNvGraphicFramePr>
            <a:graphicFrameLocks noGrp="1"/>
          </p:cNvGraphicFramePr>
          <p:nvPr/>
        </p:nvGraphicFramePr>
        <p:xfrm>
          <a:off x="608012" y="3090793"/>
          <a:ext cx="11015229" cy="1557407"/>
        </p:xfrm>
        <a:graphic>
          <a:graphicData uri="http://schemas.openxmlformats.org/drawingml/2006/table">
            <a:tbl>
              <a:tblPr/>
              <a:tblGrid>
                <a:gridCol w="1911970"/>
                <a:gridCol w="1740749"/>
                <a:gridCol w="2054654"/>
                <a:gridCol w="2653928"/>
                <a:gridCol w="2653928"/>
              </a:tblGrid>
              <a:tr h="154915">
                <a:tc>
                  <a:txBody>
                    <a:bodyPr/>
                    <a:lstStyle/>
                    <a:p>
                      <a:pPr marL="241300" marR="0">
                        <a:spcBef>
                          <a:spcPts val="0"/>
                        </a:spcBef>
                        <a:spcAft>
                          <a:spcPts val="0"/>
                        </a:spcAft>
                      </a:pPr>
                      <a:r>
                        <a:rPr lang="en-US" sz="1800" b="1" dirty="0">
                          <a:solidFill>
                            <a:schemeClr val="tx1"/>
                          </a:solidFill>
                          <a:latin typeface="Tw Cen MT" pitchFamily="34" charset="0"/>
                          <a:ea typeface="Arial"/>
                          <a:cs typeface="Arial"/>
                        </a:rPr>
                        <a:t>Location</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58883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No of </a:t>
                      </a:r>
                      <a:r>
                        <a:rPr lang="en-US" sz="1800" b="1" dirty="0" smtClean="0">
                          <a:solidFill>
                            <a:schemeClr val="tx1"/>
                          </a:solidFill>
                          <a:latin typeface="Tw Cen MT" pitchFamily="34" charset="0"/>
                          <a:ea typeface="Arial"/>
                          <a:cs typeface="Arial"/>
                        </a:rPr>
                        <a:t>sheep</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 (</a:t>
                      </a:r>
                      <a:r>
                        <a:rPr lang="en-US" sz="1800" b="1" dirty="0" err="1" smtClean="0">
                          <a:solidFill>
                            <a:schemeClr val="tx1"/>
                          </a:solidFill>
                          <a:latin typeface="Tw Cen MT" pitchFamily="34" charset="0"/>
                          <a:ea typeface="Arial"/>
                          <a:cs typeface="Arial"/>
                        </a:rPr>
                        <a:t>mln</a:t>
                      </a:r>
                      <a:r>
                        <a:rPr lang="en-US" sz="1800" b="1" dirty="0" smtClean="0">
                          <a:solidFill>
                            <a:schemeClr val="tx1"/>
                          </a:solidFill>
                          <a:latin typeface="Tw Cen MT" pitchFamily="34" charset="0"/>
                          <a:ea typeface="Arial"/>
                          <a:cs typeface="Arial"/>
                        </a:rPr>
                        <a:t> head)</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88888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Share </a:t>
                      </a:r>
                      <a:r>
                        <a:rPr lang="en-US" sz="1800" b="1" dirty="0" smtClean="0">
                          <a:solidFill>
                            <a:schemeClr val="tx1"/>
                          </a:solidFill>
                          <a:latin typeface="Tw Cen MT" pitchFamily="34" charset="0"/>
                          <a:ea typeface="Arial"/>
                          <a:cs typeface="Arial"/>
                        </a:rPr>
                        <a:t>of global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herd (%)</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88888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Output </a:t>
                      </a:r>
                      <a:r>
                        <a:rPr lang="en-US" sz="1800" b="1" dirty="0">
                          <a:solidFill>
                            <a:schemeClr val="tx1"/>
                          </a:solidFill>
                          <a:latin typeface="Tw Cen MT" pitchFamily="34" charset="0"/>
                          <a:ea typeface="Arial"/>
                          <a:cs typeface="Arial"/>
                        </a:rPr>
                        <a:t>of </a:t>
                      </a:r>
                      <a:r>
                        <a:rPr lang="en-US" sz="1800" b="1" dirty="0" smtClean="0">
                          <a:solidFill>
                            <a:schemeClr val="tx1"/>
                          </a:solidFill>
                          <a:latin typeface="Tw Cen MT" pitchFamily="34" charset="0"/>
                          <a:ea typeface="Arial"/>
                          <a:cs typeface="Arial"/>
                        </a:rPr>
                        <a:t>skins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 (</a:t>
                      </a:r>
                      <a:r>
                        <a:rPr lang="en-US" sz="1800" b="1" dirty="0" err="1" smtClean="0">
                          <a:solidFill>
                            <a:schemeClr val="tx1"/>
                          </a:solidFill>
                          <a:latin typeface="Tw Cen MT" pitchFamily="34" charset="0"/>
                          <a:ea typeface="Arial"/>
                          <a:cs typeface="Arial"/>
                        </a:rPr>
                        <a:t>mln</a:t>
                      </a:r>
                      <a:r>
                        <a:rPr lang="en-US" sz="1800" b="1" dirty="0" smtClean="0">
                          <a:solidFill>
                            <a:schemeClr val="tx1"/>
                          </a:solidFill>
                          <a:latin typeface="Tw Cen MT" pitchFamily="34" charset="0"/>
                          <a:ea typeface="Arial"/>
                          <a:cs typeface="Arial"/>
                        </a:rPr>
                        <a:t> </a:t>
                      </a:r>
                      <a:r>
                        <a:rPr lang="en-US" sz="1800" b="1" dirty="0" err="1" smtClean="0">
                          <a:solidFill>
                            <a:schemeClr val="tx1"/>
                          </a:solidFill>
                          <a:latin typeface="Tw Cen MT" pitchFamily="34" charset="0"/>
                          <a:ea typeface="Arial"/>
                          <a:cs typeface="Arial"/>
                        </a:rPr>
                        <a:t>pcs</a:t>
                      </a:r>
                      <a:r>
                        <a:rPr lang="en-US" sz="1800" b="1" dirty="0" smtClean="0">
                          <a:solidFill>
                            <a:schemeClr val="tx1"/>
                          </a:solidFill>
                          <a:latin typeface="Tw Cen MT" pitchFamily="34" charset="0"/>
                          <a:ea typeface="Arial"/>
                          <a:cs typeface="Arial"/>
                        </a:rPr>
                        <a:t>)</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88888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Ratio of output </a:t>
                      </a:r>
                      <a:r>
                        <a:rPr lang="en-US" sz="1800" b="1" dirty="0" smtClean="0">
                          <a:solidFill>
                            <a:schemeClr val="tx1"/>
                          </a:solidFill>
                          <a:latin typeface="Tw Cen MT" pitchFamily="34" charset="0"/>
                          <a:ea typeface="Arial"/>
                          <a:cs typeface="Arial"/>
                        </a:rPr>
                        <a:t>to sheep head (%)</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888888"/>
                    </a:solidFill>
                  </a:tcPr>
                </a:tc>
              </a:tr>
              <a:tr h="312818">
                <a:tc>
                  <a:txBody>
                    <a:bodyPr/>
                    <a:lstStyle/>
                    <a:p>
                      <a:pPr marL="50800" marR="0">
                        <a:spcBef>
                          <a:spcPts val="0"/>
                        </a:spcBef>
                        <a:spcAft>
                          <a:spcPts val="0"/>
                        </a:spcAft>
                      </a:pPr>
                      <a:r>
                        <a:rPr lang="en-US" sz="1800" b="1" dirty="0">
                          <a:solidFill>
                            <a:schemeClr val="tx1"/>
                          </a:solidFill>
                          <a:latin typeface="Tw Cen MT" pitchFamily="34" charset="0"/>
                          <a:ea typeface="Arial"/>
                          <a:cs typeface="Arial"/>
                        </a:rPr>
                        <a:t>World</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588838"/>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1163.7</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100</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550.0</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47.3</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r>
              <a:tr h="328603">
                <a:tc>
                  <a:txBody>
                    <a:bodyPr/>
                    <a:lstStyle/>
                    <a:p>
                      <a:pPr marL="50800" marR="0">
                        <a:spcBef>
                          <a:spcPts val="0"/>
                        </a:spcBef>
                        <a:spcAft>
                          <a:spcPts val="0"/>
                        </a:spcAft>
                      </a:pPr>
                      <a:r>
                        <a:rPr lang="en-US" sz="1800" b="1">
                          <a:solidFill>
                            <a:schemeClr val="tx1"/>
                          </a:solidFill>
                          <a:latin typeface="Tw Cen MT" pitchFamily="34" charset="0"/>
                          <a:ea typeface="Arial"/>
                          <a:cs typeface="Arial"/>
                        </a:rPr>
                        <a:t>Africa</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588838"/>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301.8</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25.9</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110.8</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36.7</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r>
              <a:tr h="367346">
                <a:tc>
                  <a:txBody>
                    <a:bodyPr/>
                    <a:lstStyle/>
                    <a:p>
                      <a:pPr marL="50800" marR="0">
                        <a:spcBef>
                          <a:spcPts val="0"/>
                        </a:spcBef>
                        <a:spcAft>
                          <a:spcPts val="0"/>
                        </a:spcAft>
                      </a:pPr>
                      <a:r>
                        <a:rPr lang="en-US" sz="1800" b="1" dirty="0">
                          <a:solidFill>
                            <a:schemeClr val="tx1"/>
                          </a:solidFill>
                          <a:latin typeface="Tw Cen MT" pitchFamily="34" charset="0"/>
                          <a:ea typeface="Arial"/>
                          <a:cs typeface="Arial"/>
                        </a:rPr>
                        <a:t>Ethiopia</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588838"/>
                    </a:solidFill>
                  </a:tcPr>
                </a:tc>
                <a:tc>
                  <a:txBody>
                    <a:bodyPr/>
                    <a:lstStyle/>
                    <a:p>
                      <a:pPr marL="0" marR="0" algn="ctr">
                        <a:spcBef>
                          <a:spcPts val="0"/>
                        </a:spcBef>
                        <a:spcAft>
                          <a:spcPts val="0"/>
                        </a:spcAft>
                      </a:pPr>
                      <a:r>
                        <a:rPr lang="en-US" sz="1800">
                          <a:solidFill>
                            <a:schemeClr val="tx1"/>
                          </a:solidFill>
                          <a:latin typeface="Tw Cen MT" pitchFamily="34" charset="0"/>
                          <a:ea typeface="Arial"/>
                          <a:cs typeface="Arial"/>
                        </a:rPr>
                        <a:t>26.2</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a:solidFill>
                            <a:schemeClr val="tx1"/>
                          </a:solidFill>
                          <a:latin typeface="Tw Cen MT" pitchFamily="34" charset="0"/>
                          <a:ea typeface="Arial"/>
                          <a:cs typeface="Arial"/>
                        </a:rPr>
                        <a:t>2.3</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8.7</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33.2</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r>
            </a:tbl>
          </a:graphicData>
        </a:graphic>
      </p:graphicFrame>
      <p:graphicFrame>
        <p:nvGraphicFramePr>
          <p:cNvPr id="6" name="Table 5"/>
          <p:cNvGraphicFramePr>
            <a:graphicFrameLocks noGrp="1"/>
          </p:cNvGraphicFramePr>
          <p:nvPr/>
        </p:nvGraphicFramePr>
        <p:xfrm>
          <a:off x="608012" y="1097702"/>
          <a:ext cx="11049000" cy="1568886"/>
        </p:xfrm>
        <a:graphic>
          <a:graphicData uri="http://schemas.openxmlformats.org/drawingml/2006/table">
            <a:tbl>
              <a:tblPr/>
              <a:tblGrid>
                <a:gridCol w="1905000"/>
                <a:gridCol w="2018651"/>
                <a:gridCol w="1851963"/>
                <a:gridCol w="2197244"/>
                <a:gridCol w="3076142"/>
              </a:tblGrid>
              <a:tr h="547806">
                <a:tc>
                  <a:txBody>
                    <a:bodyPr/>
                    <a:lstStyle/>
                    <a:p>
                      <a:pPr marL="88900" marR="0">
                        <a:spcBef>
                          <a:spcPts val="0"/>
                        </a:spcBef>
                        <a:spcAft>
                          <a:spcPts val="0"/>
                        </a:spcAft>
                      </a:pPr>
                      <a:r>
                        <a:rPr lang="en-US" sz="1800" b="1" dirty="0">
                          <a:solidFill>
                            <a:schemeClr val="tx1"/>
                          </a:solidFill>
                          <a:latin typeface="Tw Cen MT" pitchFamily="34" charset="0"/>
                          <a:ea typeface="Arial"/>
                          <a:cs typeface="Arial"/>
                        </a:rPr>
                        <a:t>Location</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588838"/>
                    </a:solidFill>
                  </a:tcPr>
                </a:tc>
                <a:tc>
                  <a:txBody>
                    <a:bodyPr/>
                    <a:lstStyle/>
                    <a:p>
                      <a:pPr marL="0" marR="0" algn="ctr">
                        <a:spcBef>
                          <a:spcPts val="0"/>
                        </a:spcBef>
                        <a:spcAft>
                          <a:spcPts val="0"/>
                        </a:spcAft>
                      </a:pPr>
                      <a:r>
                        <a:rPr lang="en-US" sz="1800" b="1" dirty="0">
                          <a:solidFill>
                            <a:schemeClr val="tx1"/>
                          </a:solidFill>
                          <a:latin typeface="Tw Cen MT" pitchFamily="34" charset="0"/>
                          <a:ea typeface="Arial"/>
                          <a:cs typeface="Arial"/>
                        </a:rPr>
                        <a:t>No of </a:t>
                      </a:r>
                      <a:r>
                        <a:rPr lang="en-US" sz="1800" b="1" dirty="0" smtClean="0">
                          <a:solidFill>
                            <a:schemeClr val="tx1"/>
                          </a:solidFill>
                          <a:latin typeface="Tw Cen MT" pitchFamily="34" charset="0"/>
                          <a:ea typeface="Arial"/>
                          <a:cs typeface="Arial"/>
                        </a:rPr>
                        <a:t>cattle </a:t>
                      </a:r>
                    </a:p>
                    <a:p>
                      <a:pPr marL="0" marR="0" algn="ctr">
                        <a:spcBef>
                          <a:spcPts val="0"/>
                        </a:spcBef>
                        <a:spcAft>
                          <a:spcPts val="0"/>
                        </a:spcAft>
                      </a:pPr>
                      <a:r>
                        <a:rPr lang="en-US" sz="1800" b="1" dirty="0" smtClean="0">
                          <a:solidFill>
                            <a:schemeClr val="tx1"/>
                          </a:solidFill>
                          <a:latin typeface="Tw Cen MT" pitchFamily="34" charset="0"/>
                          <a:ea typeface="Arial"/>
                          <a:cs typeface="Arial"/>
                        </a:rPr>
                        <a:t>(</a:t>
                      </a:r>
                      <a:r>
                        <a:rPr lang="en-US" sz="1800" b="1" dirty="0" err="1" smtClean="0">
                          <a:solidFill>
                            <a:schemeClr val="tx1"/>
                          </a:solidFill>
                          <a:latin typeface="Tw Cen MT" pitchFamily="34" charset="0"/>
                          <a:ea typeface="Arial"/>
                          <a:cs typeface="Arial"/>
                        </a:rPr>
                        <a:t>mln</a:t>
                      </a:r>
                      <a:r>
                        <a:rPr lang="en-US" sz="1800" b="1" dirty="0" smtClean="0">
                          <a:solidFill>
                            <a:schemeClr val="tx1"/>
                          </a:solidFill>
                          <a:latin typeface="Tw Cen MT" pitchFamily="34" charset="0"/>
                          <a:ea typeface="Arial"/>
                          <a:cs typeface="Arial"/>
                        </a:rPr>
                        <a:t> head) </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7F7F7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Share </a:t>
                      </a:r>
                      <a:r>
                        <a:rPr lang="en-US" sz="1800" b="1" dirty="0" smtClean="0">
                          <a:solidFill>
                            <a:schemeClr val="tx1"/>
                          </a:solidFill>
                          <a:latin typeface="Tw Cen MT" pitchFamily="34" charset="0"/>
                          <a:ea typeface="Arial"/>
                          <a:cs typeface="Arial"/>
                        </a:rPr>
                        <a:t>of global herd (%)</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7F7F7F"/>
                    </a:solidFill>
                  </a:tcPr>
                </a:tc>
                <a:tc>
                  <a:txBody>
                    <a:bodyPr/>
                    <a:lstStyle/>
                    <a:p>
                      <a:pPr marL="21590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Output </a:t>
                      </a:r>
                      <a:r>
                        <a:rPr lang="en-US" sz="1800" b="1" dirty="0" smtClean="0">
                          <a:solidFill>
                            <a:schemeClr val="tx1"/>
                          </a:solidFill>
                          <a:latin typeface="Tw Cen MT" pitchFamily="34" charset="0"/>
                          <a:ea typeface="Arial"/>
                          <a:cs typeface="Arial"/>
                        </a:rPr>
                        <a:t>of hides </a:t>
                      </a:r>
                    </a:p>
                    <a:p>
                      <a:pPr marL="21590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a:t>
                      </a:r>
                      <a:r>
                        <a:rPr lang="en-US" sz="1800" b="1" dirty="0" err="1" smtClean="0">
                          <a:solidFill>
                            <a:schemeClr val="tx1"/>
                          </a:solidFill>
                          <a:latin typeface="Tw Cen MT" pitchFamily="34" charset="0"/>
                          <a:ea typeface="Arial"/>
                          <a:cs typeface="Arial"/>
                        </a:rPr>
                        <a:t>mln</a:t>
                      </a:r>
                      <a:r>
                        <a:rPr lang="en-US" sz="1800" b="1" dirty="0" smtClean="0">
                          <a:solidFill>
                            <a:schemeClr val="tx1"/>
                          </a:solidFill>
                          <a:latin typeface="Tw Cen MT" pitchFamily="34" charset="0"/>
                          <a:ea typeface="Arial"/>
                          <a:cs typeface="Arial"/>
                        </a:rPr>
                        <a:t> pc)</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7F7F7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Ratio of hide output </a:t>
                      </a:r>
                      <a:r>
                        <a:rPr lang="en-US" sz="1800" b="1" dirty="0" smtClean="0">
                          <a:solidFill>
                            <a:schemeClr val="tx1"/>
                          </a:solidFill>
                          <a:latin typeface="Tw Cen MT" pitchFamily="34" charset="0"/>
                          <a:ea typeface="Arial"/>
                          <a:cs typeface="Arial"/>
                        </a:rPr>
                        <a:t>to cattle head (%)</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7F7F7F"/>
                    </a:solidFill>
                  </a:tcPr>
                </a:tc>
              </a:tr>
              <a:tr h="330037">
                <a:tc>
                  <a:txBody>
                    <a:bodyPr/>
                    <a:lstStyle/>
                    <a:p>
                      <a:pPr marL="63500" marR="0">
                        <a:spcBef>
                          <a:spcPts val="0"/>
                        </a:spcBef>
                        <a:spcAft>
                          <a:spcPts val="0"/>
                        </a:spcAft>
                      </a:pPr>
                      <a:r>
                        <a:rPr lang="en-US" sz="1800" b="1" dirty="0">
                          <a:solidFill>
                            <a:schemeClr val="tx1"/>
                          </a:solidFill>
                          <a:latin typeface="Tw Cen MT" pitchFamily="34" charset="0"/>
                          <a:ea typeface="Arial"/>
                          <a:cs typeface="Arial"/>
                        </a:rPr>
                        <a:t>World</a:t>
                      </a:r>
                      <a:endParaRPr lang="en-US" sz="1800" dirty="0">
                        <a:solidFill>
                          <a:schemeClr val="tx1"/>
                        </a:solidFill>
                        <a:latin typeface="Tw Cen MT" pitchFamily="34" charset="0"/>
                        <a:ea typeface="Calibri"/>
                        <a:cs typeface="Arial"/>
                      </a:endParaRPr>
                    </a:p>
                  </a:txBody>
                  <a:tcPr marL="0" marR="0" marT="0" marB="0" anchor="b">
                    <a:lnL>
                      <a:noFill/>
                    </a:lnL>
                    <a:lnR>
                      <a:noFill/>
                    </a:lnR>
                    <a:lnT w="12700" cap="flat" cmpd="sng" algn="ctr">
                      <a:noFill/>
                      <a:prstDash val="solid"/>
                      <a:round/>
                      <a:headEnd type="none" w="med" len="med"/>
                      <a:tailEnd type="none" w="med" len="med"/>
                    </a:lnT>
                    <a:lnB>
                      <a:noFill/>
                    </a:lnB>
                    <a:solidFill>
                      <a:srgbClr val="588838"/>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1659.6</a:t>
                      </a:r>
                      <a:endParaRPr lang="en-US" sz="1800" dirty="0">
                        <a:solidFill>
                          <a:schemeClr val="tx1"/>
                        </a:solidFill>
                        <a:latin typeface="Tw Cen MT" pitchFamily="34" charset="0"/>
                        <a:ea typeface="Calibri"/>
                        <a:cs typeface="Arial"/>
                      </a:endParaRPr>
                    </a:p>
                  </a:txBody>
                  <a:tcPr marL="0" marR="0" marT="0" marB="0" anchor="b">
                    <a:lnL>
                      <a:noFill/>
                    </a:lnL>
                    <a:lnR>
                      <a:noFill/>
                    </a:lnR>
                    <a:lnT w="12700" cap="flat" cmpd="sng" algn="ctr">
                      <a:no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1800">
                          <a:solidFill>
                            <a:schemeClr val="tx1"/>
                          </a:solidFill>
                          <a:latin typeface="Tw Cen MT" pitchFamily="34" charset="0"/>
                          <a:ea typeface="Arial"/>
                          <a:cs typeface="Arial"/>
                        </a:rPr>
                        <a:t>100</a:t>
                      </a:r>
                      <a:endParaRPr lang="en-US" sz="1800">
                        <a:solidFill>
                          <a:schemeClr val="tx1"/>
                        </a:solidFill>
                        <a:latin typeface="Tw Cen MT" pitchFamily="34" charset="0"/>
                        <a:ea typeface="Calibri"/>
                        <a:cs typeface="Arial"/>
                      </a:endParaRPr>
                    </a:p>
                  </a:txBody>
                  <a:tcPr marL="0" marR="0" marT="0" marB="0" anchor="b">
                    <a:lnL>
                      <a:noFill/>
                    </a:lnL>
                    <a:lnR>
                      <a:noFill/>
                    </a:lnR>
                    <a:lnT w="12700" cap="flat" cmpd="sng" algn="ctr">
                      <a:no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364.3</a:t>
                      </a:r>
                      <a:endParaRPr lang="en-US" sz="1800" dirty="0">
                        <a:solidFill>
                          <a:schemeClr val="tx1"/>
                        </a:solidFill>
                        <a:latin typeface="Tw Cen MT" pitchFamily="34" charset="0"/>
                        <a:ea typeface="Calibri"/>
                        <a:cs typeface="Arial"/>
                      </a:endParaRPr>
                    </a:p>
                  </a:txBody>
                  <a:tcPr marL="0" marR="0" marT="0" marB="0" anchor="b">
                    <a:lnL>
                      <a:noFill/>
                    </a:lnL>
                    <a:lnR>
                      <a:noFill/>
                    </a:lnR>
                    <a:lnT w="12700" cap="flat" cmpd="sng" algn="ctr">
                      <a:no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22.0</a:t>
                      </a:r>
                      <a:endParaRPr lang="en-US" sz="1800" dirty="0">
                        <a:solidFill>
                          <a:schemeClr val="tx1"/>
                        </a:solidFill>
                        <a:latin typeface="Tw Cen MT" pitchFamily="34" charset="0"/>
                        <a:ea typeface="Calibri"/>
                        <a:cs typeface="Arial"/>
                      </a:endParaRPr>
                    </a:p>
                  </a:txBody>
                  <a:tcPr marL="0" marR="0" marT="0" marB="0" anchor="b">
                    <a:lnL>
                      <a:noFill/>
                    </a:lnL>
                    <a:lnR>
                      <a:noFill/>
                    </a:lnR>
                    <a:lnT w="12700" cap="flat" cmpd="sng" algn="ctr">
                      <a:noFill/>
                      <a:prstDash val="solid"/>
                      <a:round/>
                      <a:headEnd type="none" w="med" len="med"/>
                      <a:tailEnd type="none" w="med" len="med"/>
                    </a:lnT>
                    <a:lnB>
                      <a:noFill/>
                    </a:lnB>
                    <a:solidFill>
                      <a:srgbClr val="F2F2F2"/>
                    </a:solidFill>
                  </a:tcPr>
                </a:tc>
              </a:tr>
              <a:tr h="328603">
                <a:tc>
                  <a:txBody>
                    <a:bodyPr/>
                    <a:lstStyle/>
                    <a:p>
                      <a:pPr marL="63500" marR="0">
                        <a:spcBef>
                          <a:spcPts val="0"/>
                        </a:spcBef>
                        <a:spcAft>
                          <a:spcPts val="0"/>
                        </a:spcAft>
                      </a:pPr>
                      <a:r>
                        <a:rPr lang="en-US" sz="1800" b="1">
                          <a:solidFill>
                            <a:schemeClr val="tx1"/>
                          </a:solidFill>
                          <a:latin typeface="Tw Cen MT" pitchFamily="34" charset="0"/>
                          <a:ea typeface="Arial"/>
                          <a:cs typeface="Arial"/>
                        </a:rPr>
                        <a:t>Africa</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588838"/>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291.7</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17.6</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40.9</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14.0</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r>
              <a:tr h="361606">
                <a:tc>
                  <a:txBody>
                    <a:bodyPr/>
                    <a:lstStyle/>
                    <a:p>
                      <a:pPr marL="63500" marR="0">
                        <a:spcBef>
                          <a:spcPts val="0"/>
                        </a:spcBef>
                        <a:spcAft>
                          <a:spcPts val="0"/>
                        </a:spcAft>
                      </a:pPr>
                      <a:r>
                        <a:rPr lang="en-US" sz="1800" b="1" dirty="0">
                          <a:solidFill>
                            <a:schemeClr val="tx1"/>
                          </a:solidFill>
                          <a:latin typeface="Tw Cen MT" pitchFamily="34" charset="0"/>
                          <a:ea typeface="Arial"/>
                          <a:cs typeface="Arial"/>
                        </a:rPr>
                        <a:t>Ethiopia</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588838"/>
                    </a:solidFill>
                  </a:tcPr>
                </a:tc>
                <a:tc>
                  <a:txBody>
                    <a:bodyPr/>
                    <a:lstStyle/>
                    <a:p>
                      <a:pPr marL="0" marR="0" algn="ctr">
                        <a:spcBef>
                          <a:spcPts val="0"/>
                        </a:spcBef>
                        <a:spcAft>
                          <a:spcPts val="0"/>
                        </a:spcAft>
                      </a:pPr>
                      <a:r>
                        <a:rPr lang="en-US" sz="1800">
                          <a:solidFill>
                            <a:schemeClr val="tx1"/>
                          </a:solidFill>
                          <a:latin typeface="Tw Cen MT" pitchFamily="34" charset="0"/>
                          <a:ea typeface="Arial"/>
                          <a:cs typeface="Arial"/>
                        </a:rPr>
                        <a:t>54.6</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a:solidFill>
                            <a:schemeClr val="tx1"/>
                          </a:solidFill>
                          <a:latin typeface="Tw Cen MT" pitchFamily="34" charset="0"/>
                          <a:ea typeface="Arial"/>
                          <a:cs typeface="Arial"/>
                        </a:rPr>
                        <a:t>3.3</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a:solidFill>
                            <a:schemeClr val="tx1"/>
                          </a:solidFill>
                          <a:latin typeface="Tw Cen MT" pitchFamily="34" charset="0"/>
                          <a:ea typeface="Arial"/>
                          <a:cs typeface="Arial"/>
                        </a:rPr>
                        <a:t>3.3</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6.0</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F2F2F2"/>
                    </a:solidFill>
                  </a:tcPr>
                </a:tc>
              </a:tr>
            </a:tbl>
          </a:graphicData>
        </a:graphic>
      </p:graphicFrame>
      <p:sp>
        <p:nvSpPr>
          <p:cNvPr id="14339" name="Rectangle 3"/>
          <p:cNvSpPr>
            <a:spLocks noChangeArrowheads="1"/>
          </p:cNvSpPr>
          <p:nvPr/>
        </p:nvSpPr>
        <p:spPr bwMode="auto">
          <a:xfrm>
            <a:off x="608012" y="762000"/>
            <a:ext cx="2057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D3D17"/>
                </a:solidFill>
                <a:effectLst/>
                <a:latin typeface="Tw Cen MT" pitchFamily="34" charset="0"/>
                <a:ea typeface="Arial" pitchFamily="34" charset="0"/>
                <a:cs typeface="Arial" pitchFamily="34" charset="0"/>
              </a:rPr>
              <a:t>Bovine Hides</a:t>
            </a:r>
            <a:endParaRPr kumimoji="0" lang="en-US"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14340" name="Rectangle 4"/>
          <p:cNvSpPr>
            <a:spLocks noChangeArrowheads="1"/>
          </p:cNvSpPr>
          <p:nvPr/>
        </p:nvSpPr>
        <p:spPr bwMode="auto">
          <a:xfrm>
            <a:off x="608012" y="2743200"/>
            <a:ext cx="1905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D3D17"/>
                </a:solidFill>
                <a:effectLst/>
                <a:latin typeface="Tw Cen MT" pitchFamily="34" charset="0"/>
                <a:ea typeface="Arial" pitchFamily="34" charset="0"/>
                <a:cs typeface="Arial" pitchFamily="34" charset="0"/>
              </a:rPr>
              <a:t>Sheep Skins</a:t>
            </a:r>
            <a:endParaRPr kumimoji="0" lang="en-US" sz="2000" b="1" i="0" u="none" strike="noStrike" cap="none" normalizeH="0" baseline="0" dirty="0" smtClean="0">
              <a:ln>
                <a:noFill/>
              </a:ln>
              <a:solidFill>
                <a:schemeClr val="tx1"/>
              </a:solidFill>
              <a:effectLst/>
              <a:latin typeface="Tw Cen MT" pitchFamily="34" charset="0"/>
              <a:cs typeface="Arial" pitchFamily="34" charset="0"/>
            </a:endParaRPr>
          </a:p>
        </p:txBody>
      </p:sp>
      <p:graphicFrame>
        <p:nvGraphicFramePr>
          <p:cNvPr id="13" name="Table 12"/>
          <p:cNvGraphicFramePr>
            <a:graphicFrameLocks noGrp="1"/>
          </p:cNvGraphicFramePr>
          <p:nvPr/>
        </p:nvGraphicFramePr>
        <p:xfrm>
          <a:off x="608011" y="5181600"/>
          <a:ext cx="10972799" cy="1432560"/>
        </p:xfrm>
        <a:graphic>
          <a:graphicData uri="http://schemas.openxmlformats.org/drawingml/2006/table">
            <a:tbl>
              <a:tblPr/>
              <a:tblGrid>
                <a:gridCol w="1967536"/>
                <a:gridCol w="1994865"/>
                <a:gridCol w="2133600"/>
                <a:gridCol w="2362200"/>
                <a:gridCol w="2514598"/>
              </a:tblGrid>
              <a:tr h="609600">
                <a:tc>
                  <a:txBody>
                    <a:bodyPr/>
                    <a:lstStyle/>
                    <a:p>
                      <a:pPr marL="63500" marR="0" algn="ctr">
                        <a:spcBef>
                          <a:spcPts val="0"/>
                        </a:spcBef>
                        <a:spcAft>
                          <a:spcPts val="0"/>
                        </a:spcAft>
                      </a:pPr>
                      <a:r>
                        <a:rPr lang="en-US" sz="1800" b="1" dirty="0">
                          <a:solidFill>
                            <a:schemeClr val="tx1"/>
                          </a:solidFill>
                          <a:latin typeface="Tw Cen MT" pitchFamily="34" charset="0"/>
                          <a:ea typeface="Arial"/>
                          <a:cs typeface="Arial"/>
                        </a:rPr>
                        <a:t>Location</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rgbClr val="607731"/>
                    </a:solidFill>
                  </a:tcPr>
                </a:tc>
                <a:tc>
                  <a:txBody>
                    <a:bodyPr/>
                    <a:lstStyle/>
                    <a:p>
                      <a:pPr marL="1905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No of </a:t>
                      </a:r>
                      <a:r>
                        <a:rPr lang="en-US" sz="1800" b="1" dirty="0" smtClean="0">
                          <a:solidFill>
                            <a:schemeClr val="tx1"/>
                          </a:solidFill>
                          <a:latin typeface="Tw Cen MT" pitchFamily="34" charset="0"/>
                          <a:ea typeface="Arial"/>
                          <a:cs typeface="Arial"/>
                        </a:rPr>
                        <a:t>goats </a:t>
                      </a:r>
                    </a:p>
                    <a:p>
                      <a:pPr marL="1905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a:t>
                      </a:r>
                      <a:r>
                        <a:rPr lang="en-US" sz="1800" b="1" dirty="0" err="1" smtClean="0">
                          <a:solidFill>
                            <a:schemeClr val="tx1"/>
                          </a:solidFill>
                          <a:latin typeface="Tw Cen MT" pitchFamily="34" charset="0"/>
                          <a:ea typeface="Arial"/>
                          <a:cs typeface="Arial"/>
                        </a:rPr>
                        <a:t>mln</a:t>
                      </a:r>
                      <a:r>
                        <a:rPr lang="en-US" sz="1800" b="1" dirty="0" smtClean="0">
                          <a:solidFill>
                            <a:schemeClr val="tx1"/>
                          </a:solidFill>
                          <a:latin typeface="Tw Cen MT" pitchFamily="34" charset="0"/>
                          <a:ea typeface="Arial"/>
                          <a:cs typeface="Arial"/>
                        </a:rPr>
                        <a:t> head)</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Share </a:t>
                      </a:r>
                      <a:r>
                        <a:rPr lang="en-US" sz="1800" b="1" dirty="0" smtClean="0">
                          <a:solidFill>
                            <a:schemeClr val="tx1"/>
                          </a:solidFill>
                          <a:latin typeface="Tw Cen MT" pitchFamily="34" charset="0"/>
                          <a:ea typeface="Arial"/>
                          <a:cs typeface="Arial"/>
                        </a:rPr>
                        <a:t>of global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herd (%)</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chemeClr val="bg1">
                        <a:lumMod val="65000"/>
                      </a:schemeClr>
                    </a:solidFill>
                  </a:tcPr>
                </a:tc>
                <a:tc>
                  <a:txBody>
                    <a:bodyPr/>
                    <a:lstStyle/>
                    <a:p>
                      <a:pPr marL="10160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Output of </a:t>
                      </a:r>
                      <a:r>
                        <a:rPr lang="en-US" sz="1800" b="1" dirty="0" smtClean="0">
                          <a:solidFill>
                            <a:schemeClr val="tx1"/>
                          </a:solidFill>
                          <a:latin typeface="Tw Cen MT" pitchFamily="34" charset="0"/>
                          <a:ea typeface="Arial"/>
                          <a:cs typeface="Arial"/>
                        </a:rPr>
                        <a:t>skins</a:t>
                      </a:r>
                    </a:p>
                    <a:p>
                      <a:pPr marL="10160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w Cen MT" pitchFamily="34" charset="0"/>
                          <a:ea typeface="Arial"/>
                          <a:cs typeface="Arial"/>
                        </a:rPr>
                        <a:t> (</a:t>
                      </a:r>
                      <a:r>
                        <a:rPr lang="en-US" sz="1800" b="1" dirty="0" err="1" smtClean="0">
                          <a:solidFill>
                            <a:schemeClr val="tx1"/>
                          </a:solidFill>
                          <a:latin typeface="Tw Cen MT" pitchFamily="34" charset="0"/>
                          <a:ea typeface="Arial"/>
                          <a:cs typeface="Arial"/>
                        </a:rPr>
                        <a:t>mln</a:t>
                      </a:r>
                      <a:r>
                        <a:rPr lang="en-US" sz="1800" b="1" dirty="0" smtClean="0">
                          <a:solidFill>
                            <a:schemeClr val="tx1"/>
                          </a:solidFill>
                          <a:latin typeface="Tw Cen MT" pitchFamily="34" charset="0"/>
                          <a:ea typeface="Arial"/>
                          <a:cs typeface="Arial"/>
                        </a:rPr>
                        <a:t> </a:t>
                      </a:r>
                      <a:r>
                        <a:rPr lang="en-US" sz="1800" b="1" dirty="0" err="1" smtClean="0">
                          <a:solidFill>
                            <a:schemeClr val="tx1"/>
                          </a:solidFill>
                          <a:latin typeface="Tw Cen MT" pitchFamily="34" charset="0"/>
                          <a:ea typeface="Arial"/>
                          <a:cs typeface="Arial"/>
                        </a:rPr>
                        <a:t>pcs</a:t>
                      </a:r>
                      <a:r>
                        <a:rPr lang="en-US" sz="1800" b="1" dirty="0" smtClean="0">
                          <a:solidFill>
                            <a:schemeClr val="tx1"/>
                          </a:solidFill>
                          <a:latin typeface="Tw Cen MT" pitchFamily="34" charset="0"/>
                          <a:ea typeface="Arial"/>
                          <a:cs typeface="Arial"/>
                        </a:rPr>
                        <a:t>)</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chemeClr val="bg1">
                        <a:lumMod val="65000"/>
                      </a:schemeClr>
                    </a:solidFill>
                  </a:tcPr>
                </a:tc>
                <a:tc>
                  <a:txBody>
                    <a:bodyPr/>
                    <a:lstStyle/>
                    <a:p>
                      <a:pPr marL="635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w Cen MT" pitchFamily="34" charset="0"/>
                          <a:ea typeface="Arial"/>
                          <a:cs typeface="Arial"/>
                        </a:rPr>
                        <a:t>Ratio of output to </a:t>
                      </a:r>
                      <a:r>
                        <a:rPr lang="en-US" sz="1800" b="1" dirty="0" smtClean="0">
                          <a:solidFill>
                            <a:schemeClr val="tx1"/>
                          </a:solidFill>
                          <a:latin typeface="Tw Cen MT" pitchFamily="34" charset="0"/>
                          <a:ea typeface="Arial"/>
                          <a:cs typeface="Arial"/>
                        </a:rPr>
                        <a:t>goat head (%)</a:t>
                      </a:r>
                      <a:endParaRPr lang="en-US" sz="1800" dirty="0">
                        <a:solidFill>
                          <a:schemeClr val="tx1"/>
                        </a:solidFill>
                        <a:latin typeface="Tw Cen MT" pitchFamily="34" charset="0"/>
                        <a:ea typeface="Calibri"/>
                        <a:cs typeface="Arial"/>
                      </a:endParaRPr>
                    </a:p>
                  </a:txBody>
                  <a:tcPr marL="0" marR="0" marT="0" marB="0">
                    <a:lnL>
                      <a:noFill/>
                    </a:lnL>
                    <a:lnR>
                      <a:noFill/>
                    </a:lnR>
                    <a:lnT>
                      <a:noFill/>
                    </a:lnT>
                    <a:lnB>
                      <a:noFill/>
                    </a:lnB>
                    <a:solidFill>
                      <a:schemeClr val="bg1">
                        <a:lumMod val="65000"/>
                      </a:schemeClr>
                    </a:solidFill>
                  </a:tcPr>
                </a:tc>
              </a:tr>
              <a:tr h="186690">
                <a:tc>
                  <a:txBody>
                    <a:bodyPr/>
                    <a:lstStyle/>
                    <a:p>
                      <a:pPr marL="0" marR="0">
                        <a:spcBef>
                          <a:spcPts val="0"/>
                        </a:spcBef>
                        <a:spcAft>
                          <a:spcPts val="0"/>
                        </a:spcAft>
                      </a:pPr>
                      <a:r>
                        <a:rPr lang="en-US" sz="1800" b="1" dirty="0">
                          <a:solidFill>
                            <a:schemeClr val="tx1"/>
                          </a:solidFill>
                          <a:latin typeface="Tw Cen MT" pitchFamily="34" charset="0"/>
                          <a:ea typeface="Arial"/>
                          <a:cs typeface="Arial"/>
                        </a:rPr>
                        <a:t>World</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607731"/>
                    </a:solidFill>
                  </a:tcPr>
                </a:tc>
                <a:tc>
                  <a:txBody>
                    <a:bodyPr/>
                    <a:lstStyle/>
                    <a:p>
                      <a:pPr marL="19050" marR="0" algn="ctr">
                        <a:spcBef>
                          <a:spcPts val="0"/>
                        </a:spcBef>
                        <a:spcAft>
                          <a:spcPts val="0"/>
                        </a:spcAft>
                      </a:pPr>
                      <a:r>
                        <a:rPr lang="en-US" sz="1800" dirty="0">
                          <a:solidFill>
                            <a:schemeClr val="tx1"/>
                          </a:solidFill>
                          <a:latin typeface="Tw Cen MT" pitchFamily="34" charset="0"/>
                          <a:ea typeface="Arial"/>
                          <a:cs typeface="Arial"/>
                        </a:rPr>
                        <a:t>992.9</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100</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486.3</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49.0</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r>
              <a:tr h="145415">
                <a:tc>
                  <a:txBody>
                    <a:bodyPr/>
                    <a:lstStyle/>
                    <a:p>
                      <a:pPr marL="0" marR="0">
                        <a:spcBef>
                          <a:spcPts val="0"/>
                        </a:spcBef>
                        <a:spcAft>
                          <a:spcPts val="0"/>
                        </a:spcAft>
                      </a:pPr>
                      <a:r>
                        <a:rPr lang="en-US" sz="1800" b="1">
                          <a:solidFill>
                            <a:schemeClr val="tx1"/>
                          </a:solidFill>
                          <a:latin typeface="Tw Cen MT" pitchFamily="34" charset="0"/>
                          <a:ea typeface="Arial"/>
                          <a:cs typeface="Arial"/>
                        </a:rPr>
                        <a:t>Africa</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607731"/>
                    </a:solidFill>
                  </a:tcPr>
                </a:tc>
                <a:tc>
                  <a:txBody>
                    <a:bodyPr/>
                    <a:lstStyle/>
                    <a:p>
                      <a:pPr marL="19050" marR="0" algn="ctr">
                        <a:spcBef>
                          <a:spcPts val="0"/>
                        </a:spcBef>
                        <a:spcAft>
                          <a:spcPts val="0"/>
                        </a:spcAft>
                      </a:pPr>
                      <a:r>
                        <a:rPr lang="en-US" sz="1800">
                          <a:solidFill>
                            <a:schemeClr val="tx1"/>
                          </a:solidFill>
                          <a:latin typeface="Tw Cen MT" pitchFamily="34" charset="0"/>
                          <a:ea typeface="Arial"/>
                          <a:cs typeface="Arial"/>
                        </a:rPr>
                        <a:t>345.1</a:t>
                      </a:r>
                      <a:endParaRPr lang="en-US" sz="180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34.8</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114.2</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33.1</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r>
              <a:tr h="155575">
                <a:tc>
                  <a:txBody>
                    <a:bodyPr/>
                    <a:lstStyle/>
                    <a:p>
                      <a:pPr marL="0" marR="0">
                        <a:spcBef>
                          <a:spcPts val="0"/>
                        </a:spcBef>
                        <a:spcAft>
                          <a:spcPts val="0"/>
                        </a:spcAft>
                      </a:pPr>
                      <a:r>
                        <a:rPr lang="en-US" sz="1800" b="1" dirty="0">
                          <a:solidFill>
                            <a:schemeClr val="tx1"/>
                          </a:solidFill>
                          <a:latin typeface="Tw Cen MT" pitchFamily="34" charset="0"/>
                          <a:ea typeface="Arial"/>
                          <a:cs typeface="Arial"/>
                        </a:rPr>
                        <a:t>Ethiopia</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rgbClr val="607731"/>
                    </a:solidFill>
                  </a:tcPr>
                </a:tc>
                <a:tc>
                  <a:txBody>
                    <a:bodyPr/>
                    <a:lstStyle/>
                    <a:p>
                      <a:pPr marL="19050" marR="0" algn="ctr">
                        <a:spcBef>
                          <a:spcPts val="0"/>
                        </a:spcBef>
                        <a:spcAft>
                          <a:spcPts val="0"/>
                        </a:spcAft>
                      </a:pPr>
                      <a:r>
                        <a:rPr lang="en-US" sz="1800" dirty="0">
                          <a:solidFill>
                            <a:schemeClr val="tx1"/>
                          </a:solidFill>
                          <a:latin typeface="Tw Cen MT" pitchFamily="34" charset="0"/>
                          <a:ea typeface="Arial"/>
                          <a:cs typeface="Arial"/>
                        </a:rPr>
                        <a:t>24.7</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2.5</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8.1</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c>
                  <a:txBody>
                    <a:bodyPr/>
                    <a:lstStyle/>
                    <a:p>
                      <a:pPr marL="0" marR="0" algn="ctr">
                        <a:spcBef>
                          <a:spcPts val="0"/>
                        </a:spcBef>
                        <a:spcAft>
                          <a:spcPts val="0"/>
                        </a:spcAft>
                      </a:pPr>
                      <a:r>
                        <a:rPr lang="en-US" sz="1800" dirty="0">
                          <a:solidFill>
                            <a:schemeClr val="tx1"/>
                          </a:solidFill>
                          <a:latin typeface="Tw Cen MT" pitchFamily="34" charset="0"/>
                          <a:ea typeface="Arial"/>
                          <a:cs typeface="Arial"/>
                        </a:rPr>
                        <a:t>32.8</a:t>
                      </a:r>
                      <a:endParaRPr lang="en-US" sz="1800" dirty="0">
                        <a:solidFill>
                          <a:schemeClr val="tx1"/>
                        </a:solidFill>
                        <a:latin typeface="Tw Cen MT" pitchFamily="34" charset="0"/>
                        <a:ea typeface="Calibri"/>
                        <a:cs typeface="Arial"/>
                      </a:endParaRPr>
                    </a:p>
                  </a:txBody>
                  <a:tcPr marL="0" marR="0" marT="0" marB="0" anchor="b">
                    <a:lnL>
                      <a:noFill/>
                    </a:lnL>
                    <a:lnR>
                      <a:noFill/>
                    </a:lnR>
                    <a:lnT>
                      <a:noFill/>
                    </a:lnT>
                    <a:lnB>
                      <a:noFill/>
                    </a:lnB>
                    <a:solidFill>
                      <a:schemeClr val="bg1">
                        <a:lumMod val="95000"/>
                      </a:schemeClr>
                    </a:solidFill>
                  </a:tcPr>
                </a:tc>
              </a:tr>
            </a:tbl>
          </a:graphicData>
        </a:graphic>
      </p:graphicFrame>
      <p:sp>
        <p:nvSpPr>
          <p:cNvPr id="14342" name="Rectangle 6"/>
          <p:cNvSpPr>
            <a:spLocks noChangeArrowheads="1"/>
          </p:cNvSpPr>
          <p:nvPr/>
        </p:nvSpPr>
        <p:spPr bwMode="auto">
          <a:xfrm>
            <a:off x="608012" y="4815245"/>
            <a:ext cx="1905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b="1" dirty="0">
                <a:solidFill>
                  <a:srgbClr val="0D3D17"/>
                </a:solidFill>
                <a:latin typeface="Tw Cen MT" pitchFamily="34" charset="0"/>
                <a:ea typeface="Arial" pitchFamily="34" charset="0"/>
                <a:cs typeface="Arial" pitchFamily="34" charset="0"/>
              </a:rPr>
              <a:t>Goat Skins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612" y="304800"/>
            <a:ext cx="9295051" cy="522762"/>
          </a:xfrm>
        </p:spPr>
        <p:txBody>
          <a:bodyPr>
            <a:noAutofit/>
          </a:bodyPr>
          <a:lstStyle/>
          <a:p>
            <a:r>
              <a:rPr lang="en-US" sz="3000" b="1" dirty="0" smtClean="0">
                <a:latin typeface="Tw Cen MT" pitchFamily="34" charset="0"/>
              </a:rPr>
              <a:t>Raw Hide and Skin (RHS) Trading Overview</a:t>
            </a:r>
            <a:endParaRPr lang="en-US" sz="3000" b="1" dirty="0">
              <a:latin typeface="Tw Cen MT" pitchFamily="34" charset="0"/>
            </a:endParaRPr>
          </a:p>
        </p:txBody>
      </p:sp>
      <p:sp>
        <p:nvSpPr>
          <p:cNvPr id="8" name="Subtitle 7"/>
          <p:cNvSpPr>
            <a:spLocks noGrp="1"/>
          </p:cNvSpPr>
          <p:nvPr>
            <p:ph type="subTitle" idx="1"/>
          </p:nvPr>
        </p:nvSpPr>
        <p:spPr>
          <a:xfrm>
            <a:off x="1141412" y="4572000"/>
            <a:ext cx="9982200" cy="2057400"/>
          </a:xfrm>
        </p:spPr>
        <p:txBody>
          <a:bodyPr>
            <a:noAutofit/>
          </a:bodyPr>
          <a:lstStyle/>
          <a:p>
            <a:pPr lvl="0" algn="l">
              <a:spcBef>
                <a:spcPts val="0"/>
              </a:spcBef>
            </a:pPr>
            <a:r>
              <a:rPr lang="en-US" sz="1800" dirty="0" smtClean="0">
                <a:solidFill>
                  <a:schemeClr val="tx1"/>
                </a:solidFill>
                <a:latin typeface="Tw Cen MT" pitchFamily="34" charset="0"/>
              </a:rPr>
              <a:t>The proportion of livestock under commercial ownership/ranching model is estimated to be less than 1%</a:t>
            </a:r>
          </a:p>
          <a:p>
            <a:pPr lvl="0" algn="l">
              <a:spcBef>
                <a:spcPts val="0"/>
              </a:spcBef>
            </a:pPr>
            <a:r>
              <a:rPr lang="en-US" sz="1800" dirty="0" smtClean="0">
                <a:solidFill>
                  <a:schemeClr val="tx1"/>
                </a:solidFill>
                <a:latin typeface="Tw Cen MT" pitchFamily="34" charset="0"/>
              </a:rPr>
              <a:t>Traceability and animal welfare issues are huge obstacles which need to be addressed through close knit collaboration between the Ministry of Agriculture and other relevant stakeholders</a:t>
            </a:r>
          </a:p>
          <a:p>
            <a:pPr algn="l">
              <a:spcBef>
                <a:spcPts val="0"/>
              </a:spcBef>
            </a:pPr>
            <a:r>
              <a:rPr lang="en-US" sz="1800" dirty="0" smtClean="0">
                <a:solidFill>
                  <a:schemeClr val="tx1"/>
                </a:solidFill>
                <a:latin typeface="Tw Cen MT" pitchFamily="34" charset="0"/>
              </a:rPr>
              <a:t> Trading of live animals in key areas is driven by the demand of the export abattoirs who have in turn driven down the slaughter age as a result of consumer demand pressures</a:t>
            </a:r>
          </a:p>
          <a:p>
            <a:pPr algn="l">
              <a:spcBef>
                <a:spcPts val="0"/>
              </a:spcBef>
            </a:pPr>
            <a:r>
              <a:rPr lang="en-US" sz="1800" dirty="0" smtClean="0">
                <a:solidFill>
                  <a:schemeClr val="tx1"/>
                </a:solidFill>
                <a:latin typeface="Tw Cen MT" pitchFamily="34" charset="0"/>
              </a:rPr>
              <a:t> Younger animals being traded means limited usability of the skin and ultimately low product diversity and portfolio-this creates a limit on a firm’s ability to compete</a:t>
            </a:r>
          </a:p>
          <a:p>
            <a:pPr algn="l"/>
            <a:endParaRPr lang="en-US" dirty="0">
              <a:latin typeface="Tw Cen MT" pitchFamily="34" charset="0"/>
            </a:endParaRPr>
          </a:p>
        </p:txBody>
      </p:sp>
      <p:sp>
        <p:nvSpPr>
          <p:cNvPr id="5" name="Chevron 4"/>
          <p:cNvSpPr/>
          <p:nvPr/>
        </p:nvSpPr>
        <p:spPr>
          <a:xfrm>
            <a:off x="1165993" y="990600"/>
            <a:ext cx="3556819" cy="6858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Animal Husbandry </a:t>
            </a:r>
            <a:endParaRPr lang="en-US" dirty="0">
              <a:solidFill>
                <a:schemeClr val="tx1"/>
              </a:solidFill>
            </a:endParaRPr>
          </a:p>
        </p:txBody>
      </p:sp>
      <p:sp>
        <p:nvSpPr>
          <p:cNvPr id="9" name="Chevron 8"/>
          <p:cNvSpPr/>
          <p:nvPr/>
        </p:nvSpPr>
        <p:spPr>
          <a:xfrm>
            <a:off x="7871593" y="990600"/>
            <a:ext cx="3556819" cy="6858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Trading </a:t>
            </a:r>
            <a:endParaRPr lang="en-US" dirty="0">
              <a:solidFill>
                <a:schemeClr val="tx1"/>
              </a:solidFill>
            </a:endParaRPr>
          </a:p>
        </p:txBody>
      </p:sp>
      <p:sp>
        <p:nvSpPr>
          <p:cNvPr id="10" name="Chevron 9"/>
          <p:cNvSpPr/>
          <p:nvPr/>
        </p:nvSpPr>
        <p:spPr>
          <a:xfrm>
            <a:off x="4518793" y="990600"/>
            <a:ext cx="3556819" cy="6858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Production </a:t>
            </a:r>
            <a:endParaRPr lang="en-US" dirty="0">
              <a:solidFill>
                <a:schemeClr val="tx1"/>
              </a:solidFill>
            </a:endParaRPr>
          </a:p>
        </p:txBody>
      </p:sp>
      <p:sp>
        <p:nvSpPr>
          <p:cNvPr id="11" name="Rectangle 10"/>
          <p:cNvSpPr/>
          <p:nvPr/>
        </p:nvSpPr>
        <p:spPr>
          <a:xfrm>
            <a:off x="1293812" y="1828800"/>
            <a:ext cx="3124200" cy="12954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00" dirty="0" smtClean="0">
              <a:solidFill>
                <a:schemeClr val="tx1"/>
              </a:solidFill>
              <a:latin typeface="Tw Cen MT" pitchFamily="34" charset="0"/>
            </a:endParaRPr>
          </a:p>
          <a:p>
            <a:endParaRPr lang="en-US" sz="1900" dirty="0">
              <a:solidFill>
                <a:schemeClr val="tx1"/>
              </a:solidFill>
              <a:latin typeface="Tw Cen MT" pitchFamily="34" charset="0"/>
            </a:endParaRPr>
          </a:p>
          <a:p>
            <a:r>
              <a:rPr lang="en-US" sz="1900" dirty="0" smtClean="0">
                <a:solidFill>
                  <a:schemeClr val="tx1"/>
                </a:solidFill>
                <a:latin typeface="Tw Cen MT" pitchFamily="34" charset="0"/>
              </a:rPr>
              <a:t>Animal holding </a:t>
            </a:r>
            <a:r>
              <a:rPr lang="en-US" sz="1900" dirty="0">
                <a:solidFill>
                  <a:schemeClr val="tx1"/>
                </a:solidFill>
                <a:latin typeface="Tw Cen MT" pitchFamily="34" charset="0"/>
              </a:rPr>
              <a:t>practices </a:t>
            </a:r>
            <a:r>
              <a:rPr lang="en-US" sz="1900" dirty="0" smtClean="0">
                <a:solidFill>
                  <a:schemeClr val="tx1"/>
                </a:solidFill>
                <a:latin typeface="Tw Cen MT" pitchFamily="34" charset="0"/>
              </a:rPr>
              <a:t>and distribution around the Country </a:t>
            </a:r>
          </a:p>
          <a:p>
            <a:r>
              <a:rPr lang="en-US" sz="1900" dirty="0" smtClean="0">
                <a:solidFill>
                  <a:schemeClr val="tx1"/>
                </a:solidFill>
              </a:rPr>
              <a:t>  </a:t>
            </a:r>
            <a:r>
              <a:rPr lang="en-US" sz="1900" dirty="0">
                <a:solidFill>
                  <a:schemeClr val="tx1"/>
                </a:solidFill>
              </a:rPr>
              <a:t> </a:t>
            </a:r>
          </a:p>
          <a:p>
            <a:pPr algn="ctr"/>
            <a:endParaRPr lang="en-US" sz="1900" dirty="0">
              <a:solidFill>
                <a:schemeClr val="tx1"/>
              </a:solidFill>
            </a:endParaRPr>
          </a:p>
        </p:txBody>
      </p:sp>
      <p:sp>
        <p:nvSpPr>
          <p:cNvPr id="12" name="Rectangle 11"/>
          <p:cNvSpPr/>
          <p:nvPr/>
        </p:nvSpPr>
        <p:spPr>
          <a:xfrm>
            <a:off x="4646612" y="1828800"/>
            <a:ext cx="3124200" cy="12954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indent="-225425">
              <a:buFont typeface="Arial" pitchFamily="34" charset="0"/>
              <a:buChar char="•"/>
            </a:pPr>
            <a:r>
              <a:rPr lang="en-US" sz="1900" dirty="0">
                <a:solidFill>
                  <a:schemeClr val="tx1"/>
                </a:solidFill>
                <a:latin typeface="Tw Cen MT" pitchFamily="34" charset="0"/>
              </a:rPr>
              <a:t>Slaughter </a:t>
            </a:r>
            <a:r>
              <a:rPr lang="en-US" sz="1900" dirty="0" smtClean="0">
                <a:solidFill>
                  <a:schemeClr val="tx1"/>
                </a:solidFill>
                <a:latin typeface="Tw Cen MT" pitchFamily="34" charset="0"/>
              </a:rPr>
              <a:t>practices (export or domestic) </a:t>
            </a:r>
          </a:p>
          <a:p>
            <a:pPr marL="225425" indent="-225425">
              <a:buFont typeface="Arial" pitchFamily="34" charset="0"/>
              <a:buChar char="•"/>
            </a:pPr>
            <a:r>
              <a:rPr lang="en-US" sz="1900" dirty="0" smtClean="0">
                <a:solidFill>
                  <a:schemeClr val="tx1"/>
                </a:solidFill>
                <a:latin typeface="Tw Cen MT" pitchFamily="34" charset="0"/>
              </a:rPr>
              <a:t> Collection and delivery of </a:t>
            </a:r>
            <a:r>
              <a:rPr lang="en-US" sz="1900" dirty="0">
                <a:solidFill>
                  <a:schemeClr val="tx1"/>
                </a:solidFill>
                <a:latin typeface="Tw Cen MT" pitchFamily="34" charset="0"/>
              </a:rPr>
              <a:t>RHS</a:t>
            </a:r>
          </a:p>
        </p:txBody>
      </p:sp>
      <p:sp>
        <p:nvSpPr>
          <p:cNvPr id="13" name="Rectangle 12"/>
          <p:cNvSpPr/>
          <p:nvPr/>
        </p:nvSpPr>
        <p:spPr>
          <a:xfrm>
            <a:off x="7923212" y="1828800"/>
            <a:ext cx="3124200" cy="12954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00" dirty="0">
                <a:solidFill>
                  <a:schemeClr val="tx1"/>
                </a:solidFill>
                <a:latin typeface="Tw Cen MT" pitchFamily="34" charset="0"/>
              </a:rPr>
              <a:t>Trade, sales, </a:t>
            </a:r>
            <a:r>
              <a:rPr lang="en-US" sz="1900" dirty="0" smtClean="0">
                <a:solidFill>
                  <a:schemeClr val="tx1"/>
                </a:solidFill>
                <a:latin typeface="Tw Cen MT" pitchFamily="34" charset="0"/>
              </a:rPr>
              <a:t>direct </a:t>
            </a:r>
            <a:r>
              <a:rPr lang="en-US" sz="1900" dirty="0">
                <a:solidFill>
                  <a:schemeClr val="tx1"/>
                </a:solidFill>
                <a:latin typeface="Tw Cen MT" pitchFamily="34" charset="0"/>
              </a:rPr>
              <a:t>procurement </a:t>
            </a:r>
            <a:r>
              <a:rPr lang="en-US" sz="1900" dirty="0" smtClean="0">
                <a:solidFill>
                  <a:schemeClr val="tx1"/>
                </a:solidFill>
                <a:latin typeface="Tw Cen MT" pitchFamily="34" charset="0"/>
              </a:rPr>
              <a:t>from </a:t>
            </a:r>
            <a:r>
              <a:rPr lang="en-US" sz="1900" dirty="0">
                <a:solidFill>
                  <a:schemeClr val="tx1"/>
                </a:solidFill>
                <a:latin typeface="Tw Cen MT" pitchFamily="34" charset="0"/>
              </a:rPr>
              <a:t>production sources </a:t>
            </a:r>
            <a:r>
              <a:rPr lang="en-US" sz="1900" dirty="0" smtClean="0">
                <a:solidFill>
                  <a:schemeClr val="tx1"/>
                </a:solidFill>
                <a:latin typeface="Tw Cen MT" pitchFamily="34" charset="0"/>
              </a:rPr>
              <a:t>to </a:t>
            </a:r>
            <a:r>
              <a:rPr lang="en-US" sz="1900" dirty="0">
                <a:solidFill>
                  <a:schemeClr val="tx1"/>
                </a:solidFill>
                <a:latin typeface="Tw Cen MT" pitchFamily="34" charset="0"/>
              </a:rPr>
              <a:t>tanneries</a:t>
            </a:r>
          </a:p>
        </p:txBody>
      </p:sp>
      <p:sp>
        <p:nvSpPr>
          <p:cNvPr id="13313" name="Rectangle 1"/>
          <p:cNvSpPr>
            <a:spLocks noChangeArrowheads="1"/>
          </p:cNvSpPr>
          <p:nvPr/>
        </p:nvSpPr>
        <p:spPr bwMode="auto">
          <a:xfrm>
            <a:off x="0" y="0"/>
            <a:ext cx="1218882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Char char="•"/>
              <a:tabLst>
                <a:tab pos="1892300" algn="l"/>
              </a:tabLst>
            </a:pPr>
            <a:r>
              <a:rPr kumimoji="0" lang="en-US" sz="900" b="0" i="0" u="none" strike="noStrike" cap="none" normalizeH="0" baseline="0" smtClean="0">
                <a:ln>
                  <a:noFill/>
                </a:ln>
                <a:solidFill>
                  <a:schemeClr val="tx1"/>
                </a:solidFill>
                <a:effectLst/>
                <a:latin typeface="Arial" pitchFamily="34" charset="0"/>
                <a:ea typeface="Arial" pitchFamily="34" charset="0"/>
                <a:cs typeface="Arial" pitchFamily="34" charset="0"/>
              </a:rPr>
              <a:t>Informal live animal trading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 name="Table 16"/>
          <p:cNvGraphicFramePr>
            <a:graphicFrameLocks noGrp="1"/>
          </p:cNvGraphicFramePr>
          <p:nvPr/>
        </p:nvGraphicFramePr>
        <p:xfrm>
          <a:off x="1293812" y="3200399"/>
          <a:ext cx="9753600" cy="1371600"/>
        </p:xfrm>
        <a:graphic>
          <a:graphicData uri="http://schemas.openxmlformats.org/drawingml/2006/table">
            <a:tbl>
              <a:tblPr/>
              <a:tblGrid>
                <a:gridCol w="27321"/>
                <a:gridCol w="3173079"/>
                <a:gridCol w="3352800"/>
                <a:gridCol w="3200400"/>
              </a:tblGrid>
              <a:tr h="533401">
                <a:tc>
                  <a:txBody>
                    <a:bodyPr/>
                    <a:lstStyle/>
                    <a:p>
                      <a:pPr marL="0" marR="0">
                        <a:spcBef>
                          <a:spcPts val="0"/>
                        </a:spcBef>
                        <a:spcAft>
                          <a:spcPts val="0"/>
                        </a:spcAft>
                      </a:pPr>
                      <a:endParaRPr lang="en-US" sz="1000" dirty="0">
                        <a:latin typeface="Calibri"/>
                        <a:ea typeface="Calibri"/>
                        <a:cs typeface="Arial"/>
                      </a:endParaRPr>
                    </a:p>
                  </a:txBody>
                  <a:tcPr marL="0" marR="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225425" marR="0" lvl="0" indent="-1873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latin typeface="Tw Cen MT" pitchFamily="34" charset="0"/>
                          <a:ea typeface="Arial"/>
                          <a:cs typeface="Arial"/>
                        </a:rPr>
                        <a:t>Small holder </a:t>
                      </a:r>
                      <a:r>
                        <a:rPr lang="en-US" sz="1800" dirty="0" smtClean="0">
                          <a:latin typeface="Tw Cen MT" pitchFamily="34" charset="0"/>
                          <a:ea typeface="Arial"/>
                          <a:cs typeface="Arial"/>
                        </a:rPr>
                        <a:t>farmers (99.3%)</a:t>
                      </a:r>
                    </a:p>
                    <a:p>
                      <a:pPr marL="225425" marR="0" lvl="0" indent="-1873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latin typeface="Tw Cen MT" pitchFamily="34" charset="0"/>
                          <a:ea typeface="Arial"/>
                          <a:cs typeface="Arial"/>
                        </a:rPr>
                        <a:t>Commercial farmers (0.7%)</a:t>
                      </a:r>
                      <a:endParaRPr lang="en-US" sz="1800" dirty="0" smtClean="0">
                        <a:latin typeface="Tw Cen MT" pitchFamily="34" charset="0"/>
                        <a:ea typeface="Calibri"/>
                        <a:cs typeface="Arial"/>
                      </a:endParaRPr>
                    </a:p>
                    <a:p>
                      <a:pPr marL="3810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Tw Cen MT" pitchFamily="34" charset="0"/>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04813" marR="0" indent="-23971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900" kern="1200" dirty="0" smtClean="0">
                          <a:solidFill>
                            <a:schemeClr val="tx1"/>
                          </a:solidFill>
                          <a:latin typeface="Tw Cen MT" pitchFamily="34" charset="0"/>
                          <a:ea typeface="+mn-ea"/>
                          <a:cs typeface="+mn-cs"/>
                        </a:rPr>
                        <a:t>Export abattoirs (14)</a:t>
                      </a:r>
                    </a:p>
                    <a:p>
                      <a:pPr marL="404813" marR="0" indent="-23971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900" kern="1200" dirty="0" smtClean="0">
                          <a:solidFill>
                            <a:schemeClr val="tx1"/>
                          </a:solidFill>
                          <a:latin typeface="Tw Cen MT" pitchFamily="34" charset="0"/>
                          <a:ea typeface="+mn-ea"/>
                          <a:cs typeface="+mn-cs"/>
                        </a:rPr>
                        <a:t>Domestic abattoirs (250)</a:t>
                      </a:r>
                    </a:p>
                    <a:p>
                      <a:pPr marL="404813" marR="0" indent="-23971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latin typeface="Tw Cen MT" pitchFamily="34" charset="0"/>
                          <a:ea typeface="Arial"/>
                          <a:cs typeface="Arial"/>
                        </a:rPr>
                        <a:t>Backyard slaughter</a:t>
                      </a:r>
                    </a:p>
                    <a:p>
                      <a:pPr marL="404813" marR="0" indent="-23971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latin typeface="Tw Cen MT" pitchFamily="34" charset="0"/>
                          <a:ea typeface="Arial"/>
                          <a:cs typeface="Arial"/>
                        </a:rPr>
                        <a:t>Formal live animal trade</a:t>
                      </a:r>
                      <a:endParaRPr lang="en-US" sz="1900" kern="1200" dirty="0">
                        <a:solidFill>
                          <a:schemeClr val="tx1"/>
                        </a:solidFill>
                        <a:latin typeface="Tw Cen MT"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5425" marR="0" indent="-200025">
                        <a:spcBef>
                          <a:spcPts val="0"/>
                        </a:spcBef>
                        <a:spcAft>
                          <a:spcPts val="0"/>
                        </a:spcAft>
                        <a:buFont typeface="Arial" pitchFamily="34" charset="0"/>
                        <a:buChar char="•"/>
                      </a:pPr>
                      <a:r>
                        <a:rPr lang="en-US" sz="1800" dirty="0">
                          <a:latin typeface="Tw Cen MT" pitchFamily="34" charset="0"/>
                          <a:ea typeface="Arial"/>
                          <a:cs typeface="Arial"/>
                        </a:rPr>
                        <a:t>Small scale </a:t>
                      </a:r>
                      <a:r>
                        <a:rPr lang="en-US" sz="1800" dirty="0" smtClean="0">
                          <a:latin typeface="Tw Cen MT" pitchFamily="34" charset="0"/>
                          <a:ea typeface="Arial"/>
                          <a:cs typeface="Arial"/>
                        </a:rPr>
                        <a:t>collectors</a:t>
                      </a:r>
                    </a:p>
                    <a:p>
                      <a:pPr marL="225425" marR="0" indent="-2000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latin typeface="Tw Cen MT" pitchFamily="34" charset="0"/>
                          <a:ea typeface="Arial"/>
                          <a:cs typeface="Arial"/>
                        </a:rPr>
                        <a:t>Medium/large collectors</a:t>
                      </a:r>
                    </a:p>
                    <a:p>
                      <a:pPr marL="225425" marR="0" indent="-2000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latin typeface="Tw Cen MT" pitchFamily="34" charset="0"/>
                          <a:ea typeface="Arial"/>
                          <a:cs typeface="Arial"/>
                        </a:rPr>
                        <a:t>Traditional tanneries</a:t>
                      </a:r>
                      <a:endParaRPr lang="en-US" sz="1800" dirty="0" smtClean="0">
                        <a:latin typeface="Tw Cen MT" pitchFamily="34" charset="0"/>
                        <a:ea typeface="Calibri"/>
                        <a:cs typeface="Arial"/>
                      </a:endParaRPr>
                    </a:p>
                    <a:p>
                      <a:pPr marL="2540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latin typeface="Tw Cen MT" pitchFamily="34" charset="0"/>
                        <a:ea typeface="Calibri"/>
                        <a:cs typeface="Arial"/>
                      </a:endParaRPr>
                    </a:p>
                    <a:p>
                      <a:pPr marL="25400" marR="0">
                        <a:spcBef>
                          <a:spcPts val="0"/>
                        </a:spcBef>
                        <a:spcAft>
                          <a:spcPts val="0"/>
                        </a:spcAft>
                      </a:pPr>
                      <a:endParaRPr lang="en-US" sz="1800" dirty="0">
                        <a:latin typeface="Tw Cen MT" pitchFamily="34" charset="0"/>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Tw Cen MT" pitchFamily="34" charset="0"/>
              </a:rPr>
              <a:t>Animal Husbandry </a:t>
            </a:r>
          </a:p>
        </p:txBody>
      </p:sp>
      <p:sp>
        <p:nvSpPr>
          <p:cNvPr id="3" name="Content Placeholder 2"/>
          <p:cNvSpPr>
            <a:spLocks noGrp="1"/>
          </p:cNvSpPr>
          <p:nvPr>
            <p:ph idx="1"/>
          </p:nvPr>
        </p:nvSpPr>
        <p:spPr>
          <a:xfrm>
            <a:off x="609441" y="1600205"/>
            <a:ext cx="10969943" cy="3428995"/>
          </a:xfrm>
        </p:spPr>
        <p:txBody>
          <a:bodyPr/>
          <a:lstStyle/>
          <a:p>
            <a:pPr marL="0" indent="0">
              <a:buNone/>
            </a:pPr>
            <a:r>
              <a:rPr lang="en-US" dirty="0" smtClean="0">
                <a:latin typeface="Tw Cen MT" pitchFamily="34" charset="0"/>
              </a:rPr>
              <a:t>There are 4 major animal husbandry challenges which have a direct impact on RHS as an input for the leather industry</a:t>
            </a:r>
          </a:p>
          <a:p>
            <a:pPr marL="914400" lvl="1" indent="-514350">
              <a:buFont typeface="+mj-lt"/>
              <a:buAutoNum type="arabicPeriod"/>
            </a:pPr>
            <a:r>
              <a:rPr lang="en-US" dirty="0" smtClean="0">
                <a:latin typeface="Tw Cen MT" pitchFamily="34" charset="0"/>
              </a:rPr>
              <a:t>Systems of raising livestock </a:t>
            </a:r>
          </a:p>
          <a:p>
            <a:pPr marL="914400" lvl="1" indent="-514350">
              <a:buFont typeface="+mj-lt"/>
              <a:buAutoNum type="arabicPeriod"/>
            </a:pPr>
            <a:r>
              <a:rPr lang="en-US" dirty="0" smtClean="0">
                <a:latin typeface="Tw Cen MT" pitchFamily="34" charset="0"/>
              </a:rPr>
              <a:t>Disease Prevalence and Management</a:t>
            </a:r>
          </a:p>
          <a:p>
            <a:pPr marL="914400" lvl="1" indent="-514350">
              <a:buFont typeface="+mj-lt"/>
              <a:buAutoNum type="arabicPeriod"/>
            </a:pPr>
            <a:r>
              <a:rPr lang="en-US" dirty="0" smtClean="0">
                <a:latin typeface="Tw Cen MT" pitchFamily="34" charset="0"/>
              </a:rPr>
              <a:t>Transportation and handling  </a:t>
            </a:r>
          </a:p>
          <a:p>
            <a:pPr marL="914400" lvl="1" indent="-514350">
              <a:buFont typeface="+mj-lt"/>
              <a:buAutoNum type="arabicPeriod"/>
            </a:pPr>
            <a:r>
              <a:rPr lang="en-US" dirty="0" smtClean="0">
                <a:latin typeface="Tw Cen MT" pitchFamily="34" charset="0"/>
              </a:rPr>
              <a:t>Traceability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Tw Cen MT" pitchFamily="34" charset="0"/>
              </a:rPr>
              <a:t>Raw Hide and Skin Production and Supply </a:t>
            </a:r>
          </a:p>
        </p:txBody>
      </p:sp>
      <p:sp>
        <p:nvSpPr>
          <p:cNvPr id="3" name="Content Placeholder 2"/>
          <p:cNvSpPr>
            <a:spLocks noGrp="1"/>
          </p:cNvSpPr>
          <p:nvPr>
            <p:ph idx="1"/>
          </p:nvPr>
        </p:nvSpPr>
        <p:spPr>
          <a:xfrm>
            <a:off x="609441" y="1600205"/>
            <a:ext cx="10969943" cy="3047995"/>
          </a:xfrm>
        </p:spPr>
        <p:txBody>
          <a:bodyPr/>
          <a:lstStyle/>
          <a:p>
            <a:pPr>
              <a:buNone/>
            </a:pPr>
            <a:r>
              <a:rPr lang="en-US" dirty="0" smtClean="0">
                <a:latin typeface="Tw Cen MT" pitchFamily="34" charset="0"/>
              </a:rPr>
              <a:t>4 - Common slaughter methods</a:t>
            </a:r>
          </a:p>
          <a:p>
            <a:pPr marL="914400" lvl="1" indent="-514350">
              <a:buFont typeface="+mj-lt"/>
              <a:buAutoNum type="arabicPeriod"/>
            </a:pPr>
            <a:r>
              <a:rPr lang="en-US" dirty="0" smtClean="0">
                <a:latin typeface="Tw Cen MT" pitchFamily="34" charset="0"/>
              </a:rPr>
              <a:t>Backyard slaughter</a:t>
            </a:r>
          </a:p>
          <a:p>
            <a:pPr marL="914400" lvl="1" indent="-514350">
              <a:buFont typeface="+mj-lt"/>
              <a:buAutoNum type="arabicPeriod"/>
            </a:pPr>
            <a:r>
              <a:rPr lang="en-US" dirty="0" smtClean="0">
                <a:latin typeface="Tw Cen MT" pitchFamily="34" charset="0"/>
              </a:rPr>
              <a:t>Rural Slaughter Slab Operation</a:t>
            </a:r>
          </a:p>
          <a:p>
            <a:pPr marL="914400" lvl="1" indent="-514350">
              <a:buFont typeface="+mj-lt"/>
              <a:buAutoNum type="arabicPeriod"/>
            </a:pPr>
            <a:r>
              <a:rPr lang="en-US" dirty="0" smtClean="0">
                <a:latin typeface="Tw Cen MT" pitchFamily="34" charset="0"/>
              </a:rPr>
              <a:t>Domestic  Abattoir</a:t>
            </a:r>
          </a:p>
          <a:p>
            <a:pPr marL="914400" lvl="1" indent="-514350">
              <a:buFont typeface="+mj-lt"/>
              <a:buAutoNum type="arabicPeriod"/>
            </a:pPr>
            <a:r>
              <a:rPr lang="en-US" dirty="0" smtClean="0">
                <a:latin typeface="Tw Cen MT" pitchFamily="34" charset="0"/>
              </a:rPr>
              <a:t>Export  Abattoir </a:t>
            </a:r>
            <a:endParaRPr lang="en-US" dirty="0">
              <a:latin typeface="Tw Cen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228600"/>
            <a:ext cx="10969943" cy="334962"/>
          </a:xfrm>
        </p:spPr>
        <p:txBody>
          <a:bodyPr>
            <a:noAutofit/>
          </a:bodyPr>
          <a:lstStyle/>
          <a:p>
            <a:r>
              <a:rPr lang="en-US" sz="3000" b="1" dirty="0">
                <a:latin typeface="Tw Cen MT" pitchFamily="34" charset="0"/>
              </a:rPr>
              <a:t>RHS </a:t>
            </a:r>
            <a:r>
              <a:rPr lang="en-US" sz="3000" b="1" dirty="0" smtClean="0">
                <a:latin typeface="Tw Cen MT" pitchFamily="34" charset="0"/>
              </a:rPr>
              <a:t>Supply </a:t>
            </a:r>
            <a:r>
              <a:rPr lang="en-US" sz="3000" b="1" dirty="0">
                <a:latin typeface="Tw Cen MT" pitchFamily="34" charset="0"/>
              </a:rPr>
              <a:t>to </a:t>
            </a:r>
            <a:r>
              <a:rPr lang="en-US" sz="3000" b="1" dirty="0" smtClean="0">
                <a:latin typeface="Tw Cen MT" pitchFamily="34" charset="0"/>
              </a:rPr>
              <a:t>Tanneries</a:t>
            </a:r>
            <a:endParaRPr lang="en-US" sz="3000" dirty="0">
              <a:latin typeface="Tw Cen MT" pitchFamily="34" charset="0"/>
            </a:endParaRPr>
          </a:p>
        </p:txBody>
      </p:sp>
      <p:pic>
        <p:nvPicPr>
          <p:cNvPr id="27654" name="Picture 6"/>
          <p:cNvPicPr>
            <a:picLocks noChangeAspect="1" noChangeArrowheads="1"/>
          </p:cNvPicPr>
          <p:nvPr/>
        </p:nvPicPr>
        <p:blipFill>
          <a:blip r:embed="rId2" cstate="print"/>
          <a:srcRect/>
          <a:stretch>
            <a:fillRect/>
          </a:stretch>
        </p:blipFill>
        <p:spPr bwMode="auto">
          <a:xfrm>
            <a:off x="588962" y="838200"/>
            <a:ext cx="6343650" cy="5737225"/>
          </a:xfrm>
          <a:prstGeom prst="rect">
            <a:avLst/>
          </a:prstGeom>
          <a:noFill/>
          <a:ln w="9525">
            <a:noFill/>
            <a:miter lim="800000"/>
            <a:headEnd/>
            <a:tailEnd/>
          </a:ln>
        </p:spPr>
      </p:pic>
      <p:pic>
        <p:nvPicPr>
          <p:cNvPr id="27655" name="Picture 7"/>
          <p:cNvPicPr>
            <a:picLocks noChangeAspect="1" noChangeArrowheads="1"/>
          </p:cNvPicPr>
          <p:nvPr/>
        </p:nvPicPr>
        <p:blipFill>
          <a:blip r:embed="rId3" cstate="print"/>
          <a:srcRect/>
          <a:stretch>
            <a:fillRect/>
          </a:stretch>
        </p:blipFill>
        <p:spPr bwMode="auto">
          <a:xfrm>
            <a:off x="6543674" y="762000"/>
            <a:ext cx="5418138" cy="5867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715962"/>
          </a:xfrm>
        </p:spPr>
        <p:txBody>
          <a:bodyPr>
            <a:normAutofit/>
          </a:bodyPr>
          <a:lstStyle/>
          <a:p>
            <a:r>
              <a:rPr lang="en-US" sz="3000" b="1" dirty="0" smtClean="0">
                <a:latin typeface="Tw Cen MT" pitchFamily="34" charset="0"/>
              </a:rPr>
              <a:t>Key Steps Involved in Trading RHS </a:t>
            </a:r>
            <a:endParaRPr lang="en-US" sz="3000" b="1" dirty="0">
              <a:latin typeface="Tw Cen MT" pitchFamily="34" charset="0"/>
            </a:endParaRPr>
          </a:p>
        </p:txBody>
      </p:sp>
      <p:sp>
        <p:nvSpPr>
          <p:cNvPr id="4" name="Chevron 3"/>
          <p:cNvSpPr/>
          <p:nvPr/>
        </p:nvSpPr>
        <p:spPr>
          <a:xfrm>
            <a:off x="150812" y="1295400"/>
            <a:ext cx="2362200" cy="9906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itchFamily="34" charset="0"/>
              </a:rPr>
              <a:t>Production </a:t>
            </a:r>
            <a:endParaRPr lang="en-US" sz="2000" b="1" dirty="0">
              <a:solidFill>
                <a:schemeClr val="tx1"/>
              </a:solidFill>
              <a:latin typeface="Tw Cen MT" pitchFamily="34" charset="0"/>
            </a:endParaRPr>
          </a:p>
        </p:txBody>
      </p:sp>
      <p:sp>
        <p:nvSpPr>
          <p:cNvPr id="5" name="Chevron 4"/>
          <p:cNvSpPr/>
          <p:nvPr/>
        </p:nvSpPr>
        <p:spPr>
          <a:xfrm>
            <a:off x="3680592" y="1295400"/>
            <a:ext cx="3258207" cy="9906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itchFamily="34" charset="0"/>
              </a:rPr>
              <a:t>Storing &amp; </a:t>
            </a:r>
          </a:p>
          <a:p>
            <a:pPr algn="ctr"/>
            <a:r>
              <a:rPr lang="en-US" sz="2000" b="1" dirty="0" smtClean="0">
                <a:solidFill>
                  <a:schemeClr val="tx1"/>
                </a:solidFill>
                <a:latin typeface="Tw Cen MT" pitchFamily="34" charset="0"/>
              </a:rPr>
              <a:t>Preservation  </a:t>
            </a:r>
            <a:endParaRPr lang="en-US" sz="2000" b="1" dirty="0">
              <a:solidFill>
                <a:schemeClr val="tx1"/>
              </a:solidFill>
              <a:latin typeface="Tw Cen MT" pitchFamily="34" charset="0"/>
            </a:endParaRPr>
          </a:p>
        </p:txBody>
      </p:sp>
      <p:sp>
        <p:nvSpPr>
          <p:cNvPr id="6" name="Chevron 5"/>
          <p:cNvSpPr/>
          <p:nvPr/>
        </p:nvSpPr>
        <p:spPr>
          <a:xfrm>
            <a:off x="1979612" y="1295400"/>
            <a:ext cx="2362200" cy="9906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itchFamily="34" charset="0"/>
              </a:rPr>
              <a:t>Collection </a:t>
            </a:r>
            <a:endParaRPr lang="en-US" sz="2000" b="1" dirty="0">
              <a:solidFill>
                <a:schemeClr val="tx1"/>
              </a:solidFill>
              <a:latin typeface="Tw Cen MT" pitchFamily="34" charset="0"/>
            </a:endParaRPr>
          </a:p>
        </p:txBody>
      </p:sp>
      <p:sp>
        <p:nvSpPr>
          <p:cNvPr id="7" name="Chevron 6"/>
          <p:cNvSpPr/>
          <p:nvPr/>
        </p:nvSpPr>
        <p:spPr>
          <a:xfrm>
            <a:off x="6018212" y="1295400"/>
            <a:ext cx="2362200" cy="9906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itchFamily="34" charset="0"/>
              </a:rPr>
              <a:t>Semi-processing  (</a:t>
            </a:r>
            <a:r>
              <a:rPr lang="en-US" b="1" dirty="0" smtClean="0">
                <a:solidFill>
                  <a:schemeClr val="tx1"/>
                </a:solidFill>
                <a:latin typeface="Tw Cen MT" pitchFamily="34" charset="0"/>
              </a:rPr>
              <a:t>wholesale</a:t>
            </a:r>
            <a:r>
              <a:rPr lang="en-US" sz="2000" b="1" dirty="0" smtClean="0">
                <a:solidFill>
                  <a:schemeClr val="tx1"/>
                </a:solidFill>
                <a:latin typeface="Tw Cen MT" pitchFamily="34" charset="0"/>
              </a:rPr>
              <a:t>) </a:t>
            </a:r>
            <a:endParaRPr lang="en-US" sz="2000" b="1" dirty="0">
              <a:solidFill>
                <a:schemeClr val="tx1"/>
              </a:solidFill>
              <a:latin typeface="Tw Cen MT" pitchFamily="34" charset="0"/>
            </a:endParaRPr>
          </a:p>
        </p:txBody>
      </p:sp>
      <p:sp>
        <p:nvSpPr>
          <p:cNvPr id="8" name="Chevron 7"/>
          <p:cNvSpPr/>
          <p:nvPr/>
        </p:nvSpPr>
        <p:spPr>
          <a:xfrm>
            <a:off x="9675812" y="1295400"/>
            <a:ext cx="2362200" cy="9906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itchFamily="34" charset="0"/>
              </a:rPr>
              <a:t>Tannery </a:t>
            </a:r>
            <a:endParaRPr lang="en-US" sz="2000" b="1" dirty="0">
              <a:solidFill>
                <a:schemeClr val="tx1"/>
              </a:solidFill>
              <a:latin typeface="Tw Cen MT" pitchFamily="34" charset="0"/>
            </a:endParaRPr>
          </a:p>
        </p:txBody>
      </p:sp>
      <p:sp>
        <p:nvSpPr>
          <p:cNvPr id="9" name="Chevron 8"/>
          <p:cNvSpPr/>
          <p:nvPr/>
        </p:nvSpPr>
        <p:spPr>
          <a:xfrm>
            <a:off x="7847012" y="1295400"/>
            <a:ext cx="2362200" cy="990600"/>
          </a:xfrm>
          <a:prstGeom prst="chevron">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w Cen MT" pitchFamily="34" charset="0"/>
              </a:rPr>
              <a:t>Collection </a:t>
            </a:r>
            <a:endParaRPr lang="en-US" sz="2000" b="1" dirty="0">
              <a:solidFill>
                <a:schemeClr val="tx1"/>
              </a:solidFill>
              <a:latin typeface="Tw Cen MT"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3279774" y="2438400"/>
            <a:ext cx="5405438" cy="376418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533400"/>
          </a:xfrm>
        </p:spPr>
        <p:txBody>
          <a:bodyPr>
            <a:noAutofit/>
          </a:bodyPr>
          <a:lstStyle/>
          <a:p>
            <a:r>
              <a:rPr lang="en-US" sz="3000" b="1" dirty="0" smtClean="0">
                <a:latin typeface="Tw Cen MT" pitchFamily="34" charset="0"/>
              </a:rPr>
              <a:t>Landscape – </a:t>
            </a:r>
            <a:r>
              <a:rPr lang="en-US" sz="3000" b="1" dirty="0" err="1" smtClean="0">
                <a:latin typeface="Tw Cen MT" pitchFamily="34" charset="0"/>
              </a:rPr>
              <a:t>Tanneris</a:t>
            </a:r>
            <a:r>
              <a:rPr lang="en-US" sz="3000" b="1" dirty="0" smtClean="0">
                <a:latin typeface="Tw Cen MT" pitchFamily="34" charset="0"/>
              </a:rPr>
              <a:t>  </a:t>
            </a:r>
            <a:endParaRPr lang="en-US" sz="3000" dirty="0">
              <a:latin typeface="Tw Cen MT" pitchFamily="34" charset="0"/>
            </a:endParaRPr>
          </a:p>
        </p:txBody>
      </p:sp>
      <p:sp>
        <p:nvSpPr>
          <p:cNvPr id="11" name="Notched Right Arrow 10"/>
          <p:cNvSpPr/>
          <p:nvPr/>
        </p:nvSpPr>
        <p:spPr>
          <a:xfrm rot="5400000">
            <a:off x="3508184" y="2948940"/>
            <a:ext cx="62788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838200" y="734215"/>
            <a:ext cx="1081881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Current Breakdown of Investment</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749300" lvl="1" indent="-292100" eaLnBrk="0" fontAlgn="base" hangingPunct="0">
              <a:spcBef>
                <a:spcPct val="0"/>
              </a:spcBef>
              <a:spcAft>
                <a:spcPct val="0"/>
              </a:spcAft>
              <a:buFontTx/>
              <a:buChar char="•"/>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Joint Venture (JV) 3%</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749300" lvl="1" indent="-292100" eaLnBrk="0" fontAlgn="base" hangingPunct="0">
              <a:spcBef>
                <a:spcPct val="0"/>
              </a:spcBef>
              <a:spcAft>
                <a:spcPct val="0"/>
              </a:spcAft>
              <a:buFontTx/>
              <a:buChar char="•"/>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Foreign Direct Investment (FDI) 45%</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749300" lvl="1" indent="-292100" eaLnBrk="0" fontAlgn="base" hangingPunct="0">
              <a:spcBef>
                <a:spcPct val="0"/>
              </a:spcBef>
              <a:spcAft>
                <a:spcPct val="0"/>
              </a:spcAft>
              <a:buFontTx/>
              <a:buChar char="•"/>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Domestic Investment (DI) 52% </a:t>
            </a:r>
          </a:p>
          <a:p>
            <a:pPr marL="749300" lvl="1" indent="-292100" eaLnBrk="0" fontAlgn="base" hangingPunct="0">
              <a:spcBef>
                <a:spcPct val="0"/>
              </a:spcBef>
              <a:spcAft>
                <a:spcPct val="0"/>
              </a:spcAft>
            </a:pP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749300" lvl="1" indent="-292100" eaLnBrk="0" fontAlgn="base" hangingPunct="0">
              <a:spcBef>
                <a:spcPct val="0"/>
              </a:spcBef>
              <a:spcAft>
                <a:spcPct val="0"/>
              </a:spcAft>
            </a:pP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465138" marR="0" lvl="0" indent="-465138"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Total of 33 registered tanneries, of which 24 are currently operational</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465138" marR="0" lvl="0" indent="-465138"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14 are FDI and 19 are DI </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465138" marR="0" lvl="0" indent="-465138"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Of the total daily capacity of 1 million sq. ft. of fished leather about 60% comes from FDIs</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a:p>
            <a:pPr marL="465138" marR="0" lvl="0" indent="-465138"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i="0" u="none" strike="noStrike" cap="none" normalizeH="0" baseline="0" dirty="0" smtClean="0">
                <a:ln>
                  <a:noFill/>
                </a:ln>
                <a:solidFill>
                  <a:srgbClr val="000000"/>
                </a:solidFill>
                <a:effectLst/>
                <a:latin typeface="Tw Cen MT" pitchFamily="34" charset="0"/>
                <a:ea typeface="Calibri" pitchFamily="34" charset="0"/>
                <a:cs typeface="Optima"/>
              </a:rPr>
              <a:t>FDIs focus more on skin than hides </a:t>
            </a:r>
            <a:endParaRPr kumimoji="0" lang="en-US" sz="3200" i="0" u="none" strike="noStrike" cap="none" normalizeH="0" baseline="0" dirty="0" smtClean="0">
              <a:ln>
                <a:noFill/>
              </a:ln>
              <a:solidFill>
                <a:schemeClr val="tx1"/>
              </a:solidFill>
              <a:effectLst/>
              <a:latin typeface="Tw Cen MT"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152400"/>
            <a:ext cx="10969943" cy="533400"/>
          </a:xfrm>
        </p:spPr>
        <p:txBody>
          <a:bodyPr>
            <a:noAutofit/>
          </a:bodyPr>
          <a:lstStyle/>
          <a:p>
            <a:r>
              <a:rPr lang="en-US" sz="3000" dirty="0" smtClean="0">
                <a:latin typeface="Tw Cen MT" pitchFamily="34" charset="0"/>
              </a:rPr>
              <a:t> </a:t>
            </a:r>
            <a:r>
              <a:rPr lang="en-US" sz="3000" b="1" dirty="0" smtClean="0">
                <a:latin typeface="Tw Cen MT" pitchFamily="34" charset="0"/>
              </a:rPr>
              <a:t>Tanning Process – Finished Leather </a:t>
            </a:r>
            <a:endParaRPr lang="en-US" sz="3000" b="1" dirty="0">
              <a:latin typeface="Tw Cen MT"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836612" y="1066800"/>
            <a:ext cx="11049000" cy="5718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1672</TotalTime>
  <Words>1023</Words>
  <Application>Microsoft Office PowerPoint</Application>
  <PresentationFormat>Custom</PresentationFormat>
  <Paragraphs>217</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Gill Sans MT</vt:lpstr>
      <vt:lpstr>Optima</vt:lpstr>
      <vt:lpstr>Times New Roman</vt:lpstr>
      <vt:lpstr>Tw Cen MT</vt:lpstr>
      <vt:lpstr>Verdana</vt:lpstr>
      <vt:lpstr>Wingdings</vt:lpstr>
      <vt:lpstr>Wingdings 2</vt:lpstr>
      <vt:lpstr>Solstice</vt:lpstr>
      <vt:lpstr>Webinar on: Skills for Economic diversification in Central Africa: leveraging experiences from successful comparators and building partnerships UNECA</vt:lpstr>
      <vt:lpstr> Comparison of Livestock Population and RHS Productivity </vt:lpstr>
      <vt:lpstr>Raw Hide and Skin (RHS) Trading Overview</vt:lpstr>
      <vt:lpstr>Animal Husbandry </vt:lpstr>
      <vt:lpstr>Raw Hide and Skin Production and Supply </vt:lpstr>
      <vt:lpstr>RHS Supply to Tanneries</vt:lpstr>
      <vt:lpstr>Key Steps Involved in Trading RHS </vt:lpstr>
      <vt:lpstr>Landscape – Tanneris  </vt:lpstr>
      <vt:lpstr> Tanning Process – Finished Leather </vt:lpstr>
      <vt:lpstr>PowerPoint Presentation</vt:lpstr>
      <vt:lpstr>Estimated/Potential RHS Production and Tanneries Capacity </vt:lpstr>
      <vt:lpstr>Product Manufacturing - Leather Goods  </vt:lpstr>
      <vt:lpstr>Target vs Actual Exports (USD ‘000) - Leather Goods </vt:lpstr>
      <vt:lpstr>Constraints in the Ethiopian - Leather Sector </vt:lpstr>
      <vt:lpstr>Policy  and/or Technical Interventions undertaken and envisaged  – Leather Sector </vt:lpstr>
      <vt:lpstr>Policy  and/or Technical Interventions undertaken and envisaged  – Leather Sector … Cont’</vt:lpstr>
      <vt:lpstr>Policy  and/or Technical Interventions undertaken and envisaged  – Leather Sector … Cont’</vt:lpstr>
      <vt:lpstr>Policy  and/or Technical Interventions - Leather Sector  … Cont’</vt:lpstr>
      <vt:lpstr>Policy  and/or Technical Interventions - Leather Sector  …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Raw Hide and Skin (RHS) Trading Overview</dc:title>
  <dc:creator>Nebiye</dc:creator>
  <cp:lastModifiedBy>Abel Akara Ticha</cp:lastModifiedBy>
  <cp:revision>9</cp:revision>
  <dcterms:created xsi:type="dcterms:W3CDTF">2020-07-23T10:32:48Z</dcterms:created>
  <dcterms:modified xsi:type="dcterms:W3CDTF">2020-08-07T02:21:36Z</dcterms:modified>
</cp:coreProperties>
</file>