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80" r:id="rId2"/>
    <p:sldId id="259" r:id="rId3"/>
    <p:sldId id="260" r:id="rId4"/>
    <p:sldId id="275" r:id="rId5"/>
    <p:sldId id="276" r:id="rId6"/>
    <p:sldId id="277" r:id="rId7"/>
    <p:sldId id="281" r:id="rId8"/>
    <p:sldId id="264" r:id="rId9"/>
    <p:sldId id="279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731"/>
    <a:srgbClr val="FFFFFF"/>
    <a:srgbClr val="99FFCC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06406-11EE-4FCE-9099-B45AF544E186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ED8E-5167-422A-A0D9-20357CDD11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ED8E-5167-422A-A0D9-20357CDD11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7206" y="3124200"/>
            <a:ext cx="8227457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7206" y="5003322"/>
            <a:ext cx="8227457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735" y="1110663"/>
            <a:ext cx="2286000" cy="507868"/>
          </a:xfrm>
        </p:spPr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2866" y="4117728"/>
            <a:ext cx="3657600" cy="511931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4864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5721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366" y="5788152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39339" y="4495800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6932" y="4928702"/>
            <a:ext cx="812588" cy="517524"/>
          </a:xfrm>
        </p:spPr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234618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9954207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6" y="2895600"/>
            <a:ext cx="8227457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206" y="5010150"/>
            <a:ext cx="8227457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28916" y="1106998"/>
            <a:ext cx="2286000" cy="507868"/>
          </a:xfrm>
        </p:spPr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116" y="4114867"/>
            <a:ext cx="3657600" cy="51193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7868" y="0"/>
            <a:ext cx="812588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352" y="0"/>
            <a:ext cx="13951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456" y="0"/>
            <a:ext cx="24243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364" y="0"/>
            <a:ext cx="30696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5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888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519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15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03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176" y="0"/>
            <a:ext cx="101574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588" y="3429000"/>
            <a:ext cx="17267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5812" y="4866752"/>
            <a:ext cx="855009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395" y="5500632"/>
            <a:ext cx="182832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366" y="5791200"/>
            <a:ext cx="365665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4734" y="4479888"/>
            <a:ext cx="487553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2743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023" y="4928702"/>
            <a:ext cx="812588" cy="517524"/>
          </a:xfrm>
        </p:spPr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44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2181" y="1600200"/>
            <a:ext cx="487553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055781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441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7782" y="2362200"/>
            <a:ext cx="487553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441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89692" y="1569720"/>
            <a:ext cx="487553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5094" y="3124280"/>
            <a:ext cx="6309360" cy="609441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0675" y="274320"/>
            <a:ext cx="203553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294" y="274320"/>
            <a:ext cx="7516442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6145" y="3124280"/>
            <a:ext cx="6309360" cy="609441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7457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18715" y="264795"/>
            <a:ext cx="2031471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2903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424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0957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441" y="274638"/>
            <a:ext cx="9954207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441" y="1600200"/>
            <a:ext cx="9954207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1656" y="1017910"/>
            <a:ext cx="2011680" cy="511931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CD2610-33F6-41FB-8352-4F8A13D78E7B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0665" y="3676343"/>
            <a:ext cx="3200400" cy="48755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57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5678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2531" y="0"/>
            <a:ext cx="406294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4104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2432" y="5715000"/>
            <a:ext cx="73133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5866" y="5734050"/>
            <a:ext cx="812588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4F8894-A303-4F50-BA48-5E64D6A1B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711" y="914400"/>
            <a:ext cx="10360501" cy="2438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Tw Cen MT" pitchFamily="34" charset="0"/>
              </a:rPr>
              <a:t>Webinar on: </a:t>
            </a:r>
            <a:r>
              <a:rPr lang="en-US" sz="3600" dirty="0" smtClean="0">
                <a:latin typeface="Tw Cen MT" pitchFamily="34" charset="0"/>
              </a:rPr>
              <a:t>Skills </a:t>
            </a:r>
            <a:r>
              <a:rPr lang="en-US" sz="3600" dirty="0" smtClean="0">
                <a:latin typeface="Tw Cen MT" pitchFamily="34" charset="0"/>
              </a:rPr>
              <a:t>for Economic diversification in Central Africa: leveraging experiences from successful comparators and building </a:t>
            </a:r>
            <a:r>
              <a:rPr lang="en-US" sz="3600" dirty="0" smtClean="0">
                <a:latin typeface="Tw Cen MT" pitchFamily="34" charset="0"/>
              </a:rPr>
              <a:t>partnerships</a:t>
            </a:r>
            <a:br>
              <a:rPr lang="en-US" sz="3600" dirty="0" smtClean="0">
                <a:latin typeface="Tw Cen MT" pitchFamily="34" charset="0"/>
              </a:rPr>
            </a:br>
            <a:r>
              <a:rPr lang="en-US" sz="3600" dirty="0" smtClean="0">
                <a:latin typeface="Tw Cen MT" pitchFamily="34" charset="0"/>
              </a:rPr>
              <a:t>UNECA</a:t>
            </a:r>
            <a:endParaRPr lang="en-US" sz="36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9034" y="3581400"/>
            <a:ext cx="8532178" cy="11430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3000" dirty="0" smtClean="0">
                <a:latin typeface="Tw Cen MT" pitchFamily="34" charset="0"/>
              </a:rPr>
              <a:t>Aviation Service</a:t>
            </a:r>
          </a:p>
          <a:p>
            <a:pPr algn="ctr">
              <a:spcBef>
                <a:spcPts val="0"/>
              </a:spcBef>
            </a:pPr>
            <a:r>
              <a:rPr lang="en-US" sz="3000" dirty="0" smtClean="0">
                <a:latin typeface="Tw Cen MT" pitchFamily="34" charset="0"/>
              </a:rPr>
              <a:t>what to learn from Ethiopia</a:t>
            </a:r>
            <a:endParaRPr lang="en-US" sz="3000" dirty="0">
              <a:latin typeface="Tw Cen MT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0724" y="5029200"/>
            <a:ext cx="8532178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w Cen MT" pitchFamily="34" charset="0"/>
              </a:rPr>
              <a:t>Nebiyeleul Gessese (PhD)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  <a:latin typeface="Tw Cen MT" pitchFamily="34" charset="0"/>
              </a:rPr>
              <a:t>30 July 2020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4873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Tw Cen MT" pitchFamily="34" charset="0"/>
              </a:rPr>
              <a:t>Route Network</a:t>
            </a:r>
            <a:endParaRPr lang="en-US" sz="3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838200"/>
            <a:ext cx="10969943" cy="5638800"/>
          </a:xfrm>
        </p:spPr>
        <p:txBody>
          <a:bodyPr>
            <a:noAutofit/>
          </a:bodyPr>
          <a:lstStyle/>
          <a:p>
            <a:pPr marL="465138" indent="-465138">
              <a:spcBef>
                <a:spcPts val="0"/>
              </a:spcBef>
              <a:buNone/>
            </a:pPr>
            <a:r>
              <a:rPr lang="en-US" sz="2800" b="1" dirty="0" smtClean="0">
                <a:latin typeface="Tw Cen MT" pitchFamily="34" charset="0"/>
              </a:rPr>
              <a:t>Destinations</a:t>
            </a:r>
          </a:p>
          <a:p>
            <a:pPr marL="465138" indent="-465138"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Ethiopian serves 107 international across 75 -&gt; 120 targeted by 2025</a:t>
            </a:r>
          </a:p>
          <a:p>
            <a:pPr marL="465138" indent="-465138">
              <a:spcBef>
                <a:spcPts val="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Ethiopian serves 23 domestic destinations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Tw Cen MT" pitchFamily="34" charset="0"/>
              </a:rPr>
              <a:t>Capacity  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latin typeface="Tw Cen MT" pitchFamily="34" charset="0"/>
              </a:rPr>
              <a:t>111 planes  …. (The average age of the Ethiopian aircraft is just 5.4 years, compared to 13.5 for British Airways, 15 years for United Airlines and 10.7 for American Airlines)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latin typeface="Tw Cen MT" pitchFamily="34" charset="0"/>
              </a:rPr>
              <a:t>Current </a:t>
            </a:r>
            <a:r>
              <a:rPr lang="en-US" sz="2800" dirty="0" smtClean="0">
                <a:latin typeface="Tw Cen MT" pitchFamily="34" charset="0"/>
              </a:rPr>
              <a:t>-&gt; </a:t>
            </a:r>
            <a:r>
              <a:rPr lang="en-US" sz="2800" dirty="0" smtClean="0">
                <a:latin typeface="Tw Cen MT" pitchFamily="34" charset="0"/>
              </a:rPr>
              <a:t>accommodate 22 million passengers per year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>
                <a:latin typeface="Tw Cen MT" pitchFamily="34" charset="0"/>
              </a:rPr>
              <a:t>The New Airport </a:t>
            </a:r>
          </a:p>
          <a:p>
            <a:pPr marL="1379538" lvl="2" indent="-465138">
              <a:spcBef>
                <a:spcPts val="0"/>
              </a:spcBef>
            </a:pPr>
            <a:r>
              <a:rPr lang="en-US" sz="2800" dirty="0" smtClean="0">
                <a:latin typeface="Tw Cen MT" pitchFamily="34" charset="0"/>
              </a:rPr>
              <a:t>45 km from Addis Ababa to be connected by an Express-highway is on </a:t>
            </a:r>
            <a:r>
              <a:rPr lang="en-US" sz="2800" dirty="0" smtClean="0">
                <a:latin typeface="Tw Cen MT" pitchFamily="34" charset="0"/>
              </a:rPr>
              <a:t>pipeline</a:t>
            </a:r>
            <a:endParaRPr lang="en-US" sz="2800" dirty="0" smtClean="0">
              <a:latin typeface="Tw Cen MT" pitchFamily="34" charset="0"/>
            </a:endParaRPr>
          </a:p>
          <a:p>
            <a:pPr marL="1379538" lvl="2" indent="-465138">
              <a:spcBef>
                <a:spcPts val="0"/>
              </a:spcBef>
            </a:pPr>
            <a:r>
              <a:rPr lang="en-US" sz="2800" dirty="0" smtClean="0">
                <a:latin typeface="Tw Cen MT" pitchFamily="34" charset="0"/>
              </a:rPr>
              <a:t>Completion: in 4 years (31-Dec-2024)</a:t>
            </a:r>
          </a:p>
          <a:p>
            <a:pPr marL="1379538" lvl="2" indent="-465138">
              <a:spcBef>
                <a:spcPts val="0"/>
              </a:spcBef>
            </a:pPr>
            <a:r>
              <a:rPr lang="en-US" sz="2800" dirty="0" smtClean="0">
                <a:latin typeface="Tw Cen MT" pitchFamily="34" charset="0"/>
              </a:rPr>
              <a:t>Annual capacity: </a:t>
            </a:r>
            <a:r>
              <a:rPr lang="en-US" sz="2800" dirty="0" smtClean="0">
                <a:latin typeface="Tw Cen MT" pitchFamily="34" charset="0"/>
              </a:rPr>
              <a:t>120,000,000 Passengers per year</a:t>
            </a:r>
            <a:endParaRPr lang="en-US" sz="2800" dirty="0" smtClean="0">
              <a:latin typeface="Tw Cen MT" pitchFamily="34" charset="0"/>
            </a:endParaRP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latin typeface="Tw Cen MT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9954207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Services provided by the Ethiopian Airlines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1812" y="1219200"/>
            <a:ext cx="10969943" cy="4343395"/>
          </a:xfrm>
        </p:spPr>
        <p:txBody>
          <a:bodyPr>
            <a:noAutofit/>
          </a:bodyPr>
          <a:lstStyle/>
          <a:p>
            <a:pPr marL="914400" lvl="1" indent="-514350">
              <a:buFont typeface="Wingdings" pitchFamily="2" charset="2"/>
              <a:buChar char="§"/>
            </a:pPr>
            <a:r>
              <a:rPr lang="en-US" sz="3200" b="1" dirty="0" smtClean="0">
                <a:latin typeface="Tw Cen MT" pitchFamily="34" charset="0"/>
              </a:rPr>
              <a:t>Domestic and International Flights  </a:t>
            </a:r>
            <a:endParaRPr lang="en-US" sz="3200" b="1" dirty="0" smtClean="0">
              <a:latin typeface="Tw Cen MT" pitchFamily="34" charset="0"/>
            </a:endParaRPr>
          </a:p>
          <a:p>
            <a:pPr marL="914400" lvl="1" indent="0">
              <a:buNone/>
            </a:pPr>
            <a:r>
              <a:rPr lang="en-US" sz="3200" b="1" dirty="0" smtClean="0">
                <a:latin typeface="Tw Cen MT" pitchFamily="34" charset="0"/>
              </a:rPr>
              <a:t>(</a:t>
            </a:r>
            <a:r>
              <a:rPr lang="en-US" sz="3200" dirty="0" smtClean="0">
                <a:latin typeface="Tw Cen MT" pitchFamily="34" charset="0"/>
              </a:rPr>
              <a:t>E-visa service to all international visitors, easing access for passengers with layovers to enter the country)</a:t>
            </a:r>
            <a:endParaRPr lang="en-US" sz="3200" b="1" dirty="0" smtClean="0">
              <a:latin typeface="Tw Cen MT" pitchFamily="34" charset="0"/>
            </a:endParaRPr>
          </a:p>
          <a:p>
            <a:pPr marL="1828800" lvl="3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Africa - 62 Cities</a:t>
            </a:r>
          </a:p>
          <a:p>
            <a:pPr marL="1828800" lvl="3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Europe, North and South America - 22 Cities </a:t>
            </a:r>
          </a:p>
          <a:p>
            <a:pPr marL="1828800" lvl="3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Gulf, Middle East &amp; Asia - 26 Cities </a:t>
            </a:r>
          </a:p>
          <a:p>
            <a:pPr marL="1828800" lvl="3" indent="-4572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w Cen MT" pitchFamily="34" charset="0"/>
              </a:rPr>
              <a:t>23 domestic destinations: </a:t>
            </a:r>
            <a:r>
              <a:rPr lang="en-US" sz="3200" dirty="0" smtClean="0">
                <a:latin typeface="Tw Cen MT" pitchFamily="34" charset="0"/>
              </a:rPr>
              <a:t>to </a:t>
            </a:r>
            <a:r>
              <a:rPr lang="en-US" sz="3200" dirty="0" smtClean="0">
                <a:latin typeface="Tw Cen MT" pitchFamily="34" charset="0"/>
              </a:rPr>
              <a:t>Historical </a:t>
            </a:r>
            <a:r>
              <a:rPr lang="en-US" sz="3200" dirty="0" smtClean="0">
                <a:latin typeface="Tw Cen MT" pitchFamily="34" charset="0"/>
              </a:rPr>
              <a:t>Heritage </a:t>
            </a:r>
            <a:r>
              <a:rPr lang="en-US" sz="3200" dirty="0" smtClean="0">
                <a:latin typeface="Tw Cen MT" pitchFamily="34" charset="0"/>
              </a:rPr>
              <a:t>R</a:t>
            </a:r>
            <a:r>
              <a:rPr lang="en-US" sz="3200" dirty="0" smtClean="0">
                <a:latin typeface="Tw Cen MT" pitchFamily="34" charset="0"/>
              </a:rPr>
              <a:t>outes </a:t>
            </a:r>
            <a:r>
              <a:rPr lang="en-US" sz="3200" dirty="0" smtClean="0">
                <a:latin typeface="Tw Cen MT" pitchFamily="34" charset="0"/>
              </a:rPr>
              <a:t>and Natural </a:t>
            </a:r>
            <a:r>
              <a:rPr lang="en-US" sz="3200" dirty="0" smtClean="0">
                <a:latin typeface="Tw Cen MT" pitchFamily="34" charset="0"/>
              </a:rPr>
              <a:t>Tourism </a:t>
            </a:r>
            <a:r>
              <a:rPr lang="en-US" sz="3200" dirty="0" smtClean="0">
                <a:latin typeface="Tw Cen MT" pitchFamily="34" charset="0"/>
              </a:rPr>
              <a:t>destinations </a:t>
            </a:r>
            <a:r>
              <a:rPr lang="en-US" sz="3200" dirty="0" smtClean="0">
                <a:latin typeface="Tw Cen MT" pitchFamily="34" charset="0"/>
              </a:rPr>
              <a:t>and commercial towns  </a:t>
            </a:r>
            <a:endParaRPr lang="en-US" sz="32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655638"/>
            <a:ext cx="9954207" cy="639762"/>
          </a:xfrm>
        </p:spPr>
        <p:txBody>
          <a:bodyPr>
            <a:normAutofit fontScale="90000"/>
          </a:bodyPr>
          <a:lstStyle/>
          <a:p>
            <a:r>
              <a:rPr lang="en-US" sz="3400" b="1" dirty="0" smtClean="0">
                <a:latin typeface="Tw Cen MT" pitchFamily="34" charset="0"/>
              </a:rPr>
              <a:t>Services provided by the Ethiopian Airlines </a:t>
            </a:r>
            <a:r>
              <a:rPr lang="en-US" sz="3400" b="1" dirty="0" smtClean="0">
                <a:latin typeface="Tw Cen MT" pitchFamily="34" charset="0"/>
              </a:rPr>
              <a:t>Group …. </a:t>
            </a:r>
            <a:r>
              <a:rPr lang="en-US" sz="3400" b="1" i="1" dirty="0" smtClean="0">
                <a:latin typeface="Tw Cen MT" pitchFamily="34" charset="0"/>
              </a:rPr>
              <a:t>Cont’</a:t>
            </a:r>
            <a:endParaRPr lang="en-US" sz="3400" b="1" i="1" dirty="0" smtClean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1600205"/>
            <a:ext cx="10969943" cy="3733795"/>
          </a:xfrm>
        </p:spPr>
        <p:txBody>
          <a:bodyPr>
            <a:noAutofit/>
          </a:bodyPr>
          <a:lstStyle/>
          <a:p>
            <a:pPr marL="914400" lvl="1" indent="-514350">
              <a:buFont typeface="Wingdings" pitchFamily="2" charset="2"/>
              <a:buChar char="§"/>
            </a:pPr>
            <a:r>
              <a:rPr lang="en-US" sz="3000" b="1" dirty="0" smtClean="0">
                <a:latin typeface="Tw Cen MT" pitchFamily="34" charset="0"/>
              </a:rPr>
              <a:t>International Cargo Service</a:t>
            </a:r>
          </a:p>
          <a:p>
            <a:pPr marL="1828800" lvl="3" indent="-457200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en-US" sz="3000" dirty="0" smtClean="0">
                <a:latin typeface="Tw Cen MT" pitchFamily="34" charset="0"/>
              </a:rPr>
              <a:t>Provides cargo service </a:t>
            </a:r>
            <a:r>
              <a:rPr lang="en-US" sz="3000" dirty="0" smtClean="0">
                <a:latin typeface="Tw Cen MT" pitchFamily="34" charset="0"/>
              </a:rPr>
              <a:t>for import and export commodities, e.g. the </a:t>
            </a:r>
            <a:r>
              <a:rPr lang="en-US" sz="3000" dirty="0" smtClean="0">
                <a:latin typeface="Tw Cen MT" pitchFamily="34" charset="0"/>
              </a:rPr>
              <a:t>growing </a:t>
            </a:r>
            <a:r>
              <a:rPr lang="en-US" sz="3000" dirty="0" smtClean="0">
                <a:latin typeface="Tw Cen MT" pitchFamily="34" charset="0"/>
              </a:rPr>
              <a:t>floriculture and </a:t>
            </a:r>
            <a:r>
              <a:rPr lang="en-US" sz="3000" dirty="0" smtClean="0">
                <a:latin typeface="Tw Cen MT" pitchFamily="34" charset="0"/>
              </a:rPr>
              <a:t>horticulture products, </a:t>
            </a:r>
            <a:endParaRPr lang="en-US" sz="3000" dirty="0" smtClean="0">
              <a:latin typeface="Tw Cen MT" pitchFamily="34" charset="0"/>
            </a:endParaRPr>
          </a:p>
          <a:p>
            <a:pPr marL="1828800" lvl="3" indent="-457200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en-US" sz="3000" dirty="0" smtClean="0">
                <a:latin typeface="Tw Cen MT" pitchFamily="34" charset="0"/>
              </a:rPr>
              <a:t>W</a:t>
            </a:r>
            <a:r>
              <a:rPr lang="en-US" sz="3000" dirty="0" smtClean="0">
                <a:latin typeface="Tw Cen MT" pitchFamily="34" charset="0"/>
              </a:rPr>
              <a:t>ell </a:t>
            </a:r>
            <a:r>
              <a:rPr lang="en-US" sz="3000" dirty="0" smtClean="0">
                <a:latin typeface="Tw Cen MT" pitchFamily="34" charset="0"/>
              </a:rPr>
              <a:t>developed Cargo terminal including cold chain facilities</a:t>
            </a:r>
          </a:p>
          <a:p>
            <a:pPr marL="1828800" lvl="3" indent="-457200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en-US" sz="3000" dirty="0" smtClean="0">
                <a:latin typeface="Tw Cen MT" pitchFamily="34" charset="0"/>
              </a:rPr>
              <a:t>Hub for services, e.g</a:t>
            </a:r>
            <a:r>
              <a:rPr lang="en-US" sz="3000" dirty="0" smtClean="0">
                <a:latin typeface="Tw Cen MT" pitchFamily="34" charset="0"/>
              </a:rPr>
              <a:t>. COVID 19 medical tools from </a:t>
            </a:r>
            <a:r>
              <a:rPr lang="en-US" sz="3000" dirty="0" smtClean="0">
                <a:latin typeface="Tw Cen MT" pitchFamily="34" charset="0"/>
              </a:rPr>
              <a:t>China to African countries, Brazil, WFP</a:t>
            </a:r>
            <a:endParaRPr lang="en-US" sz="30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427038"/>
            <a:ext cx="11047571" cy="5635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Tw Cen MT" pitchFamily="34" charset="0"/>
              </a:rPr>
              <a:t>Services provided by the Ethiopian Airlines </a:t>
            </a:r>
            <a:r>
              <a:rPr lang="en-US" sz="3400" b="1" dirty="0" smtClean="0">
                <a:latin typeface="Tw Cen MT" pitchFamily="34" charset="0"/>
              </a:rPr>
              <a:t>Group … </a:t>
            </a:r>
            <a:r>
              <a:rPr lang="en-US" sz="3400" b="1" i="1" dirty="0" smtClean="0">
                <a:latin typeface="Tw Cen MT" pitchFamily="34" charset="0"/>
              </a:rPr>
              <a:t>Cont’</a:t>
            </a:r>
            <a:endParaRPr lang="en-US" sz="3400" b="1" dirty="0" smtClean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1219200"/>
            <a:ext cx="10969943" cy="4571995"/>
          </a:xfrm>
        </p:spPr>
        <p:txBody>
          <a:bodyPr>
            <a:noAutofit/>
          </a:bodyPr>
          <a:lstStyle/>
          <a:p>
            <a:pPr marL="914400" lvl="1" indent="-514350">
              <a:buFont typeface="Wingdings" pitchFamily="2" charset="2"/>
              <a:buChar char="§"/>
            </a:pPr>
            <a:r>
              <a:rPr lang="en-US" sz="3200" b="1" dirty="0" smtClean="0">
                <a:latin typeface="Tw Cen MT" pitchFamily="34" charset="0"/>
              </a:rPr>
              <a:t>Training: </a:t>
            </a:r>
            <a:r>
              <a:rPr lang="en-US" sz="3200" dirty="0" smtClean="0">
                <a:latin typeface="Tw Cen MT" pitchFamily="34" charset="0"/>
              </a:rPr>
              <a:t>Full-fledged training capacity  … Ethiopian Aviation Academy offers </a:t>
            </a:r>
          </a:p>
          <a:p>
            <a:pPr marL="1828800" lvl="3" indent="-457200">
              <a:spcBef>
                <a:spcPts val="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latin typeface="Tw Cen MT" pitchFamily="34" charset="0"/>
              </a:rPr>
              <a:t>Training for Pilots, Aircraft Technicians, Cabin Crew (Service Trainee), Marketing &amp; Sales as well as Management and Finance, </a:t>
            </a:r>
          </a:p>
          <a:p>
            <a:pPr marL="1828800" lvl="3" indent="-457200">
              <a:spcBef>
                <a:spcPts val="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latin typeface="Tw Cen MT" pitchFamily="34" charset="0"/>
              </a:rPr>
              <a:t>Basic pilot and aviation maintenance training to trainees from African countries</a:t>
            </a:r>
          </a:p>
          <a:p>
            <a:pPr marL="1828800" lvl="3" indent="-457200">
              <a:spcBef>
                <a:spcPts val="0"/>
              </a:spcBef>
              <a:buSzPct val="80000"/>
              <a:buFont typeface="Arial" pitchFamily="34" charset="0"/>
              <a:buChar char="•"/>
            </a:pPr>
            <a:r>
              <a:rPr lang="en-US" sz="3200" dirty="0" smtClean="0">
                <a:latin typeface="Tw Cen MT" pitchFamily="34" charset="0"/>
              </a:rPr>
              <a:t>Simulator and basic training (both in-house and at the customer’s location)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03238"/>
            <a:ext cx="11047571" cy="5635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Tw Cen MT" pitchFamily="34" charset="0"/>
              </a:rPr>
              <a:t>Services provided by the Ethiopian Airlines </a:t>
            </a:r>
            <a:r>
              <a:rPr lang="en-US" sz="3400" b="1" dirty="0" smtClean="0">
                <a:latin typeface="Tw Cen MT" pitchFamily="34" charset="0"/>
              </a:rPr>
              <a:t>Group …</a:t>
            </a:r>
            <a:r>
              <a:rPr lang="en-US" sz="3400" b="1" i="1" dirty="0" smtClean="0">
                <a:latin typeface="Tw Cen MT" pitchFamily="34" charset="0"/>
              </a:rPr>
              <a:t>Cont’</a:t>
            </a:r>
            <a:endParaRPr lang="en-US" sz="3400" b="1" dirty="0" smtClean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1295400"/>
            <a:ext cx="10969943" cy="4571995"/>
          </a:xfrm>
        </p:spPr>
        <p:txBody>
          <a:bodyPr>
            <a:noAutofit/>
          </a:bodyPr>
          <a:lstStyle/>
          <a:p>
            <a:pPr marL="914400" lvl="1" indent="-514350"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Maintenance Service</a:t>
            </a: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Certified maintenance facilities and crew for both </a:t>
            </a:r>
            <a:r>
              <a:rPr lang="en-US" sz="2800" dirty="0" smtClean="0">
                <a:latin typeface="Tw Cen MT" pitchFamily="34" charset="0"/>
              </a:rPr>
              <a:t>Boeing </a:t>
            </a:r>
            <a:r>
              <a:rPr lang="en-US" sz="2800" dirty="0" smtClean="0">
                <a:latin typeface="Tw Cen MT" pitchFamily="34" charset="0"/>
              </a:rPr>
              <a:t>and Airbus,   </a:t>
            </a: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Maintenance Repair &amp; Overhaul (MRO) business: engine, airframe and component maintenance contracts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Catering services </a:t>
            </a:r>
            <a:endParaRPr lang="en-US" sz="2800" b="1" dirty="0" smtClean="0">
              <a:latin typeface="Tw Cen MT" pitchFamily="34" charset="0"/>
            </a:endParaRP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Catering, and</a:t>
            </a: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 a four-star hotel for transit passenger and passengers who want to stay in Addis Ababa for days</a:t>
            </a:r>
          </a:p>
          <a:p>
            <a:pPr marL="914400" lvl="1" indent="-514350">
              <a:buNone/>
            </a:pPr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03238"/>
            <a:ext cx="11047571" cy="563562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Tw Cen MT" pitchFamily="34" charset="0"/>
              </a:rPr>
              <a:t>Services provided by the Ethiopian Airlines </a:t>
            </a:r>
            <a:r>
              <a:rPr lang="en-US" sz="3400" b="1" dirty="0" smtClean="0">
                <a:latin typeface="Tw Cen MT" pitchFamily="34" charset="0"/>
              </a:rPr>
              <a:t>Group …</a:t>
            </a:r>
            <a:r>
              <a:rPr lang="en-US" sz="3400" b="1" i="1" dirty="0" smtClean="0">
                <a:latin typeface="Tw Cen MT" pitchFamily="34" charset="0"/>
              </a:rPr>
              <a:t>Cont’</a:t>
            </a:r>
            <a:endParaRPr lang="en-US" sz="3400" b="1" dirty="0" smtClean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441" y="1524000"/>
            <a:ext cx="10969943" cy="5029200"/>
          </a:xfrm>
        </p:spPr>
        <p:txBody>
          <a:bodyPr>
            <a:noAutofit/>
          </a:bodyPr>
          <a:lstStyle/>
          <a:p>
            <a:pPr marL="914400" lvl="1" indent="-514350"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Aviation Services </a:t>
            </a:r>
            <a:endParaRPr lang="en-US" sz="2800" b="1" dirty="0" smtClean="0">
              <a:latin typeface="Tw Cen MT" pitchFamily="34" charset="0"/>
            </a:endParaRP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Owns and administers Addis Ababa International Airport and 23 Domestic Airports in Ethiopia</a:t>
            </a: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Undertakes development as well as expansion of airports</a:t>
            </a:r>
          </a:p>
          <a:p>
            <a:pPr marL="914400" lvl="1" indent="-514350" fontAlgn="base"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Established Hubs in Africa</a:t>
            </a:r>
          </a:p>
          <a:p>
            <a:pPr marL="1314450" lvl="2" indent="-457200"/>
            <a:r>
              <a:rPr lang="en-US" sz="2800" dirty="0" smtClean="0">
                <a:latin typeface="Tw Cen MT" pitchFamily="34" charset="0"/>
              </a:rPr>
              <a:t>Zambian, Lusaka as an aviation hub for Southern Africa (The Government of Zambia will be the majority shareholder with 55% and Ethiopian will hold 45% in the airline.)</a:t>
            </a:r>
          </a:p>
          <a:p>
            <a:pPr marL="1314450" lvl="2" indent="-457200"/>
            <a:r>
              <a:rPr lang="en-CA" sz="2800" dirty="0" smtClean="0">
                <a:latin typeface="Tw Cen MT" pitchFamily="34" charset="0"/>
              </a:rPr>
              <a:t>Ghana, Accra and the private sector have 51% while Ethiopian holds 49%</a:t>
            </a:r>
            <a:endParaRPr lang="en-US" sz="2800" dirty="0" smtClean="0">
              <a:latin typeface="Tw Cen MT" pitchFamily="34" charset="0"/>
            </a:endParaRPr>
          </a:p>
          <a:p>
            <a:pPr marL="1314450" lvl="2" indent="-457200">
              <a:buNone/>
            </a:pPr>
            <a:r>
              <a:rPr lang="en-US" sz="2800" dirty="0" smtClean="0">
                <a:latin typeface="Tw Cen MT" pitchFamily="34" charset="0"/>
              </a:rPr>
              <a:t>  </a:t>
            </a:r>
            <a:endParaRPr lang="en-US" sz="2800" dirty="0" smtClean="0">
              <a:latin typeface="Tw Cen MT" pitchFamily="34" charset="0"/>
            </a:endParaRPr>
          </a:p>
          <a:p>
            <a:pPr marL="914400" lvl="1" indent="-514350">
              <a:buNone/>
            </a:pPr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4800"/>
            <a:ext cx="10744200" cy="914400"/>
          </a:xfrm>
        </p:spPr>
        <p:txBody>
          <a:bodyPr>
            <a:noAutofit/>
          </a:bodyPr>
          <a:lstStyle/>
          <a:p>
            <a:pPr lvl="0" algn="ctr"/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>Factors </a:t>
            </a:r>
            <a:r>
              <a:rPr lang="en-US" sz="3200" b="1" dirty="0" smtClean="0">
                <a:latin typeface="Tw Cen MT" pitchFamily="34" charset="0"/>
              </a:rPr>
              <a:t>that </a:t>
            </a:r>
            <a:r>
              <a:rPr lang="en-US" sz="3200" b="1" dirty="0" smtClean="0">
                <a:latin typeface="Tw Cen MT" pitchFamily="34" charset="0"/>
              </a:rPr>
              <a:t>enabled </a:t>
            </a:r>
            <a:r>
              <a:rPr lang="en-US" sz="3200" b="1" dirty="0" smtClean="0">
                <a:latin typeface="Tw Cen MT" pitchFamily="34" charset="0"/>
              </a:rPr>
              <a:t>the Airlines Group to be Efficient and </a:t>
            </a:r>
            <a:r>
              <a:rPr lang="en-US" sz="3200" b="1" dirty="0" smtClean="0">
                <a:latin typeface="Tw Cen MT" pitchFamily="34" charset="0"/>
              </a:rPr>
              <a:t/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>Competitive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1812" y="1241554"/>
            <a:ext cx="1112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65138" lvl="0" indent="-46513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Very </a:t>
            </a:r>
            <a:r>
              <a:rPr lang="en-US" sz="2800" dirty="0" smtClean="0">
                <a:latin typeface="Tw Cen MT" pitchFamily="34" charset="0"/>
              </a:rPr>
              <a:t>good short, medium and long term strategic plans with visionary leadership …. </a:t>
            </a:r>
            <a:r>
              <a:rPr lang="en-US" sz="2800" dirty="0" smtClean="0">
                <a:latin typeface="Tw Cen MT" pitchFamily="34" charset="0"/>
              </a:rPr>
              <a:t>At present, the </a:t>
            </a:r>
            <a:r>
              <a:rPr lang="en-US" sz="2800" dirty="0" smtClean="0">
                <a:latin typeface="Tw Cen MT" pitchFamily="34" charset="0"/>
              </a:rPr>
              <a:t>G</a:t>
            </a:r>
            <a:r>
              <a:rPr lang="en-US" sz="2800" dirty="0" smtClean="0">
                <a:latin typeface="Tw Cen MT" pitchFamily="34" charset="0"/>
              </a:rPr>
              <a:t>roup is implementing </a:t>
            </a:r>
            <a:r>
              <a:rPr lang="en-US" sz="2800" dirty="0" smtClean="0">
                <a:latin typeface="Tw Cen MT" pitchFamily="34" charset="0"/>
              </a:rPr>
              <a:t>a 15 year strategic </a:t>
            </a:r>
            <a:r>
              <a:rPr lang="en-US" sz="2800" dirty="0" smtClean="0">
                <a:latin typeface="Tw Cen MT" pitchFamily="34" charset="0"/>
              </a:rPr>
              <a:t>plan (following the preceding successful 15 year strategic plan)      </a:t>
            </a:r>
            <a:endParaRPr lang="en-US" sz="2800" dirty="0" smtClean="0">
              <a:latin typeface="Tw Cen MT" pitchFamily="34" charset="0"/>
            </a:endParaRPr>
          </a:p>
          <a:p>
            <a:pPr marL="465138" lvl="0" indent="-4651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No government </a:t>
            </a:r>
            <a:r>
              <a:rPr lang="en-US" sz="2800" dirty="0" smtClean="0">
                <a:latin typeface="Tw Cen MT" pitchFamily="34" charset="0"/>
              </a:rPr>
              <a:t>interferences in the business operations of the Group  </a:t>
            </a:r>
            <a:r>
              <a:rPr lang="en-US" sz="2800" dirty="0" smtClean="0">
                <a:latin typeface="Tw Cen MT" pitchFamily="34" charset="0"/>
              </a:rPr>
              <a:t>and the airline’s management is </a:t>
            </a:r>
            <a:r>
              <a:rPr lang="en-US" sz="2800" dirty="0" smtClean="0">
                <a:latin typeface="Tw Cen MT" pitchFamily="34" charset="0"/>
              </a:rPr>
              <a:t>free </a:t>
            </a:r>
            <a:r>
              <a:rPr lang="en-US" sz="2800" dirty="0" smtClean="0">
                <a:latin typeface="Tw Cen MT" pitchFamily="34" charset="0"/>
              </a:rPr>
              <a:t>to operate </a:t>
            </a:r>
            <a:r>
              <a:rPr lang="en-US" sz="2800" dirty="0" smtClean="0">
                <a:latin typeface="Tw Cen MT" pitchFamily="34" charset="0"/>
              </a:rPr>
              <a:t>independently led by a Board of Management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itchFamily="34" charset="0"/>
              <a:cs typeface="Arial" pitchFamily="34" charset="0"/>
            </a:endParaRPr>
          </a:p>
          <a:p>
            <a:pPr marL="465138" lvl="0" indent="-4651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Invests in promoting Ethiopian culture and </a:t>
            </a:r>
            <a:r>
              <a:rPr lang="en-US" sz="2800" dirty="0" smtClean="0">
                <a:latin typeface="Tw Cen MT" pitchFamily="34" charset="0"/>
              </a:rPr>
              <a:t>tourism.  </a:t>
            </a:r>
          </a:p>
          <a:p>
            <a:pPr marL="465138" lvl="0" indent="444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w Cen MT" pitchFamily="34" charset="0"/>
              </a:rPr>
              <a:t>(The Group covers some budget </a:t>
            </a:r>
            <a:r>
              <a:rPr lang="en-US" sz="2800" dirty="0" smtClean="0">
                <a:latin typeface="Tw Cen MT" pitchFamily="34" charset="0"/>
              </a:rPr>
              <a:t>for </a:t>
            </a:r>
            <a:r>
              <a:rPr lang="en-US" sz="2800" dirty="0" smtClean="0">
                <a:latin typeface="Tw Cen MT" pitchFamily="34" charset="0"/>
              </a:rPr>
              <a:t>participants of trade </a:t>
            </a:r>
            <a:r>
              <a:rPr lang="en-US" sz="2800" dirty="0" smtClean="0">
                <a:latin typeface="Tw Cen MT" pitchFamily="34" charset="0"/>
              </a:rPr>
              <a:t>fairs and tour </a:t>
            </a:r>
            <a:r>
              <a:rPr lang="en-US" sz="2800" dirty="0" smtClean="0">
                <a:latin typeface="Tw Cen MT" pitchFamily="34" charset="0"/>
              </a:rPr>
              <a:t>operations)</a:t>
            </a: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990600"/>
          </a:xfrm>
        </p:spPr>
        <p:txBody>
          <a:bodyPr>
            <a:noAutofit/>
          </a:bodyPr>
          <a:lstStyle/>
          <a:p>
            <a:pPr lvl="0"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latin typeface="Tw Cen MT" pitchFamily="34" charset="0"/>
              </a:rPr>
              <a:t> Factors that </a:t>
            </a:r>
            <a:r>
              <a:rPr lang="en-US" sz="3200" b="1" dirty="0" smtClean="0">
                <a:latin typeface="Tw Cen MT" pitchFamily="34" charset="0"/>
              </a:rPr>
              <a:t>Enabled the </a:t>
            </a:r>
            <a:r>
              <a:rPr lang="en-US" sz="3200" b="1" dirty="0" smtClean="0">
                <a:latin typeface="Tw Cen MT" pitchFamily="34" charset="0"/>
              </a:rPr>
              <a:t>Airlines Group to be Efficient and </a:t>
            </a:r>
            <a:br>
              <a:rPr lang="en-US" sz="3200" b="1" dirty="0" smtClean="0">
                <a:latin typeface="Tw Cen MT" pitchFamily="34" charset="0"/>
              </a:rPr>
            </a:br>
            <a:r>
              <a:rPr lang="en-US" sz="3200" b="1" dirty="0" smtClean="0">
                <a:latin typeface="Tw Cen MT" pitchFamily="34" charset="0"/>
              </a:rPr>
              <a:t>Competitive … </a:t>
            </a:r>
            <a:r>
              <a:rPr lang="en-US" sz="3200" b="1" i="1" dirty="0" smtClean="0">
                <a:latin typeface="Tw Cen MT" pitchFamily="34" charset="0"/>
              </a:rPr>
              <a:t>Cont’</a:t>
            </a:r>
            <a:endParaRPr lang="en-US" sz="3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2075795"/>
            <a:ext cx="108188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9538" lvl="2" indent="-465138">
              <a:buFont typeface="Wingdings" pitchFamily="2" charset="2"/>
              <a:buChar char="§"/>
            </a:pPr>
            <a:r>
              <a:rPr lang="en-US" sz="2800" b="1" dirty="0" smtClean="0">
                <a:latin typeface="Tw Cen MT" pitchFamily="34" charset="0"/>
              </a:rPr>
              <a:t>Code-share arrangements </a:t>
            </a:r>
            <a:r>
              <a:rPr lang="en-US" sz="2800" dirty="0" smtClean="0">
                <a:latin typeface="Tw Cen MT" pitchFamily="34" charset="0"/>
              </a:rPr>
              <a:t>with Lufthansa, Brussels Airlines, Gulf Air and Air One,</a:t>
            </a:r>
          </a:p>
          <a:p>
            <a:pPr marL="1379538" lvl="2" indent="-46513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Member of the </a:t>
            </a:r>
            <a:r>
              <a:rPr lang="en-US" sz="2800" b="1" dirty="0" smtClean="0">
                <a:latin typeface="Tw Cen MT" pitchFamily="34" charset="0"/>
              </a:rPr>
              <a:t>Star Alliance Network</a:t>
            </a:r>
            <a:r>
              <a:rPr lang="en-US" sz="2800" dirty="0" smtClean="0">
                <a:latin typeface="Tw Cen MT" pitchFamily="34" charset="0"/>
              </a:rPr>
              <a:t>, an international airline network giving … it access to more routes with partner airlines, </a:t>
            </a:r>
          </a:p>
          <a:p>
            <a:pPr marL="1379538" lvl="2" indent="-46513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Embarked on a major investment to transform its ICT to enable and drive the business. ICT capability is one of the differentiating factors of </a:t>
            </a:r>
            <a:r>
              <a:rPr lang="en-US" sz="2800" dirty="0" smtClean="0">
                <a:latin typeface="Tw Cen MT" pitchFamily="34" charset="0"/>
              </a:rPr>
              <a:t>the Airlines Group,</a:t>
            </a:r>
            <a:endParaRPr lang="en-US" sz="2800" dirty="0" smtClean="0">
              <a:latin typeface="Tw Cen MT" pitchFamily="34" charset="0"/>
            </a:endParaRPr>
          </a:p>
          <a:p>
            <a:pPr marL="1379538" lvl="2" indent="-465138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Committed to undertake and implement </a:t>
            </a:r>
            <a:r>
              <a:rPr lang="en-US" sz="2800" b="1" dirty="0" smtClean="0">
                <a:latin typeface="Tw Cen MT" pitchFamily="34" charset="0"/>
              </a:rPr>
              <a:t>International Standards</a:t>
            </a:r>
          </a:p>
          <a:p>
            <a:pPr marL="465138" lvl="0" indent="-46513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w Cen MT" pitchFamily="34" charset="0"/>
              <a:ea typeface="Calibri" pitchFamily="34" charset="0"/>
              <a:cs typeface="Optim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1758</TotalTime>
  <Words>515</Words>
  <Application>Microsoft Office PowerPoint</Application>
  <PresentationFormat>Custom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Webinar on: Skills for Economic diversification in Central Africa: leveraging experiences from successful comparators and building partnerships UNECA</vt:lpstr>
      <vt:lpstr>Route Network</vt:lpstr>
      <vt:lpstr>Services provided by the Ethiopian Airlines Group</vt:lpstr>
      <vt:lpstr>Services provided by the Ethiopian Airlines Group …. Cont’</vt:lpstr>
      <vt:lpstr>Services provided by the Ethiopian Airlines Group … Cont’</vt:lpstr>
      <vt:lpstr>Services provided by the Ethiopian Airlines Group …Cont’</vt:lpstr>
      <vt:lpstr>Services provided by the Ethiopian Airlines Group …Cont’</vt:lpstr>
      <vt:lpstr>        Factors that enabled the Airlines Group to be Efficient and  Competitive</vt:lpstr>
      <vt:lpstr>   Factors that Enabled the Airlines Group to be Efficient and  Competitive … Cont’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Hide and Skin (RHS) Trading Overview</dc:title>
  <dc:creator>Nebiye</dc:creator>
  <cp:lastModifiedBy>Nebiye</cp:lastModifiedBy>
  <cp:revision>11</cp:revision>
  <dcterms:created xsi:type="dcterms:W3CDTF">2020-07-23T10:32:48Z</dcterms:created>
  <dcterms:modified xsi:type="dcterms:W3CDTF">2020-07-28T12:25:48Z</dcterms:modified>
</cp:coreProperties>
</file>