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2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9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4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0" d="100"/>
          <a:sy n="130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A51B593-BDC6-FA48-A420-BBD9D7579C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7885BF-D4B5-C143-82C3-670AE055F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9CD1-9B06-E547-A223-4BBCC648BBA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5F0F1-DCF3-364F-9BFD-A3CE067DD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C769EC-AB48-B343-B777-56FE7821D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DCBF4-7FC2-8748-86FA-D425BDB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2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B776-8AFD-40F9-8E20-1F958D125E18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2B11-DBEE-4DC0-97FF-D99859AC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25" y="2334218"/>
            <a:ext cx="837855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533925" y="5222367"/>
            <a:ext cx="1979213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825625"/>
            <a:ext cx="8467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3"/>
            <a:ext cx="9144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xmlns="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9144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3150848" y="277232"/>
            <a:ext cx="2842303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825625"/>
            <a:ext cx="8467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5"/>
            <a:ext cx="9144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72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25" y="2728059"/>
            <a:ext cx="7185709" cy="3037740"/>
          </a:xfrm>
        </p:spPr>
        <p:txBody>
          <a:bodyPr anchor="t" anchorCtr="0">
            <a:noAutofit/>
          </a:bodyPr>
          <a:lstStyle/>
          <a:p>
            <a:r>
              <a:rPr lang="en-US" dirty="0">
                <a:latin typeface="Calibri" panose="020F0502020204030204" pitchFamily="34" charset="0"/>
                <a:cs typeface="Aharoni" panose="02010803020104030203" pitchFamily="2" charset="-79"/>
              </a:rPr>
              <a:t>The Problematic: Breaking the Vicious Cycle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rgbClr val="0033CC"/>
                </a:solidFill>
                <a:latin typeface="Algerian" panose="04020705040A02060702" pitchFamily="82" charset="0"/>
              </a:rPr>
              <a:t/>
            </a:r>
            <a:br>
              <a:rPr lang="en-US" dirty="0">
                <a:solidFill>
                  <a:srgbClr val="0033CC"/>
                </a:solidFill>
                <a:latin typeface="Algerian" panose="04020705040A02060702" pitchFamily="8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6643661" y="5088169"/>
            <a:ext cx="2559570" cy="102493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algn="l"/>
            <a:endParaRPr lang="en-US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76939A-5BA4-4CF6-8829-5C39CEC02AE7}"/>
              </a:ext>
            </a:extLst>
          </p:cNvPr>
          <p:cNvSpPr txBox="1"/>
          <p:nvPr/>
        </p:nvSpPr>
        <p:spPr>
          <a:xfrm>
            <a:off x="1272491" y="2414704"/>
            <a:ext cx="6057900" cy="48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558537-270F-4D46-99D1-23874713AD1A}"/>
              </a:ext>
            </a:extLst>
          </p:cNvPr>
          <p:cNvSpPr txBox="1"/>
          <p:nvPr/>
        </p:nvSpPr>
        <p:spPr>
          <a:xfrm>
            <a:off x="5938684" y="4959096"/>
            <a:ext cx="268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ECA SRO-CA</a:t>
            </a:r>
          </a:p>
        </p:txBody>
      </p:sp>
    </p:spTree>
    <p:extLst>
      <p:ext uri="{BB962C8B-B14F-4D97-AF65-F5344CB8AC3E}">
        <p14:creationId xmlns:p14="http://schemas.microsoft.com/office/powerpoint/2010/main" val="9236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2360612" y="3082636"/>
            <a:ext cx="4422775" cy="6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5500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4707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B9BBDC4-4AEC-4186-9853-C8354E070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854"/>
            <a:ext cx="9144000" cy="4785192"/>
          </a:xfrm>
        </p:spPr>
        <p:txBody>
          <a:bodyPr>
            <a:normAutofit fontScale="92500"/>
          </a:bodyPr>
          <a:lstStyle/>
          <a:p>
            <a:r>
              <a:rPr lang="en-US" alt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In Africa, natural capital contributes up to 25% of GDP compared to 2% in OECD countries</a:t>
            </a:r>
          </a:p>
          <a:p>
            <a:r>
              <a:rPr lang="en-US" alt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For 23 African countries, 10% of annual output and 50% of their annual exports are from extractive resources: Central Africa is </a:t>
            </a:r>
            <a:r>
              <a:rPr lang="en-US" altLang="en-US" kern="0">
                <a:latin typeface="Calibri" panose="020F0502020204030204" pitchFamily="34" charset="0"/>
                <a:cs typeface="Times New Roman" panose="02020603050405020304" pitchFamily="18" charset="0"/>
              </a:rPr>
              <a:t>no exception</a:t>
            </a:r>
            <a:endParaRPr lang="en-US" altLang="en-US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This high degree of concentration of exports in primary commodities exposes countries to the vagaries of commodity price fluctuation: It highlights their vulnerability to price shocks</a:t>
            </a:r>
          </a:p>
          <a:p>
            <a:r>
              <a:rPr lang="en-US" alt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COVI9 has exposed our vulnerabilities: It is a double jeopardy</a:t>
            </a:r>
          </a:p>
          <a:p>
            <a:r>
              <a:rPr 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Upgrading skills, competencies and putting innovation at the </a:t>
            </a:r>
            <a:r>
              <a:rPr lang="en-US" kern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centre</a:t>
            </a:r>
            <a:r>
              <a:rPr lang="en-US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of development plans is key to breaking the vicious cycle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A669C9-5624-4C34-8980-536088123508}"/>
              </a:ext>
            </a:extLst>
          </p:cNvPr>
          <p:cNvSpPr txBox="1"/>
          <p:nvPr/>
        </p:nvSpPr>
        <p:spPr>
          <a:xfrm>
            <a:off x="1438072" y="412703"/>
            <a:ext cx="652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Why it Matters</a:t>
            </a:r>
          </a:p>
        </p:txBody>
      </p:sp>
    </p:spTree>
    <p:extLst>
      <p:ext uri="{BB962C8B-B14F-4D97-AF65-F5344CB8AC3E}">
        <p14:creationId xmlns:p14="http://schemas.microsoft.com/office/powerpoint/2010/main" val="497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84" y="386832"/>
            <a:ext cx="8199831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AD44709-4C0D-4E52-BA13-199B6CE06DD5}"/>
              </a:ext>
            </a:extLst>
          </p:cNvPr>
          <p:cNvSpPr txBox="1">
            <a:spLocks/>
          </p:cNvSpPr>
          <p:nvPr/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98056C4-1E0F-45EB-85DB-CEECFF9234C7}" type="slidenum">
              <a:rPr lang="en-ZA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ZA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9596150-5814-4FE0-A11E-53A469AD4D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smtClean="0"/>
              <a:t>The Extractives Value Chain and Developing Countries</a:t>
            </a:r>
            <a:endParaRPr lang="en-US" altLang="en-US" sz="3200" dirty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xmlns="" id="{E755DFB3-3487-47CA-BEC2-33903319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989138"/>
            <a:ext cx="1439862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5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Exploration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xmlns="" id="{D687A1D3-4CA3-4CAA-B1D8-771D681DE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1989138"/>
            <a:ext cx="1439862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Mineral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processing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xmlns="" id="{7FEAFB0B-1128-4E47-8D5A-049A7F1BD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1989138"/>
            <a:ext cx="1439863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Smelting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refining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xmlns="" id="{99825C32-0C6D-475B-A94B-92684AF1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100" y="1989138"/>
            <a:ext cx="1439863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Semi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fabrication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99EAB9CD-103E-4778-BF10-7E60BD340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1989138"/>
            <a:ext cx="1439862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4572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Mining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xmlns="" id="{20B95610-FD46-445B-AA8D-B5BE4A15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1989138"/>
            <a:ext cx="1439862" cy="1295400"/>
          </a:xfrm>
          <a:prstGeom prst="chevron">
            <a:avLst>
              <a:gd name="adj" fmla="val 277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576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Final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product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manufacture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1EEEBA-151F-48A0-88C8-B263BF52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716338"/>
            <a:ext cx="18002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1. 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Consulting services (surveying, drilling, design, bulk earthworks)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Specialized equipment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Utilities and raw materials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Finance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Output/Sellable Product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Run-of-mine ore for sale to miners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FCE168-3186-4D5E-AD55-1F2A7F79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716338"/>
            <a:ext cx="1657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2. 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Run-of-mine ore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Consulting services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Specialized equipment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Raw material inputs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water and power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</a:rPr>
              <a:t>Labour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Output/Sellable Product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Concentrate for sale to traders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19F371-3120-46FF-88D7-58FABBC0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716338"/>
            <a:ext cx="16573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3. 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Concentrate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Consulting services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Specialized equipment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Raw material inputs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water and power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</a:t>
            </a:r>
            <a:r>
              <a:rPr lang="en-US" altLang="en-US" sz="1000" dirty="0" err="1">
                <a:latin typeface="Arial" panose="020B0604020202020204" pitchFamily="34" charset="0"/>
              </a:rPr>
              <a:t>Labour</a:t>
            </a: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 dirty="0">
                <a:latin typeface="Arial" panose="020B0604020202020204" pitchFamily="34" charset="0"/>
              </a:rPr>
              <a:t>Output/Sellable Product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 dirty="0">
                <a:latin typeface="Arial" panose="020B0604020202020204" pitchFamily="34" charset="0"/>
              </a:rPr>
              <a:t> Refined product for sale at metal exchanges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5464F3C-719A-483A-8461-B9997791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716338"/>
            <a:ext cx="1657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>
                <a:latin typeface="Arial" panose="020B0604020202020204" pitchFamily="34" charset="0"/>
              </a:rPr>
              <a:t>4. 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Refined product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Consulting services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Specialized equipment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Raw material inputs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water and power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Labour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>
                <a:latin typeface="Arial" panose="020B0604020202020204" pitchFamily="34" charset="0"/>
              </a:rPr>
              <a:t>Output/Sellable Product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Semi-fabricated product for sale to manufacturers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D88706A-7C26-4102-AF30-ECA267D5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716338"/>
            <a:ext cx="16573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>
                <a:latin typeface="Arial" panose="020B0604020202020204" pitchFamily="34" charset="0"/>
              </a:rPr>
              <a:t>5. Inputs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Semi-fabricated product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Consulting services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Specialized equipment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Raw material inputs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water and power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Labour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u="sng">
                <a:latin typeface="Arial" panose="020B0604020202020204" pitchFamily="34" charset="0"/>
              </a:rPr>
              <a:t>Output/Sellable Product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endParaRPr lang="en-US" altLang="en-US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–"/>
            </a:pPr>
            <a:r>
              <a:rPr lang="en-US" altLang="en-US" sz="1000">
                <a:latin typeface="Arial" panose="020B0604020202020204" pitchFamily="34" charset="0"/>
              </a:rPr>
              <a:t> Final manufactured product for use</a:t>
            </a:r>
          </a:p>
        </p:txBody>
      </p:sp>
      <p:sp>
        <p:nvSpPr>
          <p:cNvPr id="18" name="AutoShape 19">
            <a:extLst>
              <a:ext uri="{FF2B5EF4-FFF2-40B4-BE49-F238E27FC236}">
                <a16:creationId xmlns:a16="http://schemas.microsoft.com/office/drawing/2014/main" xmlns="" id="{D8702FA0-D1C2-4578-A9CD-B419038B7E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650" y="3214688"/>
            <a:ext cx="1079500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83"/>
                  <a:pt x="5529" y="12160"/>
                  <a:pt x="5782" y="12795"/>
                </a:cubicBezTo>
                <a:lnTo>
                  <a:pt x="764" y="14790"/>
                </a:lnTo>
                <a:cubicBezTo>
                  <a:pt x="259" y="13520"/>
                  <a:pt x="0" y="1216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xmlns="" id="{6ECC00A1-16D0-4DAF-A3AE-6600C43104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708400" y="3214688"/>
            <a:ext cx="1079500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83"/>
                  <a:pt x="5529" y="12160"/>
                  <a:pt x="5782" y="12795"/>
                </a:cubicBezTo>
                <a:lnTo>
                  <a:pt x="764" y="14790"/>
                </a:lnTo>
                <a:cubicBezTo>
                  <a:pt x="259" y="13520"/>
                  <a:pt x="0" y="1216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xmlns="" id="{1BC60319-E98B-4CFF-A4F8-BCEDD094BB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19700" y="3214688"/>
            <a:ext cx="1079500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83"/>
                  <a:pt x="5529" y="12160"/>
                  <a:pt x="5782" y="12795"/>
                </a:cubicBezTo>
                <a:lnTo>
                  <a:pt x="764" y="14790"/>
                </a:lnTo>
                <a:cubicBezTo>
                  <a:pt x="259" y="13520"/>
                  <a:pt x="0" y="1216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2">
            <a:extLst>
              <a:ext uri="{FF2B5EF4-FFF2-40B4-BE49-F238E27FC236}">
                <a16:creationId xmlns:a16="http://schemas.microsoft.com/office/drawing/2014/main" xmlns="" id="{BE872AAF-ED7C-4BBE-8763-BEEE3ADB98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04025" y="3214688"/>
            <a:ext cx="1079500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83"/>
                  <a:pt x="5529" y="12160"/>
                  <a:pt x="5782" y="12795"/>
                </a:cubicBezTo>
                <a:lnTo>
                  <a:pt x="764" y="14790"/>
                </a:lnTo>
                <a:cubicBezTo>
                  <a:pt x="259" y="13520"/>
                  <a:pt x="0" y="1216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xmlns="" id="{8451A194-A29E-4DE0-BA86-25076AF5D1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39975" y="3214688"/>
            <a:ext cx="1079500" cy="3587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483"/>
                  <a:pt x="5529" y="12160"/>
                  <a:pt x="5782" y="12795"/>
                </a:cubicBezTo>
                <a:lnTo>
                  <a:pt x="764" y="14790"/>
                </a:lnTo>
                <a:cubicBezTo>
                  <a:pt x="259" y="13520"/>
                  <a:pt x="0" y="1216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4">
            <a:extLst>
              <a:ext uri="{FF2B5EF4-FFF2-40B4-BE49-F238E27FC236}">
                <a16:creationId xmlns:a16="http://schemas.microsoft.com/office/drawing/2014/main" xmlns="" id="{28C7914F-58B8-4F36-91C8-F716B66A950C}"/>
              </a:ext>
            </a:extLst>
          </p:cNvPr>
          <p:cNvSpPr>
            <a:spLocks/>
          </p:cNvSpPr>
          <p:nvPr/>
        </p:nvSpPr>
        <p:spPr bwMode="auto">
          <a:xfrm rot="5400000">
            <a:off x="2986882" y="-818356"/>
            <a:ext cx="361950" cy="4967287"/>
          </a:xfrm>
          <a:prstGeom prst="leftBrace">
            <a:avLst>
              <a:gd name="adj1" fmla="val 198485"/>
              <a:gd name="adj2" fmla="val 50000"/>
            </a:avLst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>
              <a:latin typeface="Arial" panose="020B0604020202020204" pitchFamily="34" charset="0"/>
            </a:endParaRP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287C8D83-DD53-43A2-AB20-815AD6C3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092825"/>
            <a:ext cx="3702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 i="1">
                <a:latin typeface="Arial" panose="020B0604020202020204" pitchFamily="34" charset="0"/>
                <a:ea typeface="MS PGothic" panose="020B0600070205080204" pitchFamily="34" charset="-128"/>
              </a:rPr>
              <a:t>Source: </a:t>
            </a:r>
            <a:r>
              <a:rPr lang="en-GB" altLang="en-US" sz="1000" b="1">
                <a:latin typeface="Arial" panose="020B0604020202020204" pitchFamily="34" charset="0"/>
                <a:ea typeface="MS PGothic" panose="020B0600070205080204" pitchFamily="34" charset="-128"/>
              </a:rPr>
              <a:t>Adapted from Lydall, 2010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7875F7B2-289D-4877-919C-08B68109A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838200"/>
            <a:ext cx="415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Arial" panose="020B0604020202020204" pitchFamily="34" charset="0"/>
              </a:rPr>
              <a:t>The value chain in many developing countries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Arial" panose="020B0604020202020204" pitchFamily="34" charset="0"/>
              </a:rPr>
              <a:t>ends here, at best</a:t>
            </a:r>
            <a:endParaRPr lang="en-CA" altLang="en-US" sz="1400">
              <a:latin typeface="Arial" panose="020B0604020202020204" pitchFamily="34" charset="0"/>
            </a:endParaRPr>
          </a:p>
        </p:txBody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xmlns="" id="{C047F4FD-ACE1-4C17-990F-D5365527BCBF}"/>
              </a:ext>
            </a:extLst>
          </p:cNvPr>
          <p:cNvSpPr>
            <a:spLocks/>
          </p:cNvSpPr>
          <p:nvPr/>
        </p:nvSpPr>
        <p:spPr bwMode="auto">
          <a:xfrm rot="5400000">
            <a:off x="7200106" y="151607"/>
            <a:ext cx="288925" cy="3097212"/>
          </a:xfrm>
          <a:prstGeom prst="leftBrace">
            <a:avLst>
              <a:gd name="adj1" fmla="val 155040"/>
              <a:gd name="adj2" fmla="val 50000"/>
            </a:avLst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>
              <a:latin typeface="Arial" panose="020B0604020202020204" pitchFamily="34" charset="0"/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E4AD9E0D-9C64-49C6-8FA0-633F9697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985838"/>
            <a:ext cx="3240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Arial" panose="020B0604020202020204" pitchFamily="34" charset="0"/>
              </a:rPr>
              <a:t>Developed countries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Arial" panose="020B0604020202020204" pitchFamily="34" charset="0"/>
              </a:rPr>
              <a:t>complete the chain</a:t>
            </a:r>
            <a:endParaRPr lang="en-CA" altLang="en-US" sz="1400">
              <a:latin typeface="Arial" panose="020B0604020202020204" pitchFamily="34" charset="0"/>
            </a:endParaRPr>
          </a:p>
        </p:txBody>
      </p:sp>
      <p:sp>
        <p:nvSpPr>
          <p:cNvPr id="28" name="AutoShape 29">
            <a:extLst>
              <a:ext uri="{FF2B5EF4-FFF2-40B4-BE49-F238E27FC236}">
                <a16:creationId xmlns:a16="http://schemas.microsoft.com/office/drawing/2014/main" xmlns="" id="{C806F3ED-E832-4BA3-AF5A-7114E96F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1008063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Least value</a:t>
            </a:r>
          </a:p>
        </p:txBody>
      </p:sp>
      <p:sp>
        <p:nvSpPr>
          <p:cNvPr id="29" name="AutoShape 30">
            <a:extLst>
              <a:ext uri="{FF2B5EF4-FFF2-40B4-BE49-F238E27FC236}">
                <a16:creationId xmlns:a16="http://schemas.microsoft.com/office/drawing/2014/main" xmlns="" id="{C84B721C-763C-49F0-A6CC-8823DDFC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938" y="1196975"/>
            <a:ext cx="1008062" cy="4318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Most value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xmlns="" id="{4031747B-574F-43DF-B1AE-161BDF462595}"/>
              </a:ext>
            </a:extLst>
          </p:cNvPr>
          <p:cNvSpPr>
            <a:spLocks/>
          </p:cNvSpPr>
          <p:nvPr/>
        </p:nvSpPr>
        <p:spPr bwMode="auto">
          <a:xfrm>
            <a:off x="-45693" y="6430963"/>
            <a:ext cx="5876800" cy="1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GB" altLang="en-US" sz="1200" dirty="0">
                <a:solidFill>
                  <a:srgbClr val="FFFFFF"/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Fostering Economic Diversification In Equatorial Guinea</a:t>
            </a:r>
            <a:endParaRPr lang="en-US" altLang="en-US" sz="1200" dirty="0">
              <a:solidFill>
                <a:srgbClr val="FFFFFF"/>
              </a:solidFill>
              <a:latin typeface="Lato" pitchFamily="34" charset="0"/>
              <a:cs typeface="Lato" pitchFamily="34" charset="0"/>
              <a:sym typeface="Lato" pitchFamily="34" charset="0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xmlns="" id="{30AF8D50-1CB0-4338-8EAA-B500F56D161C}"/>
              </a:ext>
            </a:extLst>
          </p:cNvPr>
          <p:cNvSpPr>
            <a:spLocks/>
          </p:cNvSpPr>
          <p:nvPr/>
        </p:nvSpPr>
        <p:spPr bwMode="auto">
          <a:xfrm>
            <a:off x="6402388" y="6439986"/>
            <a:ext cx="9080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eaLnBrk="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100" b="1" dirty="0">
                <a:solidFill>
                  <a:srgbClr val="FFFFFF"/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UNECA.ORG</a:t>
            </a:r>
          </a:p>
        </p:txBody>
      </p:sp>
    </p:spTree>
    <p:extLst>
      <p:ext uri="{BB962C8B-B14F-4D97-AF65-F5344CB8AC3E}">
        <p14:creationId xmlns:p14="http://schemas.microsoft.com/office/powerpoint/2010/main" val="22520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2EFC40C-D0CD-4883-B1E0-FE301F5B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0"/>
            <a:ext cx="8538693" cy="64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78C6056-E60A-4403-81AE-86136D96EF6F}"/>
              </a:ext>
            </a:extLst>
          </p:cNvPr>
          <p:cNvGrpSpPr/>
          <p:nvPr/>
        </p:nvGrpSpPr>
        <p:grpSpPr>
          <a:xfrm>
            <a:off x="35513" y="16833"/>
            <a:ext cx="9126244" cy="6396846"/>
            <a:chOff x="0" y="0"/>
            <a:chExt cx="9144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248EB8B-C824-45A5-8D75-AA27C1917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73016"/>
              <a:ext cx="4572000" cy="32849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C73FAAC-E46D-4748-A54D-BD9AD5AF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0"/>
              <a:ext cx="4545367" cy="3373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DA33B43-8D19-48B6-9C98-D9F7D9BEB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999"/>
              <a:ext cx="4266307" cy="3373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0061316-EDBB-40C7-A8A1-A344888B4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" y="3391765"/>
              <a:ext cx="4248550" cy="3466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8913D4-5F95-4B9F-9848-023E30E64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t="12460" r="20396" b="5186"/>
          <a:stretch>
            <a:fillRect/>
          </a:stretch>
        </p:blipFill>
        <p:spPr bwMode="auto">
          <a:xfrm>
            <a:off x="273315" y="40482"/>
            <a:ext cx="8279341" cy="620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6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7F3B01-4E11-4610-BE40-3C71C8F6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11852" r="20729" b="4578"/>
          <a:stretch>
            <a:fillRect/>
          </a:stretch>
        </p:blipFill>
        <p:spPr bwMode="auto">
          <a:xfrm>
            <a:off x="358640" y="0"/>
            <a:ext cx="834414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FFAC4-6E30-4105-A3A8-49231583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86179"/>
            <a:ext cx="5080000" cy="644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DBD5D3F6-D5BD-4525-A270-E7565465CCD0}"/>
              </a:ext>
            </a:extLst>
          </p:cNvPr>
          <p:cNvSpPr txBox="1">
            <a:spLocks/>
          </p:cNvSpPr>
          <p:nvPr/>
        </p:nvSpPr>
        <p:spPr>
          <a:xfrm>
            <a:off x="101600" y="152400"/>
            <a:ext cx="3657600" cy="6383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800" b="1" dirty="0"/>
              <a:t>Diversification is path dependent:</a:t>
            </a:r>
          </a:p>
          <a:p>
            <a:pPr>
              <a:defRPr/>
            </a:pPr>
            <a:endParaRPr lang="en-US" sz="3200" b="1" dirty="0"/>
          </a:p>
          <a:p>
            <a:pPr>
              <a:lnSpc>
                <a:spcPct val="120000"/>
              </a:lnSpc>
              <a:defRPr/>
            </a:pPr>
            <a:r>
              <a:rPr lang="en-US" sz="3100" b="1" dirty="0"/>
              <a:t>What a country produces and exports matters more for long term economic development than the value that it gets out of that production. Because what a country is capable to produce in the present affects what it would be able to produce in the future (Freire, UNCTAD)</a:t>
            </a:r>
            <a:r>
              <a:rPr lang="en-GB" sz="3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9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A_template_eng9 [Read-Only]" id="{44CB7FD7-F7A0-4E8D-BE48-3E5844F9A920}" vid="{1B0C1EA3-CD04-47AA-89B3-DA9ABA6FF7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ECA_template_eng9</Template>
  <TotalTime>8249</TotalTime>
  <Words>388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Aharoni</vt:lpstr>
      <vt:lpstr>Algerian</vt:lpstr>
      <vt:lpstr>Arial</vt:lpstr>
      <vt:lpstr>Calibri</vt:lpstr>
      <vt:lpstr>Calibri Light</vt:lpstr>
      <vt:lpstr>Felix Titling</vt:lpstr>
      <vt:lpstr>Lato</vt:lpstr>
      <vt:lpstr>Lucida Sans</vt:lpstr>
      <vt:lpstr>Times New Roman</vt:lpstr>
      <vt:lpstr>Office Theme</vt:lpstr>
      <vt:lpstr>The Problematic: Breaking the Vicious Cycle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Title, Division Economic Commission for Africa</dc:title>
  <dc:creator>Mamoudou Sebego</dc:creator>
  <cp:lastModifiedBy>Abel Akara Ticha</cp:lastModifiedBy>
  <cp:revision>164</cp:revision>
  <cp:lastPrinted>2019-09-16T07:34:27Z</cp:lastPrinted>
  <dcterms:created xsi:type="dcterms:W3CDTF">2020-03-18T17:49:17Z</dcterms:created>
  <dcterms:modified xsi:type="dcterms:W3CDTF">2020-05-29T04:36:45Z</dcterms:modified>
</cp:coreProperties>
</file>